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ags/tag93.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heme/theme10.xml" ContentType="application/vnd.openxmlformats-officedocument.theme+xml"/>
  <Override PartName="/ppt/tags/tag1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73" r:id="rId7"/>
    <p:sldMasterId id="2147483682" r:id="rId8"/>
    <p:sldMasterId id="2147483690" r:id="rId9"/>
    <p:sldMasterId id="2147483704" r:id="rId10"/>
    <p:sldMasterId id="2147483713" r:id="rId11"/>
    <p:sldMasterId id="2147483724" r:id="rId12"/>
    <p:sldMasterId id="2147483732" r:id="rId13"/>
    <p:sldMasterId id="2147483741" r:id="rId14"/>
  </p:sldMasterIdLst>
  <p:notesMasterIdLst>
    <p:notesMasterId r:id="rId35"/>
  </p:notesMasterIdLst>
  <p:sldIdLst>
    <p:sldId id="2147470904" r:id="rId15"/>
    <p:sldId id="2147475719" r:id="rId16"/>
    <p:sldId id="2147475721" r:id="rId17"/>
    <p:sldId id="2147475723" r:id="rId18"/>
    <p:sldId id="2147475727" r:id="rId19"/>
    <p:sldId id="2147475738" r:id="rId20"/>
    <p:sldId id="2147475726" r:id="rId21"/>
    <p:sldId id="2147475728" r:id="rId22"/>
    <p:sldId id="2147475748" r:id="rId23"/>
    <p:sldId id="2147475731" r:id="rId24"/>
    <p:sldId id="2147475744" r:id="rId25"/>
    <p:sldId id="2147475743" r:id="rId26"/>
    <p:sldId id="2147475745" r:id="rId27"/>
    <p:sldId id="2147475725" r:id="rId28"/>
    <p:sldId id="2147475729" r:id="rId29"/>
    <p:sldId id="2147475746" r:id="rId30"/>
    <p:sldId id="2147475730" r:id="rId31"/>
    <p:sldId id="2147475732" r:id="rId32"/>
    <p:sldId id="2147475733" r:id="rId33"/>
    <p:sldId id="2147475737"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1C2C"/>
    <a:srgbClr val="7A232E"/>
    <a:srgbClr val="4F5D73"/>
    <a:srgbClr val="44536A"/>
    <a:srgbClr val="AF00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09A9F-609C-4E46-ACBE-BDD514563C62}" v="48" dt="2024-06-04T14:05:09.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heme" Target="theme/theme1.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ags" Target="tags/tag1.xml"/><Relationship Id="rId10" Type="http://schemas.openxmlformats.org/officeDocument/2006/relationships/slideMaster" Target="slideMasters/slideMaster5.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F6267-9791-4054-82D9-FBFF41097DB3}"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86214-454F-42C0-B124-35D866FD48CC}" type="slidenum">
              <a:rPr lang="en-US" smtClean="0"/>
              <a:t>‹#›</a:t>
            </a:fld>
            <a:endParaRPr lang="en-US"/>
          </a:p>
        </p:txBody>
      </p:sp>
    </p:spTree>
    <p:extLst>
      <p:ext uri="{BB962C8B-B14F-4D97-AF65-F5344CB8AC3E}">
        <p14:creationId xmlns:p14="http://schemas.microsoft.com/office/powerpoint/2010/main" val="44342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reakthrubev.com/news/2024/2023-Breakthru-Corporate-Social-Responsibility-Repor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9</a:t>
            </a:fld>
            <a:endParaRPr lang="en-US"/>
          </a:p>
        </p:txBody>
      </p:sp>
    </p:spTree>
    <p:extLst>
      <p:ext uri="{BB962C8B-B14F-4D97-AF65-F5344CB8AC3E}">
        <p14:creationId xmlns:p14="http://schemas.microsoft.com/office/powerpoint/2010/main" val="317712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10</a:t>
            </a:fld>
            <a:endParaRPr lang="en-US"/>
          </a:p>
        </p:txBody>
      </p:sp>
    </p:spTree>
    <p:extLst>
      <p:ext uri="{BB962C8B-B14F-4D97-AF65-F5344CB8AC3E}">
        <p14:creationId xmlns:p14="http://schemas.microsoft.com/office/powerpoint/2010/main" val="30668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BBG recently introduc</a:t>
            </a:r>
            <a:r>
              <a:rPr lang="en-US" sz="1200">
                <a:effectLst/>
                <a:latin typeface="Calibri" panose="020F0502020204030204" pitchFamily="34" charset="0"/>
                <a:ea typeface="Calibri" panose="020F0502020204030204" pitchFamily="34" charset="0"/>
              </a:rPr>
              <a:t>ed</a:t>
            </a:r>
            <a:r>
              <a:rPr lang="en-US" sz="1200">
                <a:solidFill>
                  <a:srgbClr val="000000"/>
                </a:solidFill>
                <a:effectLst/>
                <a:latin typeface="Calibri" panose="020F0502020204030204" pitchFamily="34" charset="0"/>
                <a:ea typeface="Calibri" panose="020F0502020204030204" pitchFamily="34" charset="0"/>
              </a:rPr>
              <a:t> our first-ever </a:t>
            </a:r>
            <a:r>
              <a:rPr lang="en-US" sz="1200" b="1" u="sng">
                <a:solidFill>
                  <a:srgbClr val="0563C1"/>
                </a:solidFill>
                <a:effectLst/>
                <a:latin typeface="Calibri" panose="020F0502020204030204" pitchFamily="34" charset="0"/>
                <a:ea typeface="Calibri" panose="020F0502020204030204" pitchFamily="34" charset="0"/>
                <a:hlinkClick r:id="rId3"/>
              </a:rPr>
              <a:t>Corporate Social Responsibility (CSR) Report: Crafting the Future, Together</a:t>
            </a:r>
            <a:r>
              <a:rPr lang="en-US" sz="1200">
                <a:solidFill>
                  <a:srgbClr val="000000"/>
                </a:solidFill>
                <a:effectLst/>
                <a:latin typeface="Calibri" panose="020F0502020204030204" pitchFamily="34" charset="0"/>
                <a:ea typeface="Calibri" panose="020F0502020204030204" pitchFamily="34" charset="0"/>
              </a:rPr>
              <a:t>.</a:t>
            </a:r>
            <a:r>
              <a:rPr lang="en-US" sz="1200">
                <a:effectLst/>
                <a:latin typeface="Calibri" panose="020F0502020204030204" pitchFamily="34" charset="0"/>
                <a:ea typeface="Calibri" panose="020F0502020204030204" pitchFamily="34" charset="0"/>
              </a:rPr>
              <a:t> </a:t>
            </a:r>
          </a:p>
          <a:p>
            <a:pPr marL="0" marR="0" fontAlgn="base">
              <a:spcBef>
                <a:spcPts val="0"/>
              </a:spcBef>
              <a:spcAft>
                <a:spcPts val="0"/>
              </a:spcAft>
            </a:pPr>
            <a:endParaRPr lang="en-US" sz="120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200">
                <a:effectLst/>
                <a:latin typeface="Calibri" panose="020F0502020204030204" pitchFamily="34" charset="0"/>
                <a:ea typeface="Calibri" panose="020F0502020204030204" pitchFamily="34" charset="0"/>
              </a:rPr>
              <a:t>The CSR Report represents our collective Breakthru story—strong leadership, force for good, focus on growth, leading beverage company, values-based &amp; people-centric culture, legacy of philanthropy, DE&amp;I advocacy, and differentiated associate experience. </a:t>
            </a:r>
          </a:p>
          <a:p>
            <a:pPr marL="0" marR="0" fontAlgn="base">
              <a:spcBef>
                <a:spcPts val="0"/>
              </a:spcBef>
              <a:spcAft>
                <a:spcPts val="0"/>
              </a:spcAft>
            </a:pPr>
            <a:r>
              <a:rPr lang="en-US" sz="1200">
                <a:effectLst/>
                <a:latin typeface="Calibri" panose="020F0502020204030204" pitchFamily="34" charset="0"/>
                <a:ea typeface="Calibri" panose="020F0502020204030204" pitchFamily="34" charset="0"/>
              </a:rPr>
              <a:t> </a:t>
            </a:r>
          </a:p>
          <a:p>
            <a:pPr marL="0" marR="0" fontAlgn="base">
              <a:spcBef>
                <a:spcPts val="0"/>
              </a:spcBef>
              <a:spcAft>
                <a:spcPts val="0"/>
              </a:spcAft>
            </a:pPr>
            <a:r>
              <a:rPr lang="en-US" sz="1200">
                <a:effectLst/>
                <a:latin typeface="Calibri" panose="020F0502020204030204" pitchFamily="34" charset="0"/>
                <a:ea typeface="Calibri" panose="020F0502020204030204" pitchFamily="34" charset="0"/>
              </a:rPr>
              <a:t>It’s exciting to share our story more broadly with our customers, suppliers, associates, and community as to the outstanding success that we’re making toward becoming the top-performing distributor in every market we serve and the place everyone wants to work. In 2023, we supported 361 charitable causes, participated in 40 volunteer events, and invested over $2.1 million in non-profit organizations.  </a:t>
            </a:r>
          </a:p>
          <a:p>
            <a:pPr marL="0" marR="0" fontAlgn="base">
              <a:spcBef>
                <a:spcPts val="0"/>
              </a:spcBef>
              <a:spcAft>
                <a:spcPts val="0"/>
              </a:spcAft>
            </a:pPr>
            <a:r>
              <a:rPr lang="en-US" sz="1200">
                <a:effectLst/>
                <a:latin typeface="Calibri" panose="020F0502020204030204" pitchFamily="34" charset="0"/>
                <a:ea typeface="Calibri" panose="020F0502020204030204" pitchFamily="34" charset="0"/>
              </a:rPr>
              <a:t> </a:t>
            </a:r>
          </a:p>
          <a:p>
            <a:pPr marL="0" marR="0" fontAlgn="base">
              <a:spcBef>
                <a:spcPts val="0"/>
              </a:spcBef>
              <a:spcAft>
                <a:spcPts val="0"/>
              </a:spcAft>
            </a:pPr>
            <a:r>
              <a:rPr lang="en-US" sz="1200" b="1">
                <a:effectLst/>
                <a:latin typeface="Calibri" panose="020F0502020204030204" pitchFamily="34" charset="0"/>
                <a:ea typeface="Calibri" panose="020F0502020204030204" pitchFamily="34" charset="0"/>
              </a:rPr>
              <a:t>You can engage with the CSR Report by (click on the provided links): </a:t>
            </a:r>
          </a:p>
          <a:p>
            <a:pPr marL="171450" marR="0" indent="-171450" fontAlgn="base">
              <a:spcBef>
                <a:spcPts val="0"/>
              </a:spcBef>
              <a:spcAft>
                <a:spcPts val="0"/>
              </a:spcAft>
              <a:buFont typeface="Arial" panose="020B0604020202020204" pitchFamily="34" charset="0"/>
              <a:buChar char="•"/>
            </a:pPr>
            <a:r>
              <a:rPr lang="en-US" sz="1200">
                <a:effectLst/>
                <a:latin typeface="Calibri" panose="020F0502020204030204" pitchFamily="34" charset="0"/>
                <a:ea typeface="Calibri" panose="020F0502020204030204" pitchFamily="34" charset="0"/>
              </a:rPr>
              <a:t>Reviewing the report and press release. </a:t>
            </a:r>
          </a:p>
          <a:p>
            <a:pPr marL="171450" marR="0" indent="-171450" fontAlgn="base">
              <a:spcBef>
                <a:spcPts val="0"/>
              </a:spcBef>
              <a:spcAft>
                <a:spcPts val="0"/>
              </a:spcAft>
              <a:buFont typeface="Arial" panose="020B0604020202020204" pitchFamily="34" charset="0"/>
              <a:buChar char="•"/>
            </a:pPr>
            <a:r>
              <a:rPr lang="en-US" sz="1200">
                <a:effectLst/>
                <a:latin typeface="Calibri" panose="020F0502020204030204" pitchFamily="34" charset="0"/>
                <a:ea typeface="Calibri" panose="020F0502020204030204" pitchFamily="34" charset="0"/>
              </a:rPr>
              <a:t>Sharing, liking, and commenting on the social media post. </a:t>
            </a:r>
          </a:p>
          <a:p>
            <a:pPr marL="171450" marR="0" indent="-171450" fontAlgn="base">
              <a:spcBef>
                <a:spcPts val="0"/>
              </a:spcBef>
              <a:spcAft>
                <a:spcPts val="0"/>
              </a:spcAft>
              <a:buFont typeface="Arial" panose="020B0604020202020204" pitchFamily="34" charset="0"/>
              <a:buChar char="•"/>
            </a:pPr>
            <a:r>
              <a:rPr lang="en-US" sz="1200">
                <a:effectLst/>
                <a:latin typeface="Calibri" panose="020F0502020204030204" pitchFamily="34" charset="0"/>
                <a:ea typeface="Calibri" panose="020F0502020204030204" pitchFamily="34" charset="0"/>
              </a:rPr>
              <a:t>Taking the opportunity to share the report with customers/suppliers (the Commercial organization will receive a ‘customer leave-behind’) and prospective candidates.  </a:t>
            </a:r>
          </a:p>
          <a:p>
            <a:pPr marL="0" marR="0" indent="0" fontAlgn="base">
              <a:spcBef>
                <a:spcPts val="0"/>
              </a:spcBef>
              <a:spcAft>
                <a:spcPts val="0"/>
              </a:spcAft>
              <a:buFont typeface="Arial" panose="020B0604020202020204" pitchFamily="34" charset="0"/>
              <a:buNone/>
            </a:pPr>
            <a:r>
              <a:rPr lang="en-US" sz="1200">
                <a:effectLst/>
                <a:latin typeface="Calibri" panose="020F0502020204030204" pitchFamily="34" charset="0"/>
                <a:ea typeface="Calibri" panose="020F0502020204030204" pitchFamily="34" charset="0"/>
              </a:rPr>
              <a:t>  </a:t>
            </a:r>
          </a:p>
          <a:p>
            <a:pPr marL="0" marR="0" fontAlgn="base">
              <a:spcBef>
                <a:spcPts val="0"/>
              </a:spcBef>
              <a:spcAft>
                <a:spcPts val="0"/>
              </a:spcAft>
            </a:pPr>
            <a:r>
              <a:rPr lang="en-US" sz="1200">
                <a:effectLst/>
                <a:latin typeface="Calibri" panose="020F0502020204030204" pitchFamily="34" charset="0"/>
                <a:ea typeface="Calibri" panose="020F0502020204030204" pitchFamily="34" charset="0"/>
              </a:rPr>
              <a:t>In the year ahead, we’re doubling down on leading with a people-first approach, enhancing our focus on the customer and associate engagement, maximizing growth for our supplier partners, and caring for our communities. We remain wholeheartedly committed to exploring and implementing innovative changes to build an even better, stronger Breakthru. While doing so, we’ll continue to be a force for good.  </a:t>
            </a:r>
          </a:p>
          <a:p>
            <a:pPr marL="0" marR="0" fontAlgn="base">
              <a:spcBef>
                <a:spcPts val="0"/>
              </a:spcBef>
              <a:spcAft>
                <a:spcPts val="0"/>
              </a:spcAft>
            </a:pPr>
            <a:r>
              <a:rPr lang="en-US" sz="1200">
                <a:effectLst/>
                <a:latin typeface="Calibri" panose="020F0502020204030204" pitchFamily="34" charset="0"/>
                <a:ea typeface="Calibri" panose="020F0502020204030204" pitchFamily="34" charset="0"/>
              </a:rPr>
              <a:t> </a:t>
            </a:r>
          </a:p>
          <a:p>
            <a:pPr marL="0" marR="0" fontAlgn="base">
              <a:spcBef>
                <a:spcPts val="0"/>
              </a:spcBef>
              <a:spcAft>
                <a:spcPts val="0"/>
              </a:spcAft>
            </a:pPr>
            <a:r>
              <a:rPr lang="en-US" sz="1200">
                <a:effectLst/>
                <a:latin typeface="Calibri" panose="020F0502020204030204" pitchFamily="34" charset="0"/>
                <a:ea typeface="Calibri" panose="020F0502020204030204" pitchFamily="34" charset="0"/>
              </a:rPr>
              <a:t>Together, we’re crafting a more sustainable, inspiring, and equitable future! </a:t>
            </a:r>
            <a:endParaRPr lang="en-US"/>
          </a:p>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11</a:t>
            </a:fld>
            <a:endParaRPr lang="en-US"/>
          </a:p>
        </p:txBody>
      </p:sp>
    </p:spTree>
    <p:extLst>
      <p:ext uri="{BB962C8B-B14F-4D97-AF65-F5344CB8AC3E}">
        <p14:creationId xmlns:p14="http://schemas.microsoft.com/office/powerpoint/2010/main" val="295815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414">
              <a:defRPr/>
            </a:pPr>
            <a:r>
              <a:rPr lang="en-US"/>
              <a:t>STEPHANIE</a:t>
            </a:r>
          </a:p>
          <a:p>
            <a:endParaRPr lang="en-US"/>
          </a:p>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12</a:t>
            </a:fld>
            <a:endParaRPr lang="en-US"/>
          </a:p>
        </p:txBody>
      </p:sp>
    </p:spTree>
    <p:extLst>
      <p:ext uri="{BB962C8B-B14F-4D97-AF65-F5344CB8AC3E}">
        <p14:creationId xmlns:p14="http://schemas.microsoft.com/office/powerpoint/2010/main" val="255191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13</a:t>
            </a:fld>
            <a:endParaRPr lang="en-US"/>
          </a:p>
        </p:txBody>
      </p:sp>
    </p:spTree>
    <p:extLst>
      <p:ext uri="{BB962C8B-B14F-4D97-AF65-F5344CB8AC3E}">
        <p14:creationId xmlns:p14="http://schemas.microsoft.com/office/powerpoint/2010/main" val="33448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15</a:t>
            </a:fld>
            <a:endParaRPr lang="en-US"/>
          </a:p>
        </p:txBody>
      </p:sp>
    </p:spTree>
    <p:extLst>
      <p:ext uri="{BB962C8B-B14F-4D97-AF65-F5344CB8AC3E}">
        <p14:creationId xmlns:p14="http://schemas.microsoft.com/office/powerpoint/2010/main" val="108759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19</a:t>
            </a:fld>
            <a:endParaRPr lang="en-US"/>
          </a:p>
        </p:txBody>
      </p:sp>
    </p:spTree>
    <p:extLst>
      <p:ext uri="{BB962C8B-B14F-4D97-AF65-F5344CB8AC3E}">
        <p14:creationId xmlns:p14="http://schemas.microsoft.com/office/powerpoint/2010/main" val="238971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C686214-454F-42C0-B124-35D866FD48CC}" type="slidenum">
              <a:rPr lang="en-US" smtClean="0"/>
              <a:t>20</a:t>
            </a:fld>
            <a:endParaRPr lang="en-US"/>
          </a:p>
        </p:txBody>
      </p:sp>
    </p:spTree>
    <p:extLst>
      <p:ext uri="{BB962C8B-B14F-4D97-AF65-F5344CB8AC3E}">
        <p14:creationId xmlns:p14="http://schemas.microsoft.com/office/powerpoint/2010/main" val="1652047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0.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7.emf"/><Relationship Id="rId4" Type="http://schemas.openxmlformats.org/officeDocument/2006/relationships/oleObject" Target="../embeddings/oleObject16.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emf"/><Relationship Id="rId4" Type="http://schemas.openxmlformats.org/officeDocument/2006/relationships/oleObject" Target="../embeddings/oleObject25.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7.emf"/><Relationship Id="rId4" Type="http://schemas.openxmlformats.org/officeDocument/2006/relationships/oleObject" Target="../embeddings/oleObject3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7.emf"/><Relationship Id="rId4" Type="http://schemas.openxmlformats.org/officeDocument/2006/relationships/oleObject" Target="../embeddings/oleObject35.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7.emf"/><Relationship Id="rId4" Type="http://schemas.openxmlformats.org/officeDocument/2006/relationships/oleObject" Target="../embeddings/oleObject36.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7.emf"/><Relationship Id="rId4" Type="http://schemas.openxmlformats.org/officeDocument/2006/relationships/oleObject" Target="../embeddings/oleObject37.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7.emf"/><Relationship Id="rId4" Type="http://schemas.openxmlformats.org/officeDocument/2006/relationships/oleObject" Target="../embeddings/oleObject38.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7.emf"/><Relationship Id="rId4" Type="http://schemas.openxmlformats.org/officeDocument/2006/relationships/oleObject" Target="../embeddings/oleObject42.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7.emf"/><Relationship Id="rId4" Type="http://schemas.openxmlformats.org/officeDocument/2006/relationships/oleObject" Target="../embeddings/oleObject44.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7.emf"/><Relationship Id="rId4" Type="http://schemas.openxmlformats.org/officeDocument/2006/relationships/oleObject" Target="../embeddings/oleObject45.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7.emf"/><Relationship Id="rId4" Type="http://schemas.openxmlformats.org/officeDocument/2006/relationships/oleObject" Target="../embeddings/oleObject5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B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179911891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28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pic>
        <p:nvPicPr>
          <p:cNvPr id="7" name="Picture 6" descr="BBG_PPT_Cover_WS2.jpg">
            <a:extLst>
              <a:ext uri="{FF2B5EF4-FFF2-40B4-BE49-F238E27FC236}">
                <a16:creationId xmlns:a16="http://schemas.microsoft.com/office/drawing/2014/main" id="{1D0CAB4A-057C-4CFB-AE69-88C08C7987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D1F68E87-D7AB-41FF-927A-2212F8915849}"/>
              </a:ext>
            </a:extLst>
          </p:cNvPr>
          <p:cNvSpPr>
            <a:spLocks noGrp="1"/>
          </p:cNvSpPr>
          <p:nvPr>
            <p:ph type="title" hasCustomPrompt="1"/>
          </p:nvPr>
        </p:nvSpPr>
        <p:spPr>
          <a:xfrm>
            <a:off x="1" y="5532861"/>
            <a:ext cx="12191999" cy="560291"/>
          </a:xfrm>
        </p:spPr>
        <p:txBody>
          <a:bodyPr>
            <a:noAutofit/>
          </a:bodyPr>
          <a:lstStyle>
            <a:lvl1pPr algn="ctr">
              <a:defRPr sz="2800">
                <a:solidFill>
                  <a:schemeClr val="bg1"/>
                </a:solidFill>
              </a:defRPr>
            </a:lvl1pPr>
          </a:lstStyle>
          <a:p>
            <a:r>
              <a:rPr lang="en-US"/>
              <a:t>Click to edit Presentation Title</a:t>
            </a:r>
          </a:p>
        </p:txBody>
      </p:sp>
      <p:sp>
        <p:nvSpPr>
          <p:cNvPr id="5" name="Text Placeholder 4">
            <a:extLst>
              <a:ext uri="{FF2B5EF4-FFF2-40B4-BE49-F238E27FC236}">
                <a16:creationId xmlns:a16="http://schemas.microsoft.com/office/drawing/2014/main" id="{51318BE3-E999-4C86-8AC2-F5FE256280E2}"/>
              </a:ext>
            </a:extLst>
          </p:cNvPr>
          <p:cNvSpPr>
            <a:spLocks noGrp="1"/>
          </p:cNvSpPr>
          <p:nvPr>
            <p:ph type="body" sz="quarter" idx="12" hasCustomPrompt="1"/>
          </p:nvPr>
        </p:nvSpPr>
        <p:spPr>
          <a:xfrm>
            <a:off x="4234" y="6092825"/>
            <a:ext cx="12187767" cy="522288"/>
          </a:xfrm>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Presentation Subtitle</a:t>
            </a:r>
          </a:p>
        </p:txBody>
      </p:sp>
    </p:spTree>
    <p:extLst>
      <p:ext uri="{BB962C8B-B14F-4D97-AF65-F5344CB8AC3E}">
        <p14:creationId xmlns:p14="http://schemas.microsoft.com/office/powerpoint/2010/main" val="364369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790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3" name="Picture 2" descr="BBG_PPT_Cover_sm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6" y="0"/>
            <a:ext cx="12189984" cy="6858000"/>
          </a:xfrm>
          <a:prstGeom prst="rect">
            <a:avLst/>
          </a:prstGeom>
          <a:noFill/>
          <a:ln>
            <a:noFill/>
          </a:ln>
        </p:spPr>
      </p:pic>
    </p:spTree>
    <p:extLst>
      <p:ext uri="{BB962C8B-B14F-4D97-AF65-F5344CB8AC3E}">
        <p14:creationId xmlns:p14="http://schemas.microsoft.com/office/powerpoint/2010/main" val="215318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832410"/>
          </a:xfrm>
        </p:spPr>
        <p:txBody>
          <a:bodyPr/>
          <a:lstStyle/>
          <a:p>
            <a:r>
              <a:rPr lang="en-US"/>
              <a:t>Click to edit Master title style</a:t>
            </a:r>
          </a:p>
        </p:txBody>
      </p:sp>
      <p:sp>
        <p:nvSpPr>
          <p:cNvPr id="3" name="Content Placeholder 2"/>
          <p:cNvSpPr>
            <a:spLocks noGrp="1"/>
          </p:cNvSpPr>
          <p:nvPr>
            <p:ph idx="1"/>
          </p:nvPr>
        </p:nvSpPr>
        <p:spPr>
          <a:xfrm>
            <a:off x="609601" y="1221010"/>
            <a:ext cx="10972800" cy="4905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927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1627256"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Holder 2">
            <a:extLst>
              <a:ext uri="{FF2B5EF4-FFF2-40B4-BE49-F238E27FC236}">
                <a16:creationId xmlns:a16="http://schemas.microsoft.com/office/drawing/2014/main" id="{87FB30F3-B515-49DE-B9AA-2ACAF5DE0458}"/>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75882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with Chapt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9" name="Holder 2">
            <a:extLst>
              <a:ext uri="{FF2B5EF4-FFF2-40B4-BE49-F238E27FC236}">
                <a16:creationId xmlns:a16="http://schemas.microsoft.com/office/drawing/2014/main" id="{37B00A6E-EF99-4897-A082-B5D87704FF65}"/>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922395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2" name="Holder 2">
            <a:extLst>
              <a:ext uri="{FF2B5EF4-FFF2-40B4-BE49-F238E27FC236}">
                <a16:creationId xmlns:a16="http://schemas.microsoft.com/office/drawing/2014/main" id="{BB1E262F-B350-41E0-B63A-D411A7D7A862}"/>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32529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Right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6551613" y="1"/>
            <a:ext cx="5640387" cy="6824662"/>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5130921" cy="137552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4B8E7B47-3309-4DEB-8E44-EA62C21657B3}"/>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2723368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Top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1" y="1"/>
            <a:ext cx="12192000" cy="3739484"/>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4342895"/>
            <a:ext cx="5130921" cy="208401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38966BCE-6595-4893-81F6-AAEFEFE8554F}"/>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78984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ark_with Chapt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extLst>
              <p:ext uri="{D42A27DB-BD31-4B8C-83A1-F6EECF244321}">
                <p14:modId xmlns:p14="http://schemas.microsoft.com/office/powerpoint/2010/main" val="1627802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2" name="Text Placeholder 11">
            <a:extLst>
              <a:ext uri="{FF2B5EF4-FFF2-40B4-BE49-F238E27FC236}">
                <a16:creationId xmlns:a16="http://schemas.microsoft.com/office/drawing/2014/main" id="{9CEE921D-8281-4F9B-928A-6C96745C3F80}"/>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9243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extLst>
              <p:ext uri="{D42A27DB-BD31-4B8C-83A1-F6EECF244321}">
                <p14:modId xmlns:p14="http://schemas.microsoft.com/office/powerpoint/2010/main" val="1291124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2" name="Text Placeholder 11">
            <a:extLst>
              <a:ext uri="{FF2B5EF4-FFF2-40B4-BE49-F238E27FC236}">
                <a16:creationId xmlns:a16="http://schemas.microsoft.com/office/drawing/2014/main" id="{9CEE921D-8281-4F9B-928A-6C96745C3F80}"/>
              </a:ext>
            </a:extLst>
          </p:cNvPr>
          <p:cNvSpPr>
            <a:spLocks noGrp="1"/>
          </p:cNvSpPr>
          <p:nvPr>
            <p:ph type="body" sz="quarter" idx="12" hasCustomPrompt="1"/>
          </p:nvPr>
        </p:nvSpPr>
        <p:spPr>
          <a:xfrm>
            <a:off x="11108254" y="893644"/>
            <a:ext cx="993775" cy="465890"/>
          </a:xfrm>
          <a:prstGeom prst="rect">
            <a:avLst/>
          </a:prstGeom>
        </p:spPr>
        <p:txBody>
          <a:bodyPr/>
          <a:lstStyle>
            <a:lvl1pPr marL="0" indent="0">
              <a:buNone/>
              <a:defRPr sz="1200">
                <a:solidFill>
                  <a:schemeClr val="bg1"/>
                </a:solidFill>
              </a:defRPr>
            </a:lvl1pPr>
          </a:lstStyle>
          <a:p>
            <a:pPr lvl="0"/>
            <a:r>
              <a:rPr lang="en-US"/>
              <a:t>Chapter name</a:t>
            </a:r>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Tree>
    <p:extLst>
      <p:ext uri="{BB962C8B-B14F-4D97-AF65-F5344CB8AC3E}">
        <p14:creationId xmlns:p14="http://schemas.microsoft.com/office/powerpoint/2010/main" val="396038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n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15605577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28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pic>
        <p:nvPicPr>
          <p:cNvPr id="9" name="Picture 8" descr="PPT_Background_Wine_Widescreen.jpg">
            <a:extLst>
              <a:ext uri="{FF2B5EF4-FFF2-40B4-BE49-F238E27FC236}">
                <a16:creationId xmlns:a16="http://schemas.microsoft.com/office/drawing/2014/main" id="{49454BE7-7870-4D23-9F8C-E8FE8938CFD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1998" cy="6868159"/>
          </a:xfrm>
          <a:prstGeom prst="rect">
            <a:avLst/>
          </a:prstGeom>
        </p:spPr>
      </p:pic>
      <p:sp>
        <p:nvSpPr>
          <p:cNvPr id="2" name="Title 1">
            <a:extLst>
              <a:ext uri="{FF2B5EF4-FFF2-40B4-BE49-F238E27FC236}">
                <a16:creationId xmlns:a16="http://schemas.microsoft.com/office/drawing/2014/main" id="{D1F68E87-D7AB-41FF-927A-2212F8915849}"/>
              </a:ext>
            </a:extLst>
          </p:cNvPr>
          <p:cNvSpPr>
            <a:spLocks noGrp="1"/>
          </p:cNvSpPr>
          <p:nvPr>
            <p:ph type="title" hasCustomPrompt="1"/>
          </p:nvPr>
        </p:nvSpPr>
        <p:spPr>
          <a:xfrm>
            <a:off x="1" y="5532861"/>
            <a:ext cx="12191999" cy="560291"/>
          </a:xfrm>
        </p:spPr>
        <p:txBody>
          <a:bodyPr>
            <a:noAutofit/>
          </a:bodyPr>
          <a:lstStyle>
            <a:lvl1pPr algn="ctr">
              <a:defRPr sz="2800">
                <a:solidFill>
                  <a:schemeClr val="bg1"/>
                </a:solidFill>
              </a:defRPr>
            </a:lvl1pPr>
          </a:lstStyle>
          <a:p>
            <a:r>
              <a:rPr lang="en-US"/>
              <a:t>Click to edit Presentation Title</a:t>
            </a:r>
          </a:p>
        </p:txBody>
      </p:sp>
      <p:sp>
        <p:nvSpPr>
          <p:cNvPr id="5" name="Text Placeholder 4">
            <a:extLst>
              <a:ext uri="{FF2B5EF4-FFF2-40B4-BE49-F238E27FC236}">
                <a16:creationId xmlns:a16="http://schemas.microsoft.com/office/drawing/2014/main" id="{51318BE3-E999-4C86-8AC2-F5FE256280E2}"/>
              </a:ext>
            </a:extLst>
          </p:cNvPr>
          <p:cNvSpPr>
            <a:spLocks noGrp="1"/>
          </p:cNvSpPr>
          <p:nvPr>
            <p:ph type="body" sz="quarter" idx="12" hasCustomPrompt="1"/>
          </p:nvPr>
        </p:nvSpPr>
        <p:spPr>
          <a:xfrm>
            <a:off x="4234" y="6092825"/>
            <a:ext cx="12187767" cy="522288"/>
          </a:xfrm>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Presentation Subtitle</a:t>
            </a:r>
          </a:p>
        </p:txBody>
      </p:sp>
    </p:spTree>
    <p:extLst>
      <p:ext uri="{BB962C8B-B14F-4D97-AF65-F5344CB8AC3E}">
        <p14:creationId xmlns:p14="http://schemas.microsoft.com/office/powerpoint/2010/main" val="185717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1627256"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Holder 2">
            <a:extLst>
              <a:ext uri="{FF2B5EF4-FFF2-40B4-BE49-F238E27FC236}">
                <a16:creationId xmlns:a16="http://schemas.microsoft.com/office/drawing/2014/main" id="{64F2BE22-909C-42EE-B5C4-853010E172D1}"/>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72176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_with Chapt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2" name="Text Placeholder 11">
            <a:extLst>
              <a:ext uri="{FF2B5EF4-FFF2-40B4-BE49-F238E27FC236}">
                <a16:creationId xmlns:a16="http://schemas.microsoft.com/office/drawing/2014/main" id="{9CEE921D-8281-4F9B-928A-6C96745C3F80}"/>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
        <p:nvSpPr>
          <p:cNvPr id="9" name="Holder 2">
            <a:extLst>
              <a:ext uri="{FF2B5EF4-FFF2-40B4-BE49-F238E27FC236}">
                <a16:creationId xmlns:a16="http://schemas.microsoft.com/office/drawing/2014/main" id="{A72BA895-60E0-448B-BD2F-6680123ACE44}"/>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59158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1" name="Text Placeholder 11">
            <a:extLst>
              <a:ext uri="{FF2B5EF4-FFF2-40B4-BE49-F238E27FC236}">
                <a16:creationId xmlns:a16="http://schemas.microsoft.com/office/drawing/2014/main" id="{C899997A-3872-46D9-ACC2-AE34A9ECF52D}"/>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
        <p:nvSpPr>
          <p:cNvPr id="12" name="Holder 2">
            <a:extLst>
              <a:ext uri="{FF2B5EF4-FFF2-40B4-BE49-F238E27FC236}">
                <a16:creationId xmlns:a16="http://schemas.microsoft.com/office/drawing/2014/main" id="{D8C1846F-B696-4B7C-90D0-4DE9A36210D4}"/>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59760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Right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6551613" y="1"/>
            <a:ext cx="5640387" cy="6824662"/>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5130921" cy="137552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4B8E7B47-3309-4DEB-8E44-EA62C21657B3}"/>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3017260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_Top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1" y="1"/>
            <a:ext cx="12192000" cy="3739484"/>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4342895"/>
            <a:ext cx="5130921" cy="208401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38966BCE-6595-4893-81F6-AAEFEFE8554F}"/>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0186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1627256"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Tree>
    <p:extLst>
      <p:ext uri="{BB962C8B-B14F-4D97-AF65-F5344CB8AC3E}">
        <p14:creationId xmlns:p14="http://schemas.microsoft.com/office/powerpoint/2010/main" val="908911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with Chapt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2" name="Text Placeholder 11">
            <a:extLst>
              <a:ext uri="{FF2B5EF4-FFF2-40B4-BE49-F238E27FC236}">
                <a16:creationId xmlns:a16="http://schemas.microsoft.com/office/drawing/2014/main" id="{9CEE921D-8281-4F9B-928A-6C96745C3F80}"/>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76964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1" name="Text Placeholder 11">
            <a:extLst>
              <a:ext uri="{FF2B5EF4-FFF2-40B4-BE49-F238E27FC236}">
                <a16:creationId xmlns:a16="http://schemas.microsoft.com/office/drawing/2014/main" id="{C899997A-3872-46D9-ACC2-AE34A9ECF52D}"/>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2977366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Right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6551613" y="1"/>
            <a:ext cx="5640387" cy="6824662"/>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5130921" cy="137552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4B8E7B47-3309-4DEB-8E44-EA62C21657B3}"/>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503329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Top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1" y="1"/>
            <a:ext cx="12192000" cy="3739484"/>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4342895"/>
            <a:ext cx="5130921" cy="208401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38966BCE-6595-4893-81F6-AAEFEFE8554F}"/>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364789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ocktail">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30250994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28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7" name="object 19">
            <a:extLst>
              <a:ext uri="{FF2B5EF4-FFF2-40B4-BE49-F238E27FC236}">
                <a16:creationId xmlns:a16="http://schemas.microsoft.com/office/drawing/2014/main" id="{19870550-EEB5-461C-91CC-FCB624ECDF52}"/>
              </a:ext>
            </a:extLst>
          </p:cNvPr>
          <p:cNvSpPr/>
          <p:nvPr userDrawn="1"/>
        </p:nvSpPr>
        <p:spPr>
          <a:xfrm>
            <a:off x="0" y="0"/>
            <a:ext cx="12192000" cy="6857999"/>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sym typeface="+mn-lt"/>
            </a:endParaRPr>
          </a:p>
        </p:txBody>
      </p:sp>
      <p:sp>
        <p:nvSpPr>
          <p:cNvPr id="2" name="Title 1">
            <a:extLst>
              <a:ext uri="{FF2B5EF4-FFF2-40B4-BE49-F238E27FC236}">
                <a16:creationId xmlns:a16="http://schemas.microsoft.com/office/drawing/2014/main" id="{D1F68E87-D7AB-41FF-927A-2212F8915849}"/>
              </a:ext>
            </a:extLst>
          </p:cNvPr>
          <p:cNvSpPr>
            <a:spLocks noGrp="1"/>
          </p:cNvSpPr>
          <p:nvPr>
            <p:ph type="title" hasCustomPrompt="1"/>
          </p:nvPr>
        </p:nvSpPr>
        <p:spPr>
          <a:xfrm>
            <a:off x="111097" y="3669877"/>
            <a:ext cx="7067371" cy="560291"/>
          </a:xfrm>
        </p:spPr>
        <p:txBody>
          <a:bodyPr>
            <a:noAutofit/>
          </a:bodyPr>
          <a:lstStyle>
            <a:lvl1pPr algn="ctr">
              <a:defRPr sz="2800">
                <a:solidFill>
                  <a:schemeClr val="bg1"/>
                </a:solidFill>
              </a:defRPr>
            </a:lvl1pPr>
          </a:lstStyle>
          <a:p>
            <a:r>
              <a:rPr lang="en-US"/>
              <a:t>Click to edit Presentation Title</a:t>
            </a:r>
          </a:p>
        </p:txBody>
      </p:sp>
      <p:sp>
        <p:nvSpPr>
          <p:cNvPr id="5" name="Text Placeholder 4">
            <a:extLst>
              <a:ext uri="{FF2B5EF4-FFF2-40B4-BE49-F238E27FC236}">
                <a16:creationId xmlns:a16="http://schemas.microsoft.com/office/drawing/2014/main" id="{51318BE3-E999-4C86-8AC2-F5FE256280E2}"/>
              </a:ext>
            </a:extLst>
          </p:cNvPr>
          <p:cNvSpPr>
            <a:spLocks noGrp="1"/>
          </p:cNvSpPr>
          <p:nvPr>
            <p:ph type="body" sz="quarter" idx="12" hasCustomPrompt="1"/>
          </p:nvPr>
        </p:nvSpPr>
        <p:spPr>
          <a:xfrm>
            <a:off x="111097" y="4230168"/>
            <a:ext cx="7067371" cy="522288"/>
          </a:xfrm>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Presentation Subtitle</a:t>
            </a:r>
          </a:p>
        </p:txBody>
      </p:sp>
    </p:spTree>
    <p:extLst>
      <p:ext uri="{BB962C8B-B14F-4D97-AF65-F5344CB8AC3E}">
        <p14:creationId xmlns:p14="http://schemas.microsoft.com/office/powerpoint/2010/main" val="3759585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40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hasCustomPrompt="1"/>
          </p:nvPr>
        </p:nvSpPr>
        <p:spPr>
          <a:xfrm>
            <a:off x="341831" y="4794192"/>
            <a:ext cx="11565308" cy="1427151"/>
          </a:xfrm>
        </p:spPr>
        <p:txBody>
          <a:bodyPr anchor="b">
            <a:normAutofit/>
          </a:bodyPr>
          <a:lstStyle>
            <a:lvl1pPr>
              <a:defRPr sz="4000"/>
            </a:lvl1p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13" name="Footer Placeholder 4">
            <a:extLst>
              <a:ext uri="{FF2B5EF4-FFF2-40B4-BE49-F238E27FC236}">
                <a16:creationId xmlns:a16="http://schemas.microsoft.com/office/drawing/2014/main" id="{ECBAD1D3-E783-463D-8F07-2BDD83DDDEFF}"/>
              </a:ext>
            </a:extLst>
          </p:cNvPr>
          <p:cNvSpPr>
            <a:spLocks noGrp="1"/>
          </p:cNvSpPr>
          <p:nvPr>
            <p:ph type="ftr" sz="quarter" idx="3"/>
          </p:nvPr>
        </p:nvSpPr>
        <p:spPr>
          <a:xfrm>
            <a:off x="703680" y="6426911"/>
            <a:ext cx="8376821" cy="365125"/>
          </a:xfrm>
          <a:prstGeom prst="rect">
            <a:avLst/>
          </a:prstGeom>
        </p:spPr>
        <p:txBody>
          <a:bodyPr vert="horz" lIns="91440" tIns="45720" rIns="91440" bIns="45720" rtlCol="0" anchor="ctr"/>
          <a:lstStyle>
            <a:lvl1pPr algn="l">
              <a:defRPr sz="1200" b="1" i="0">
                <a:solidFill>
                  <a:schemeClr val="bg1"/>
                </a:solidFill>
                <a:latin typeface="Helvetica"/>
                <a:cs typeface="Helvetica"/>
              </a:defRPr>
            </a:lvl1pPr>
          </a:lstStyle>
          <a:p>
            <a:endParaRPr lang="en-US" sz="1000"/>
          </a:p>
        </p:txBody>
      </p:sp>
    </p:spTree>
    <p:extLst>
      <p:ext uri="{BB962C8B-B14F-4D97-AF65-F5344CB8AC3E}">
        <p14:creationId xmlns:p14="http://schemas.microsoft.com/office/powerpoint/2010/main" val="1328296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6" y="0"/>
            <a:ext cx="12189984" cy="6858000"/>
          </a:xfrm>
          <a:prstGeom prst="rect">
            <a:avLst/>
          </a:prstGeom>
          <a:noFill/>
          <a:ln>
            <a:noFill/>
          </a:ln>
        </p:spPr>
      </p:pic>
    </p:spTree>
    <p:extLst>
      <p:ext uri="{BB962C8B-B14F-4D97-AF65-F5344CB8AC3E}">
        <p14:creationId xmlns:p14="http://schemas.microsoft.com/office/powerpoint/2010/main" val="1551326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0475" y="1508760"/>
            <a:ext cx="11029033" cy="4617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194886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0475" y="1508760"/>
            <a:ext cx="11029033" cy="4617720"/>
          </a:xfrm>
        </p:spPr>
        <p:txBody>
          <a:bodyPr lIns="0" tIns="0" rIns="0" bIns="0"/>
          <a:lstStyle>
            <a:lvl1pPr marL="0" indent="-173736">
              <a:spcBef>
                <a:spcPts val="384"/>
              </a:spcBef>
              <a:buClr>
                <a:schemeClr val="tx1"/>
              </a:buClr>
              <a:buFont typeface="Arial" pitchFamily="34" charset="0"/>
              <a:buChar char="•"/>
              <a:defRPr b="0"/>
            </a:lvl1pPr>
            <a:lvl2pPr marL="623888" indent="-217488">
              <a:buFont typeface="Arial" pitchFamily="34" charset="0"/>
              <a:buChar char="–"/>
              <a:defRPr/>
            </a:lvl2pPr>
            <a:lvl3pPr marL="1081088" indent="-228600">
              <a:defRPr/>
            </a:lvl3pPr>
            <a:lvl4pPr marL="1545336" indent="-22860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2394745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2587245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309554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4287646944"/>
              </p:ext>
            </p:extLst>
          </p:nvPr>
        </p:nvGraphicFramePr>
        <p:xfrm>
          <a:off x="2120" y="1588"/>
          <a:ext cx="2116"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20" y="1588"/>
                        <a:ext cx="211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2"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189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3" name="Text Placeholder 2">
            <a:extLst>
              <a:ext uri="{FF2B5EF4-FFF2-40B4-BE49-F238E27FC236}">
                <a16:creationId xmlns:a16="http://schemas.microsoft.com/office/drawing/2014/main" id="{1BAB5482-341E-4DB5-9AC2-A3347F359965}"/>
              </a:ext>
            </a:extLst>
          </p:cNvPr>
          <p:cNvSpPr>
            <a:spLocks noGrp="1"/>
          </p:cNvSpPr>
          <p:nvPr>
            <p:ph type="body" sz="quarter" idx="12"/>
          </p:nvPr>
        </p:nvSpPr>
        <p:spPr>
          <a:xfrm>
            <a:off x="340784" y="1222050"/>
            <a:ext cx="11565467" cy="4777099"/>
          </a:xfrm>
        </p:spPr>
        <p:txBody>
          <a:bodyPr>
            <a:normAutofit/>
          </a:bodyPr>
          <a:lstStyle>
            <a:lvl1pPr>
              <a:defRPr sz="1260"/>
            </a:lvl1pPr>
            <a:lvl2pPr marL="585147" indent="-225057">
              <a:buFont typeface="Courier New" panose="02070309020205020404" pitchFamily="49" charset="0"/>
              <a:buChar char="o"/>
              <a:defRPr sz="1260"/>
            </a:lvl2pPr>
            <a:lvl3pPr>
              <a:defRPr sz="1260"/>
            </a:lvl3pPr>
          </a:lstStyle>
          <a:p>
            <a:pPr lvl="0"/>
            <a:r>
              <a:rPr lang="en-US"/>
              <a:t>Edit Master text styles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66AE4051-BAA7-4A48-A364-8112B8FF84D3}"/>
              </a:ext>
            </a:extLst>
          </p:cNvPr>
          <p:cNvSpPr>
            <a:spLocks noGrp="1"/>
          </p:cNvSpPr>
          <p:nvPr>
            <p:ph type="ftr" sz="quarter" idx="3"/>
          </p:nvPr>
        </p:nvSpPr>
        <p:spPr>
          <a:xfrm>
            <a:off x="703681" y="6426913"/>
            <a:ext cx="8376821" cy="365125"/>
          </a:xfrm>
          <a:prstGeom prst="rect">
            <a:avLst/>
          </a:prstGeom>
        </p:spPr>
        <p:txBody>
          <a:bodyPr vert="horz" lIns="91440" tIns="45720" rIns="91440" bIns="45720" rtlCol="0" anchor="ctr"/>
          <a:lstStyle>
            <a:lvl1pPr algn="l">
              <a:defRPr sz="945" b="1" i="0">
                <a:solidFill>
                  <a:schemeClr val="bg1"/>
                </a:solidFill>
                <a:latin typeface="Helvetica"/>
                <a:cs typeface="Helvetica"/>
              </a:defRPr>
            </a:lvl1pPr>
          </a:lstStyle>
          <a:p>
            <a:r>
              <a:rPr lang="en-US"/>
              <a:t>BREAKTHRU BEVERAGE GROUP							</a:t>
            </a:r>
            <a:endParaRPr lang="en-US" sz="788"/>
          </a:p>
        </p:txBody>
      </p:sp>
    </p:spTree>
    <p:extLst>
      <p:ext uri="{BB962C8B-B14F-4D97-AF65-F5344CB8AC3E}">
        <p14:creationId xmlns:p14="http://schemas.microsoft.com/office/powerpoint/2010/main" val="2785555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387D-48C4-40A7-8D1F-B4DE6BBFB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57E83-715A-48DB-B8C3-1A6D070E09E6}"/>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D82987-502A-47FE-986E-20AAE78507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0A666E-08D4-4B17-878D-1430CF879F4F}"/>
              </a:ext>
            </a:extLst>
          </p:cNvPr>
          <p:cNvSpPr>
            <a:spLocks noGrp="1"/>
          </p:cNvSpPr>
          <p:nvPr>
            <p:ph type="dt" sz="half" idx="10"/>
          </p:nvPr>
        </p:nvSpPr>
        <p:spPr/>
        <p:txBody>
          <a:bodyPr/>
          <a:lstStyle/>
          <a:p>
            <a:fld id="{FF799F1F-B698-4F01-91CD-5F766390DD70}" type="datetimeFigureOut">
              <a:rPr lang="en-US" smtClean="0"/>
              <a:t>6/17/2024</a:t>
            </a:fld>
            <a:endParaRPr lang="en-US"/>
          </a:p>
        </p:txBody>
      </p:sp>
      <p:sp>
        <p:nvSpPr>
          <p:cNvPr id="6" name="Footer Placeholder 5">
            <a:extLst>
              <a:ext uri="{FF2B5EF4-FFF2-40B4-BE49-F238E27FC236}">
                <a16:creationId xmlns:a16="http://schemas.microsoft.com/office/drawing/2014/main" id="{77D4CDF9-DD53-4E8A-BD04-8FC109FA7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E8A0C-FDA4-438B-A71B-4FD09B79F1AB}"/>
              </a:ext>
            </a:extLst>
          </p:cNvPr>
          <p:cNvSpPr>
            <a:spLocks noGrp="1"/>
          </p:cNvSpPr>
          <p:nvPr>
            <p:ph type="sldNum" sz="quarter" idx="12"/>
          </p:nvPr>
        </p:nvSpPr>
        <p:spPr/>
        <p:txBody>
          <a:bodyPr/>
          <a:lstStyle/>
          <a:p>
            <a:fld id="{577B2FED-ECB2-4E41-819E-B049465FC5ED}" type="slidenum">
              <a:rPr lang="en-US" smtClean="0"/>
              <a:t>‹#›</a:t>
            </a:fld>
            <a:endParaRPr lang="en-US"/>
          </a:p>
        </p:txBody>
      </p:sp>
    </p:spTree>
    <p:extLst>
      <p:ext uri="{BB962C8B-B14F-4D97-AF65-F5344CB8AC3E}">
        <p14:creationId xmlns:p14="http://schemas.microsoft.com/office/powerpoint/2010/main" val="485025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F0FE-69C5-4443-9ECA-66EA20187DFF}"/>
              </a:ext>
            </a:extLst>
          </p:cNvPr>
          <p:cNvSpPr>
            <a:spLocks noGrp="1"/>
          </p:cNvSpPr>
          <p:nvPr>
            <p:ph type="title"/>
          </p:nvPr>
        </p:nvSpPr>
        <p:spPr>
          <a:xfrm>
            <a:off x="839789" y="457200"/>
            <a:ext cx="3932237" cy="1600200"/>
          </a:xfrm>
        </p:spPr>
        <p:txBody>
          <a:bodyPr anchor="b"/>
          <a:lstStyle>
            <a:lvl1pPr>
              <a:defRPr sz="2520"/>
            </a:lvl1pPr>
          </a:lstStyle>
          <a:p>
            <a:r>
              <a:rPr lang="en-US"/>
              <a:t>Click to edit Master title style</a:t>
            </a:r>
          </a:p>
        </p:txBody>
      </p:sp>
      <p:sp>
        <p:nvSpPr>
          <p:cNvPr id="3" name="Picture Placeholder 2">
            <a:extLst>
              <a:ext uri="{FF2B5EF4-FFF2-40B4-BE49-F238E27FC236}">
                <a16:creationId xmlns:a16="http://schemas.microsoft.com/office/drawing/2014/main" id="{D3B2BE03-A94D-4644-ACE0-26154623FE07}"/>
              </a:ext>
            </a:extLst>
          </p:cNvPr>
          <p:cNvSpPr>
            <a:spLocks noGrp="1"/>
          </p:cNvSpPr>
          <p:nvPr>
            <p:ph type="pic" idx="1"/>
          </p:nvPr>
        </p:nvSpPr>
        <p:spPr>
          <a:xfrm>
            <a:off x="5183189" y="987427"/>
            <a:ext cx="6172199" cy="4873625"/>
          </a:xfrm>
        </p:spPr>
        <p:txBody>
          <a:bodyPr/>
          <a:lstStyle>
            <a:lvl1pPr marL="0" indent="0">
              <a:buNone/>
              <a:defRPr sz="2520"/>
            </a:lvl1pPr>
            <a:lvl2pPr marL="360091" indent="0">
              <a:buNone/>
              <a:defRPr sz="2205"/>
            </a:lvl2pPr>
            <a:lvl3pPr marL="720181" indent="0">
              <a:buNone/>
              <a:defRPr sz="1890"/>
            </a:lvl3pPr>
            <a:lvl4pPr marL="1080272" indent="0">
              <a:buNone/>
              <a:defRPr sz="1575"/>
            </a:lvl4pPr>
            <a:lvl5pPr marL="1440363" indent="0">
              <a:buNone/>
              <a:defRPr sz="1575"/>
            </a:lvl5pPr>
            <a:lvl6pPr marL="1800454" indent="0">
              <a:buNone/>
              <a:defRPr sz="1575"/>
            </a:lvl6pPr>
            <a:lvl7pPr marL="2160544" indent="0">
              <a:buNone/>
              <a:defRPr sz="1575"/>
            </a:lvl7pPr>
            <a:lvl8pPr marL="2520635" indent="0">
              <a:buNone/>
              <a:defRPr sz="1575"/>
            </a:lvl8pPr>
            <a:lvl9pPr marL="2880726" indent="0">
              <a:buNone/>
              <a:defRPr sz="1575"/>
            </a:lvl9pPr>
          </a:lstStyle>
          <a:p>
            <a:endParaRPr lang="en-US"/>
          </a:p>
        </p:txBody>
      </p:sp>
      <p:sp>
        <p:nvSpPr>
          <p:cNvPr id="4" name="Text Placeholder 3">
            <a:extLst>
              <a:ext uri="{FF2B5EF4-FFF2-40B4-BE49-F238E27FC236}">
                <a16:creationId xmlns:a16="http://schemas.microsoft.com/office/drawing/2014/main" id="{016949EA-4387-445E-8D2C-F856694A0A4D}"/>
              </a:ext>
            </a:extLst>
          </p:cNvPr>
          <p:cNvSpPr>
            <a:spLocks noGrp="1"/>
          </p:cNvSpPr>
          <p:nvPr>
            <p:ph type="body" sz="half" idx="2"/>
          </p:nvPr>
        </p:nvSpPr>
        <p:spPr>
          <a:xfrm>
            <a:off x="839789" y="2057400"/>
            <a:ext cx="3932237" cy="3811588"/>
          </a:xfrm>
        </p:spPr>
        <p:txBody>
          <a:bodyPr/>
          <a:lstStyle>
            <a:lvl1pPr marL="0" indent="0">
              <a:buNone/>
              <a:defRPr sz="1260"/>
            </a:lvl1pPr>
            <a:lvl2pPr marL="360091" indent="0">
              <a:buNone/>
              <a:defRPr sz="1103"/>
            </a:lvl2pPr>
            <a:lvl3pPr marL="720181" indent="0">
              <a:buNone/>
              <a:defRPr sz="945"/>
            </a:lvl3pPr>
            <a:lvl4pPr marL="1080272" indent="0">
              <a:buNone/>
              <a:defRPr sz="788"/>
            </a:lvl4pPr>
            <a:lvl5pPr marL="1440363" indent="0">
              <a:buNone/>
              <a:defRPr sz="788"/>
            </a:lvl5pPr>
            <a:lvl6pPr marL="1800454" indent="0">
              <a:buNone/>
              <a:defRPr sz="788"/>
            </a:lvl6pPr>
            <a:lvl7pPr marL="2160544" indent="0">
              <a:buNone/>
              <a:defRPr sz="788"/>
            </a:lvl7pPr>
            <a:lvl8pPr marL="2520635" indent="0">
              <a:buNone/>
              <a:defRPr sz="788"/>
            </a:lvl8pPr>
            <a:lvl9pPr marL="2880726" indent="0">
              <a:buNone/>
              <a:defRPr sz="788"/>
            </a:lvl9pPr>
          </a:lstStyle>
          <a:p>
            <a:pPr lvl="0"/>
            <a:r>
              <a:rPr lang="en-US"/>
              <a:t>Click to edit Master text styles</a:t>
            </a:r>
          </a:p>
        </p:txBody>
      </p:sp>
      <p:sp>
        <p:nvSpPr>
          <p:cNvPr id="5" name="Date Placeholder 4">
            <a:extLst>
              <a:ext uri="{FF2B5EF4-FFF2-40B4-BE49-F238E27FC236}">
                <a16:creationId xmlns:a16="http://schemas.microsoft.com/office/drawing/2014/main" id="{4203623E-2E96-4A67-99DB-F9224B53A770}"/>
              </a:ext>
            </a:extLst>
          </p:cNvPr>
          <p:cNvSpPr>
            <a:spLocks noGrp="1"/>
          </p:cNvSpPr>
          <p:nvPr>
            <p:ph type="dt" sz="half" idx="10"/>
          </p:nvPr>
        </p:nvSpPr>
        <p:spPr/>
        <p:txBody>
          <a:bodyPr/>
          <a:lstStyle/>
          <a:p>
            <a:fld id="{FF799F1F-B698-4F01-91CD-5F766390DD70}" type="datetimeFigureOut">
              <a:rPr lang="en-US" smtClean="0"/>
              <a:t>6/17/2024</a:t>
            </a:fld>
            <a:endParaRPr lang="en-US"/>
          </a:p>
        </p:txBody>
      </p:sp>
      <p:sp>
        <p:nvSpPr>
          <p:cNvPr id="6" name="Footer Placeholder 5">
            <a:extLst>
              <a:ext uri="{FF2B5EF4-FFF2-40B4-BE49-F238E27FC236}">
                <a16:creationId xmlns:a16="http://schemas.microsoft.com/office/drawing/2014/main" id="{F6BAD6FE-2FB6-4B55-83E7-52AEF25D5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0B402-0C9F-4979-903D-52A57950AE95}"/>
              </a:ext>
            </a:extLst>
          </p:cNvPr>
          <p:cNvSpPr>
            <a:spLocks noGrp="1"/>
          </p:cNvSpPr>
          <p:nvPr>
            <p:ph type="sldNum" sz="quarter" idx="12"/>
          </p:nvPr>
        </p:nvSpPr>
        <p:spPr/>
        <p:txBody>
          <a:bodyPr/>
          <a:lstStyle/>
          <a:p>
            <a:fld id="{577B2FED-ECB2-4E41-819E-B049465FC5ED}" type="slidenum">
              <a:rPr lang="en-US" smtClean="0"/>
              <a:t>‹#›</a:t>
            </a:fld>
            <a:endParaRPr lang="en-US"/>
          </a:p>
        </p:txBody>
      </p:sp>
    </p:spTree>
    <p:extLst>
      <p:ext uri="{BB962C8B-B14F-4D97-AF65-F5344CB8AC3E}">
        <p14:creationId xmlns:p14="http://schemas.microsoft.com/office/powerpoint/2010/main" val="2987263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1627256"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Holder 2">
            <a:extLst>
              <a:ext uri="{FF2B5EF4-FFF2-40B4-BE49-F238E27FC236}">
                <a16:creationId xmlns:a16="http://schemas.microsoft.com/office/drawing/2014/main" id="{64F2BE22-909C-42EE-B5C4-853010E172D1}"/>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65069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71118657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40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hasCustomPrompt="1"/>
          </p:nvPr>
        </p:nvSpPr>
        <p:spPr>
          <a:xfrm>
            <a:off x="341831" y="4794192"/>
            <a:ext cx="11565308" cy="1427151"/>
          </a:xfrm>
        </p:spPr>
        <p:txBody>
          <a:bodyPr anchor="b">
            <a:normAutofit/>
          </a:bodyPr>
          <a:lstStyle>
            <a:lvl1pPr>
              <a:defRPr sz="4000"/>
            </a:lvl1p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13" name="Footer Placeholder 4">
            <a:extLst>
              <a:ext uri="{FF2B5EF4-FFF2-40B4-BE49-F238E27FC236}">
                <a16:creationId xmlns:a16="http://schemas.microsoft.com/office/drawing/2014/main" id="{ECBAD1D3-E783-463D-8F07-2BDD83DDDEFF}"/>
              </a:ext>
            </a:extLst>
          </p:cNvPr>
          <p:cNvSpPr>
            <a:spLocks noGrp="1"/>
          </p:cNvSpPr>
          <p:nvPr>
            <p:ph type="ftr" sz="quarter" idx="3"/>
          </p:nvPr>
        </p:nvSpPr>
        <p:spPr>
          <a:xfrm>
            <a:off x="703680" y="6426911"/>
            <a:ext cx="8376821" cy="365125"/>
          </a:xfrm>
          <a:prstGeom prst="rect">
            <a:avLst/>
          </a:prstGeom>
        </p:spPr>
        <p:txBody>
          <a:bodyPr vert="horz" lIns="91440" tIns="45720" rIns="91440" bIns="45720" rtlCol="0" anchor="ctr"/>
          <a:lstStyle>
            <a:lvl1pPr algn="l">
              <a:defRPr sz="1200" b="1" i="0">
                <a:solidFill>
                  <a:schemeClr val="bg1"/>
                </a:solidFill>
                <a:latin typeface="Helvetica"/>
                <a:cs typeface="Helvetica"/>
              </a:defRPr>
            </a:lvl1pPr>
          </a:lstStyle>
          <a:p>
            <a:r>
              <a:rPr lang="en-US"/>
              <a:t>BREAKTHRU BEVERAGE GROUP							</a:t>
            </a:r>
            <a:endParaRPr lang="en-US" sz="1000"/>
          </a:p>
        </p:txBody>
      </p:sp>
    </p:spTree>
    <p:extLst>
      <p:ext uri="{BB962C8B-B14F-4D97-AF65-F5344CB8AC3E}">
        <p14:creationId xmlns:p14="http://schemas.microsoft.com/office/powerpoint/2010/main" val="2353533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_with Chapt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2" name="Text Placeholder 11">
            <a:extLst>
              <a:ext uri="{FF2B5EF4-FFF2-40B4-BE49-F238E27FC236}">
                <a16:creationId xmlns:a16="http://schemas.microsoft.com/office/drawing/2014/main" id="{9CEE921D-8281-4F9B-928A-6C96745C3F80}"/>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
        <p:nvSpPr>
          <p:cNvPr id="9" name="Holder 2">
            <a:extLst>
              <a:ext uri="{FF2B5EF4-FFF2-40B4-BE49-F238E27FC236}">
                <a16:creationId xmlns:a16="http://schemas.microsoft.com/office/drawing/2014/main" id="{A72BA895-60E0-448B-BD2F-6680123ACE44}"/>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948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1" name="Text Placeholder 11">
            <a:extLst>
              <a:ext uri="{FF2B5EF4-FFF2-40B4-BE49-F238E27FC236}">
                <a16:creationId xmlns:a16="http://schemas.microsoft.com/office/drawing/2014/main" id="{C899997A-3872-46D9-ACC2-AE34A9ECF52D}"/>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
        <p:nvSpPr>
          <p:cNvPr id="12" name="Holder 2">
            <a:extLst>
              <a:ext uri="{FF2B5EF4-FFF2-40B4-BE49-F238E27FC236}">
                <a16:creationId xmlns:a16="http://schemas.microsoft.com/office/drawing/2014/main" id="{D8C1846F-B696-4B7C-90D0-4DE9A36210D4}"/>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5528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_Right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6551613" y="1"/>
            <a:ext cx="5640387" cy="6824662"/>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5130921" cy="137552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4B8E7B47-3309-4DEB-8E44-EA62C21657B3}"/>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923396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_Top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1" y="1"/>
            <a:ext cx="12192000" cy="3739484"/>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4342895"/>
            <a:ext cx="5130921" cy="208401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38966BCE-6595-4893-81F6-AAEFEFE8554F}"/>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101295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2" name="Holder 2">
            <a:extLst>
              <a:ext uri="{FF2B5EF4-FFF2-40B4-BE49-F238E27FC236}">
                <a16:creationId xmlns:a16="http://schemas.microsoft.com/office/drawing/2014/main" id="{BB1E262F-B350-41E0-B63A-D411A7D7A862}"/>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182342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27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3853663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Normal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3503373316"/>
              </p:ext>
            </p:extLst>
          </p:nvPr>
        </p:nvGraphicFramePr>
        <p:xfrm>
          <a:off x="2120" y="1588"/>
          <a:ext cx="2116"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20" y="1588"/>
                        <a:ext cx="211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2"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189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7" name="Footer Placeholder 4">
            <a:extLst>
              <a:ext uri="{FF2B5EF4-FFF2-40B4-BE49-F238E27FC236}">
                <a16:creationId xmlns:a16="http://schemas.microsoft.com/office/drawing/2014/main" id="{EA35F9BA-E981-44EB-A6A4-BB54867756A7}"/>
              </a:ext>
            </a:extLst>
          </p:cNvPr>
          <p:cNvSpPr>
            <a:spLocks noGrp="1"/>
          </p:cNvSpPr>
          <p:nvPr>
            <p:ph type="ftr" sz="quarter" idx="3"/>
          </p:nvPr>
        </p:nvSpPr>
        <p:spPr>
          <a:xfrm>
            <a:off x="703681" y="6426913"/>
            <a:ext cx="8376821" cy="365125"/>
          </a:xfrm>
          <a:prstGeom prst="rect">
            <a:avLst/>
          </a:prstGeom>
        </p:spPr>
        <p:txBody>
          <a:bodyPr vert="horz" lIns="91440" tIns="45720" rIns="91440" bIns="45720" rtlCol="0" anchor="ctr"/>
          <a:lstStyle>
            <a:lvl1pPr algn="l">
              <a:defRPr sz="945" b="1" i="0">
                <a:solidFill>
                  <a:schemeClr val="bg1"/>
                </a:solidFill>
                <a:latin typeface="Helvetica"/>
                <a:cs typeface="Helvetica"/>
              </a:defRPr>
            </a:lvl1pPr>
          </a:lstStyle>
          <a:p>
            <a:endParaRPr lang="en-US" sz="788"/>
          </a:p>
        </p:txBody>
      </p:sp>
    </p:spTree>
    <p:extLst>
      <p:ext uri="{BB962C8B-B14F-4D97-AF65-F5344CB8AC3E}">
        <p14:creationId xmlns:p14="http://schemas.microsoft.com/office/powerpoint/2010/main" val="3596588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1627256"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Tree>
    <p:extLst>
      <p:ext uri="{BB962C8B-B14F-4D97-AF65-F5344CB8AC3E}">
        <p14:creationId xmlns:p14="http://schemas.microsoft.com/office/powerpoint/2010/main" val="327802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_with Chapt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2" name="Text Placeholder 11">
            <a:extLst>
              <a:ext uri="{FF2B5EF4-FFF2-40B4-BE49-F238E27FC236}">
                <a16:creationId xmlns:a16="http://schemas.microsoft.com/office/drawing/2014/main" id="{9CEE921D-8281-4F9B-928A-6C96745C3F80}"/>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439153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1" name="Text Placeholder 11">
            <a:extLst>
              <a:ext uri="{FF2B5EF4-FFF2-40B4-BE49-F238E27FC236}">
                <a16:creationId xmlns:a16="http://schemas.microsoft.com/office/drawing/2014/main" id="{C899997A-3872-46D9-ACC2-AE34A9ECF52D}"/>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23218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46091235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24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7" name="Footer Placeholder 4">
            <a:extLst>
              <a:ext uri="{FF2B5EF4-FFF2-40B4-BE49-F238E27FC236}">
                <a16:creationId xmlns:a16="http://schemas.microsoft.com/office/drawing/2014/main" id="{EA35F9BA-E981-44EB-A6A4-BB54867756A7}"/>
              </a:ext>
            </a:extLst>
          </p:cNvPr>
          <p:cNvSpPr>
            <a:spLocks noGrp="1"/>
          </p:cNvSpPr>
          <p:nvPr>
            <p:ph type="ftr" sz="quarter" idx="3"/>
          </p:nvPr>
        </p:nvSpPr>
        <p:spPr>
          <a:xfrm>
            <a:off x="703680" y="6426911"/>
            <a:ext cx="8376821" cy="365125"/>
          </a:xfrm>
          <a:prstGeom prst="rect">
            <a:avLst/>
          </a:prstGeom>
        </p:spPr>
        <p:txBody>
          <a:bodyPr vert="horz" lIns="91440" tIns="45720" rIns="91440" bIns="45720" rtlCol="0" anchor="ctr"/>
          <a:lstStyle>
            <a:lvl1pPr algn="l">
              <a:defRPr sz="1200" b="1" i="0">
                <a:solidFill>
                  <a:schemeClr val="bg1"/>
                </a:solidFill>
                <a:latin typeface="Helvetica"/>
                <a:cs typeface="Helvetica"/>
              </a:defRPr>
            </a:lvl1pPr>
          </a:lstStyle>
          <a:p>
            <a:r>
              <a:rPr lang="en-US"/>
              <a:t>BREAKTHRU BEVERAGE GROUP							</a:t>
            </a:r>
            <a:endParaRPr lang="en-US" sz="1000"/>
          </a:p>
        </p:txBody>
      </p:sp>
    </p:spTree>
    <p:extLst>
      <p:ext uri="{BB962C8B-B14F-4D97-AF65-F5344CB8AC3E}">
        <p14:creationId xmlns:p14="http://schemas.microsoft.com/office/powerpoint/2010/main" val="1161881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_Right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6551613" y="1"/>
            <a:ext cx="5640387" cy="6824662"/>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5130921" cy="137552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4B8E7B47-3309-4DEB-8E44-EA62C21657B3}"/>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1321431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_Top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1" y="1"/>
            <a:ext cx="12192000" cy="3739484"/>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4342895"/>
            <a:ext cx="5130921" cy="208401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38966BCE-6595-4893-81F6-AAEFEFE8554F}"/>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3200058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40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hasCustomPrompt="1"/>
          </p:nvPr>
        </p:nvSpPr>
        <p:spPr>
          <a:xfrm>
            <a:off x="341831" y="4794192"/>
            <a:ext cx="11565308" cy="1427151"/>
          </a:xfrm>
        </p:spPr>
        <p:txBody>
          <a:bodyPr anchor="b">
            <a:normAutofit/>
          </a:bodyPr>
          <a:lstStyle>
            <a:lvl1pPr>
              <a:defRPr sz="4000"/>
            </a:lvl1p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13" name="Footer Placeholder 4">
            <a:extLst>
              <a:ext uri="{FF2B5EF4-FFF2-40B4-BE49-F238E27FC236}">
                <a16:creationId xmlns:a16="http://schemas.microsoft.com/office/drawing/2014/main" id="{ECBAD1D3-E783-463D-8F07-2BDD83DDDEFF}"/>
              </a:ext>
            </a:extLst>
          </p:cNvPr>
          <p:cNvSpPr>
            <a:spLocks noGrp="1"/>
          </p:cNvSpPr>
          <p:nvPr>
            <p:ph type="ftr" sz="quarter" idx="3"/>
          </p:nvPr>
        </p:nvSpPr>
        <p:spPr>
          <a:xfrm>
            <a:off x="703680" y="6426911"/>
            <a:ext cx="8376821" cy="365125"/>
          </a:xfrm>
          <a:prstGeom prst="rect">
            <a:avLst/>
          </a:prstGeom>
        </p:spPr>
        <p:txBody>
          <a:bodyPr vert="horz" lIns="91440" tIns="45720" rIns="91440" bIns="45720" rtlCol="0" anchor="ctr"/>
          <a:lstStyle>
            <a:lvl1pPr algn="l">
              <a:defRPr sz="1200" b="1" i="0">
                <a:solidFill>
                  <a:schemeClr val="bg1"/>
                </a:solidFill>
                <a:latin typeface="Helvetica"/>
                <a:cs typeface="Helvetica"/>
              </a:defRPr>
            </a:lvl1pPr>
          </a:lstStyle>
          <a:p>
            <a:endParaRPr lang="en-US" sz="1000"/>
          </a:p>
        </p:txBody>
      </p:sp>
    </p:spTree>
    <p:extLst>
      <p:ext uri="{BB962C8B-B14F-4D97-AF65-F5344CB8AC3E}">
        <p14:creationId xmlns:p14="http://schemas.microsoft.com/office/powerpoint/2010/main" val="1704108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6" y="0"/>
            <a:ext cx="12189984" cy="6858000"/>
          </a:xfrm>
          <a:prstGeom prst="rect">
            <a:avLst/>
          </a:prstGeom>
          <a:noFill/>
          <a:ln>
            <a:noFill/>
          </a:ln>
        </p:spPr>
      </p:pic>
    </p:spTree>
    <p:extLst>
      <p:ext uri="{BB962C8B-B14F-4D97-AF65-F5344CB8AC3E}">
        <p14:creationId xmlns:p14="http://schemas.microsoft.com/office/powerpoint/2010/main" val="1015707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0475" y="1508760"/>
            <a:ext cx="11029033" cy="4617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2224157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0475" y="1508760"/>
            <a:ext cx="11029033" cy="4617720"/>
          </a:xfrm>
        </p:spPr>
        <p:txBody>
          <a:bodyPr lIns="0" tIns="0" rIns="0" bIns="0"/>
          <a:lstStyle>
            <a:lvl1pPr marL="0" indent="-173736">
              <a:spcBef>
                <a:spcPts val="384"/>
              </a:spcBef>
              <a:buClr>
                <a:schemeClr val="tx1"/>
              </a:buClr>
              <a:buFont typeface="Arial" pitchFamily="34" charset="0"/>
              <a:buChar char="•"/>
              <a:defRPr b="0"/>
            </a:lvl1pPr>
            <a:lvl2pPr marL="623888" indent="-217488">
              <a:buFont typeface="Arial" pitchFamily="34" charset="0"/>
              <a:buChar char="–"/>
              <a:defRPr/>
            </a:lvl2pPr>
            <a:lvl3pPr marL="1081088" indent="-228600">
              <a:defRPr/>
            </a:lvl3pPr>
            <a:lvl4pPr marL="1545336" indent="-22860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7631688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700769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2862080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4AA7-B99E-C232-70A6-49C15044CF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FDB4DD-79FB-16AC-2957-F2A09E6F5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53D03-01B3-81B9-4C9E-E3FD3D684681}"/>
              </a:ext>
            </a:extLst>
          </p:cNvPr>
          <p:cNvSpPr>
            <a:spLocks noGrp="1"/>
          </p:cNvSpPr>
          <p:nvPr>
            <p:ph type="dt" sz="half" idx="10"/>
          </p:nvPr>
        </p:nvSpPr>
        <p:spPr/>
        <p:txBody>
          <a:bodyPr/>
          <a:lstStyle/>
          <a:p>
            <a:fld id="{B93E699E-37CA-2B48-A51D-DFB203927A69}" type="datetimeFigureOut">
              <a:rPr lang="en-US" smtClean="0"/>
              <a:t>6/17/2024</a:t>
            </a:fld>
            <a:endParaRPr lang="en-US"/>
          </a:p>
        </p:txBody>
      </p:sp>
      <p:sp>
        <p:nvSpPr>
          <p:cNvPr id="5" name="Footer Placeholder 4">
            <a:extLst>
              <a:ext uri="{FF2B5EF4-FFF2-40B4-BE49-F238E27FC236}">
                <a16:creationId xmlns:a16="http://schemas.microsoft.com/office/drawing/2014/main" id="{C03B84D1-1EBA-7C23-4306-32ECDF2D5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0A2FE-51C0-C78B-4FB6-1B921E1F652C}"/>
              </a:ext>
            </a:extLst>
          </p:cNvPr>
          <p:cNvSpPr>
            <a:spLocks noGrp="1"/>
          </p:cNvSpPr>
          <p:nvPr>
            <p:ph type="sldNum" sz="quarter" idx="12"/>
          </p:nvPr>
        </p:nvSpPr>
        <p:spPr/>
        <p:txBody>
          <a:bodyPr/>
          <a:lstStyle/>
          <a:p>
            <a:fld id="{27620C49-2B46-B446-AF1F-14F6333E94F5}" type="slidenum">
              <a:rPr lang="en-US" smtClean="0"/>
              <a:t>‹#›</a:t>
            </a:fld>
            <a:endParaRPr lang="en-US"/>
          </a:p>
        </p:txBody>
      </p:sp>
    </p:spTree>
    <p:extLst>
      <p:ext uri="{BB962C8B-B14F-4D97-AF65-F5344CB8AC3E}">
        <p14:creationId xmlns:p14="http://schemas.microsoft.com/office/powerpoint/2010/main" val="360077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1627256"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Holder 2">
            <a:extLst>
              <a:ext uri="{FF2B5EF4-FFF2-40B4-BE49-F238E27FC236}">
                <a16:creationId xmlns:a16="http://schemas.microsoft.com/office/drawing/2014/main" id="{64F2BE22-909C-42EE-B5C4-853010E172D1}"/>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88520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178488958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24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3" name="Text Placeholder 2">
            <a:extLst>
              <a:ext uri="{FF2B5EF4-FFF2-40B4-BE49-F238E27FC236}">
                <a16:creationId xmlns:a16="http://schemas.microsoft.com/office/drawing/2014/main" id="{1BAB5482-341E-4DB5-9AC2-A3347F359965}"/>
              </a:ext>
            </a:extLst>
          </p:cNvPr>
          <p:cNvSpPr>
            <a:spLocks noGrp="1"/>
          </p:cNvSpPr>
          <p:nvPr>
            <p:ph type="body" sz="quarter" idx="12"/>
          </p:nvPr>
        </p:nvSpPr>
        <p:spPr>
          <a:xfrm>
            <a:off x="340784" y="1222049"/>
            <a:ext cx="11565467" cy="4777099"/>
          </a:xfrm>
        </p:spPr>
        <p:txBody>
          <a:bodyPr>
            <a:normAutofit/>
          </a:bodyPr>
          <a:lstStyle>
            <a:lvl1pPr>
              <a:defRPr sz="1600"/>
            </a:lvl1pPr>
            <a:lvl2pPr marL="742950" indent="-285750">
              <a:buFont typeface="Courier New" panose="02070309020205020404" pitchFamily="49" charset="0"/>
              <a:buChar char="o"/>
              <a:defRPr sz="1600"/>
            </a:lvl2pPr>
            <a:lvl3pPr>
              <a:defRPr sz="1600"/>
            </a:lvl3pPr>
          </a:lstStyle>
          <a:p>
            <a:pPr lvl="0"/>
            <a:r>
              <a:rPr lang="en-US"/>
              <a:t>Edit Master text styles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66AE4051-BAA7-4A48-A364-8112B8FF84D3}"/>
              </a:ext>
            </a:extLst>
          </p:cNvPr>
          <p:cNvSpPr>
            <a:spLocks noGrp="1"/>
          </p:cNvSpPr>
          <p:nvPr>
            <p:ph type="ftr" sz="quarter" idx="3"/>
          </p:nvPr>
        </p:nvSpPr>
        <p:spPr>
          <a:xfrm>
            <a:off x="703680" y="6426911"/>
            <a:ext cx="8376821" cy="365125"/>
          </a:xfrm>
          <a:prstGeom prst="rect">
            <a:avLst/>
          </a:prstGeom>
        </p:spPr>
        <p:txBody>
          <a:bodyPr vert="horz" lIns="91440" tIns="45720" rIns="91440" bIns="45720" rtlCol="0" anchor="ctr"/>
          <a:lstStyle>
            <a:lvl1pPr algn="l">
              <a:defRPr sz="1200" b="1" i="0">
                <a:solidFill>
                  <a:schemeClr val="bg1"/>
                </a:solidFill>
                <a:latin typeface="Helvetica"/>
                <a:cs typeface="Helvetica"/>
              </a:defRPr>
            </a:lvl1pPr>
          </a:lstStyle>
          <a:p>
            <a:r>
              <a:rPr lang="en-US"/>
              <a:t>BREAKTHRU BEVERAGE GROUP							</a:t>
            </a:r>
            <a:endParaRPr lang="en-US" sz="1000"/>
          </a:p>
        </p:txBody>
      </p:sp>
    </p:spTree>
    <p:extLst>
      <p:ext uri="{BB962C8B-B14F-4D97-AF65-F5344CB8AC3E}">
        <p14:creationId xmlns:p14="http://schemas.microsoft.com/office/powerpoint/2010/main" val="2549814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_with Chapt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2" name="Text Placeholder 11">
            <a:extLst>
              <a:ext uri="{FF2B5EF4-FFF2-40B4-BE49-F238E27FC236}">
                <a16:creationId xmlns:a16="http://schemas.microsoft.com/office/drawing/2014/main" id="{9CEE921D-8281-4F9B-928A-6C96745C3F80}"/>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
        <p:nvSpPr>
          <p:cNvPr id="9" name="Holder 2">
            <a:extLst>
              <a:ext uri="{FF2B5EF4-FFF2-40B4-BE49-F238E27FC236}">
                <a16:creationId xmlns:a16="http://schemas.microsoft.com/office/drawing/2014/main" id="{A72BA895-60E0-448B-BD2F-6680123ACE44}"/>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452393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1" name="Text Placeholder 11">
            <a:extLst>
              <a:ext uri="{FF2B5EF4-FFF2-40B4-BE49-F238E27FC236}">
                <a16:creationId xmlns:a16="http://schemas.microsoft.com/office/drawing/2014/main" id="{C899997A-3872-46D9-ACC2-AE34A9ECF52D}"/>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
        <p:nvSpPr>
          <p:cNvPr id="12" name="Holder 2">
            <a:extLst>
              <a:ext uri="{FF2B5EF4-FFF2-40B4-BE49-F238E27FC236}">
                <a16:creationId xmlns:a16="http://schemas.microsoft.com/office/drawing/2014/main" id="{D8C1846F-B696-4B7C-90D0-4DE9A36210D4}"/>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87223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_Right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6551613" y="1"/>
            <a:ext cx="5640387" cy="6824662"/>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5130921" cy="137552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4B8E7B47-3309-4DEB-8E44-EA62C21657B3}"/>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3620446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_Top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5" name="Picture Placeholder 4">
            <a:extLst>
              <a:ext uri="{FF2B5EF4-FFF2-40B4-BE49-F238E27FC236}">
                <a16:creationId xmlns:a16="http://schemas.microsoft.com/office/drawing/2014/main" id="{2EE33C98-B40F-4DCC-83DF-E15E91CD3222}"/>
              </a:ext>
            </a:extLst>
          </p:cNvPr>
          <p:cNvSpPr>
            <a:spLocks noGrp="1"/>
          </p:cNvSpPr>
          <p:nvPr>
            <p:ph type="pic" sz="quarter" idx="13"/>
          </p:nvPr>
        </p:nvSpPr>
        <p:spPr>
          <a:xfrm>
            <a:off x="1" y="1"/>
            <a:ext cx="12192000" cy="3739484"/>
          </a:xfrm>
          <a:prstGeom prst="rect">
            <a:avLst/>
          </a:prstGeom>
        </p:spPr>
        <p:txBody>
          <a:bodyPr/>
          <a:lstStyle/>
          <a:p>
            <a:endParaRPr lang="en-US"/>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4342895"/>
            <a:ext cx="5130921" cy="208401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8" name="object 44">
            <a:extLst>
              <a:ext uri="{FF2B5EF4-FFF2-40B4-BE49-F238E27FC236}">
                <a16:creationId xmlns:a16="http://schemas.microsoft.com/office/drawing/2014/main" id="{15E245CC-80C2-4D6D-8637-191DFF009469}"/>
              </a:ext>
            </a:extLst>
          </p:cNvPr>
          <p:cNvSpPr/>
          <p:nvPr userDrawn="1"/>
        </p:nvSpPr>
        <p:spPr>
          <a:xfrm>
            <a:off x="11077956" y="827532"/>
            <a:ext cx="1115695" cy="0"/>
          </a:xfrm>
          <a:custGeom>
            <a:avLst/>
            <a:gdLst/>
            <a:ahLst/>
            <a:cxnLst/>
            <a:rect l="l" t="t" r="r" b="b"/>
            <a:pathLst>
              <a:path w="1115695">
                <a:moveTo>
                  <a:pt x="0" y="0"/>
                </a:moveTo>
                <a:lnTo>
                  <a:pt x="1115568" y="0"/>
                </a:lnTo>
              </a:path>
            </a:pathLst>
          </a:custGeom>
          <a:ln w="64008">
            <a:solidFill>
              <a:srgbClr val="EB1C2C"/>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A434394D-8B44-40AE-BE28-6F258FE127FF}"/>
              </a:ext>
            </a:extLst>
          </p:cNvPr>
          <p:cNvSpPr>
            <a:spLocks noGrp="1"/>
          </p:cNvSpPr>
          <p:nvPr>
            <p:ph type="body" sz="quarter" idx="11" hasCustomPrompt="1"/>
          </p:nvPr>
        </p:nvSpPr>
        <p:spPr>
          <a:xfrm>
            <a:off x="10918209" y="65964"/>
            <a:ext cx="757417" cy="668782"/>
          </a:xfrm>
          <a:prstGeom prst="rect">
            <a:avLst/>
          </a:prstGeom>
        </p:spPr>
        <p:txBody>
          <a:bodyPr/>
          <a:lstStyle>
            <a:lvl1pPr marL="0" indent="0" algn="r">
              <a:buNone/>
              <a:defRPr sz="4000" b="1" spc="-300">
                <a:solidFill>
                  <a:schemeClr val="accent1"/>
                </a:solidFill>
              </a:defRPr>
            </a:lvl1pPr>
          </a:lstStyle>
          <a:p>
            <a:pPr lvl="0"/>
            <a:r>
              <a:rPr lang="en-US"/>
              <a:t>01</a:t>
            </a:r>
          </a:p>
        </p:txBody>
      </p:sp>
      <p:sp>
        <p:nvSpPr>
          <p:cNvPr id="11" name="Text Placeholder 11">
            <a:extLst>
              <a:ext uri="{FF2B5EF4-FFF2-40B4-BE49-F238E27FC236}">
                <a16:creationId xmlns:a16="http://schemas.microsoft.com/office/drawing/2014/main" id="{38966BCE-6595-4893-81F6-AAEFEFE8554F}"/>
              </a:ext>
            </a:extLst>
          </p:cNvPr>
          <p:cNvSpPr>
            <a:spLocks noGrp="1"/>
          </p:cNvSpPr>
          <p:nvPr>
            <p:ph type="body" sz="quarter" idx="12" hasCustomPrompt="1"/>
          </p:nvPr>
        </p:nvSpPr>
        <p:spPr>
          <a:xfrm>
            <a:off x="11015529" y="893644"/>
            <a:ext cx="1176471" cy="524958"/>
          </a:xfrm>
          <a:prstGeom prst="rect">
            <a:avLst/>
          </a:prstGeom>
        </p:spPr>
        <p:txBody>
          <a:bodyPr/>
          <a:lstStyle>
            <a:lvl1pPr marL="0" indent="0">
              <a:buNone/>
              <a:defRPr sz="1000">
                <a:solidFill>
                  <a:schemeClr val="bg1"/>
                </a:solidFill>
              </a:defRPr>
            </a:lvl1pPr>
          </a:lstStyle>
          <a:p>
            <a:pPr lvl="0"/>
            <a:r>
              <a:rPr lang="en-US"/>
              <a:t>Chapter name</a:t>
            </a:r>
          </a:p>
        </p:txBody>
      </p:sp>
    </p:spTree>
    <p:extLst>
      <p:ext uri="{BB962C8B-B14F-4D97-AF65-F5344CB8AC3E}">
        <p14:creationId xmlns:p14="http://schemas.microsoft.com/office/powerpoint/2010/main" val="2050232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D29FA61-678E-4928-A4ED-626D366ACC6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DD29FA61-678E-4928-A4ED-626D366ACC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C94E75E-E85D-468D-885B-98E8C56DF54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a:latin typeface="Helvetica" panose="020B0604020202020204" pitchFamily="34" charset="0"/>
              <a:ea typeface="+mj-ea"/>
              <a:cs typeface="+mj-cs"/>
              <a:sym typeface="Helvetica" panose="020B0604020202020204" pitchFamily="34" charset="0"/>
            </a:endParaRPr>
          </a:p>
        </p:txBody>
      </p:sp>
      <p:sp>
        <p:nvSpPr>
          <p:cNvPr id="2" name="Title 1">
            <a:extLst>
              <a:ext uri="{FF2B5EF4-FFF2-40B4-BE49-F238E27FC236}">
                <a16:creationId xmlns:a16="http://schemas.microsoft.com/office/drawing/2014/main" id="{D48A846B-65A9-4688-8A9B-E0B0E62DE2A0}"/>
              </a:ext>
            </a:extLst>
          </p:cNvPr>
          <p:cNvSpPr>
            <a:spLocks noGrp="1"/>
          </p:cNvSpPr>
          <p:nvPr>
            <p:ph type="title"/>
          </p:nvPr>
        </p:nvSpPr>
        <p:spPr/>
        <p:txBody>
          <a:bodyPr/>
          <a:lstStyle>
            <a:lvl1pPr>
              <a:defRPr>
                <a:latin typeface="+mj-lt"/>
                <a:ea typeface="+mj-ea"/>
                <a:cs typeface="+mj-cs"/>
                <a:sym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91EB34BA-8B1D-4A3A-9452-26F055B5E951}"/>
              </a:ext>
            </a:extLst>
          </p:cNvPr>
          <p:cNvSpPr>
            <a:spLocks noGrp="1"/>
          </p:cNvSpPr>
          <p:nvPr>
            <p:ph idx="1"/>
          </p:nvPr>
        </p:nvSpPr>
        <p:spPr>
          <a:xfrm>
            <a:off x="438151" y="1227994"/>
            <a:ext cx="11334749" cy="4536170"/>
          </a:xfrm>
        </p:spPr>
        <p:txBody>
          <a:bodyPr/>
          <a:lstStyle>
            <a:lvl1pPr marL="228600" indent="-228600">
              <a:buFont typeface="Wingdings" panose="05000000000000000000" pitchFamily="2" charset="2"/>
              <a:buChar char="§"/>
              <a:defRPr>
                <a:latin typeface="+mn-lt"/>
                <a:ea typeface="+mn-ea"/>
                <a:cs typeface="+mn-cs"/>
                <a:sym typeface="+mn-lt"/>
              </a:defRPr>
            </a:lvl1pPr>
            <a:lvl2pPr marL="685800" indent="-228600">
              <a:buFont typeface="Wingdings" panose="05000000000000000000" pitchFamily="2" charset="2"/>
              <a:buChar char="§"/>
              <a:defRPr>
                <a:latin typeface="+mn-lt"/>
                <a:ea typeface="+mn-ea"/>
                <a:cs typeface="+mn-cs"/>
                <a:sym typeface="+mn-lt"/>
              </a:defRPr>
            </a:lvl2pPr>
            <a:lvl3pPr marL="1143000" indent="-228600">
              <a:buFont typeface="Wingdings" panose="05000000000000000000" pitchFamily="2" charset="2"/>
              <a:buChar char="§"/>
              <a:defRPr>
                <a:latin typeface="+mn-lt"/>
                <a:ea typeface="+mn-ea"/>
                <a:cs typeface="+mn-cs"/>
                <a:sym typeface="+mn-lt"/>
              </a:defRPr>
            </a:lvl3pPr>
            <a:lvl4pPr marL="1600200" indent="-228600">
              <a:buFont typeface="Wingdings" panose="05000000000000000000" pitchFamily="2" charset="2"/>
              <a:buChar char="§"/>
              <a:defRPr>
                <a:latin typeface="+mn-lt"/>
                <a:ea typeface="+mn-ea"/>
                <a:cs typeface="+mn-cs"/>
                <a:sym typeface="+mn-lt"/>
              </a:defRPr>
            </a:lvl4pPr>
            <a:lvl5pPr marL="2057400" indent="-228600">
              <a:buFont typeface="Wingdings" panose="05000000000000000000" pitchFamily="2" charset="2"/>
              <a:buChar char="§"/>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11BE1-F367-4CDD-8DCF-2B0826239131}"/>
              </a:ext>
            </a:extLst>
          </p:cNvPr>
          <p:cNvSpPr>
            <a:spLocks noGrp="1"/>
          </p:cNvSpPr>
          <p:nvPr>
            <p:ph type="sldNum" sz="quarter" idx="12"/>
          </p:nvPr>
        </p:nvSpPr>
        <p:spPr/>
        <p:txBody>
          <a:bodyPr/>
          <a:lstStyle>
            <a:lvl1pPr>
              <a:defRPr>
                <a:latin typeface="+mn-lt"/>
                <a:ea typeface="+mn-ea"/>
                <a:cs typeface="+mn-cs"/>
                <a:sym typeface="+mn-lt"/>
              </a:defRPr>
            </a:lvl1pPr>
          </a:lstStyle>
          <a:p>
            <a:fld id="{6124DDD4-2985-4F48-B36B-570262EB986B}" type="slidenum">
              <a:rPr lang="en-US" smtClean="0"/>
              <a:pPr/>
              <a:t>‹#›</a:t>
            </a:fld>
            <a:endParaRPr lang="en-US"/>
          </a:p>
        </p:txBody>
      </p:sp>
    </p:spTree>
    <p:extLst>
      <p:ext uri="{BB962C8B-B14F-4D97-AF65-F5344CB8AC3E}">
        <p14:creationId xmlns:p14="http://schemas.microsoft.com/office/powerpoint/2010/main" val="524845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ark_with Chapter_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DA808E1-BB98-4EE4-93F3-192680E7BEC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7" name="Object 6" hidden="1">
                        <a:extLst>
                          <a:ext uri="{FF2B5EF4-FFF2-40B4-BE49-F238E27FC236}">
                            <a16:creationId xmlns:a16="http://schemas.microsoft.com/office/drawing/2014/main" id="{1DA808E1-BB98-4EE4-93F3-192680E7BE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3CA48AF-747E-4F01-A1C7-2A231F09C627}"/>
              </a:ext>
            </a:extLst>
          </p:cNvPr>
          <p:cNvSpPr/>
          <p:nvPr userDrawn="1">
            <p:custDataLst>
              <p:tags r:id="rId2"/>
            </p:custDataLst>
          </p:nvPr>
        </p:nvSpPr>
        <p:spPr>
          <a:xfrm>
            <a:off x="0" y="0"/>
            <a:ext cx="158750" cy="1587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2" name="Title 1">
            <a:extLst>
              <a:ext uri="{FF2B5EF4-FFF2-40B4-BE49-F238E27FC236}">
                <a16:creationId xmlns:a16="http://schemas.microsoft.com/office/drawing/2014/main" id="{22640336-5BBA-4BD9-ACEF-6B62A0EEECCC}"/>
              </a:ext>
            </a:extLst>
          </p:cNvPr>
          <p:cNvSpPr>
            <a:spLocks noGrp="1"/>
          </p:cNvSpPr>
          <p:nvPr>
            <p:ph type="title" hasCustomPrompt="1"/>
          </p:nvPr>
        </p:nvSpPr>
        <p:spPr>
          <a:xfrm>
            <a:off x="341831" y="180319"/>
            <a:ext cx="10562730" cy="828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7A16AB0-7E91-43F6-B865-3C0360625A6F}"/>
              </a:ext>
            </a:extLst>
          </p:cNvPr>
          <p:cNvSpPr>
            <a:spLocks noGrp="1"/>
          </p:cNvSpPr>
          <p:nvPr>
            <p:ph type="sldNum" sz="quarter" idx="10"/>
          </p:nvPr>
        </p:nvSpPr>
        <p:spPr/>
        <p:txBody>
          <a:bodyPr/>
          <a:lstStyle/>
          <a:p>
            <a:fld id="{30EDA73F-8268-A04C-893B-919477494DF3}" type="slidenum">
              <a:rPr lang="en-US" smtClean="0"/>
              <a:pPr/>
              <a:t>‹#›</a:t>
            </a:fld>
            <a:endParaRPr lang="en-US"/>
          </a:p>
        </p:txBody>
      </p:sp>
      <p:sp>
        <p:nvSpPr>
          <p:cNvPr id="9" name="Text Placeholder 11">
            <a:extLst>
              <a:ext uri="{FF2B5EF4-FFF2-40B4-BE49-F238E27FC236}">
                <a16:creationId xmlns:a16="http://schemas.microsoft.com/office/drawing/2014/main" id="{C2F62AF8-0F5D-4036-A07C-7EA31A547C58}"/>
              </a:ext>
            </a:extLst>
          </p:cNvPr>
          <p:cNvSpPr>
            <a:spLocks noGrp="1"/>
          </p:cNvSpPr>
          <p:nvPr>
            <p:ph type="body" sz="quarter" idx="13" hasCustomPrompt="1"/>
          </p:nvPr>
        </p:nvSpPr>
        <p:spPr>
          <a:xfrm>
            <a:off x="390553" y="893644"/>
            <a:ext cx="10478933" cy="831428"/>
          </a:xfrm>
          <a:prstGeom prst="rect">
            <a:avLst/>
          </a:prstGeo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2" name="Holder 2">
            <a:extLst>
              <a:ext uri="{FF2B5EF4-FFF2-40B4-BE49-F238E27FC236}">
                <a16:creationId xmlns:a16="http://schemas.microsoft.com/office/drawing/2014/main" id="{BB1E262F-B350-41E0-B63A-D411A7D7A862}"/>
              </a:ext>
            </a:extLst>
          </p:cNvPr>
          <p:cNvSpPr>
            <a:spLocks noGrp="1"/>
          </p:cNvSpPr>
          <p:nvPr>
            <p:ph type="ftr" sz="quarter" idx="5"/>
          </p:nvPr>
        </p:nvSpPr>
        <p:spPr>
          <a:xfrm>
            <a:off x="4145280" y="6513539"/>
            <a:ext cx="3901440" cy="184666"/>
          </a:xfr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15721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27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spTree>
    <p:extLst>
      <p:ext uri="{BB962C8B-B14F-4D97-AF65-F5344CB8AC3E}">
        <p14:creationId xmlns:p14="http://schemas.microsoft.com/office/powerpoint/2010/main" val="347994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Normal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3503373316"/>
              </p:ext>
            </p:extLst>
          </p:nvPr>
        </p:nvGraphicFramePr>
        <p:xfrm>
          <a:off x="2120" y="1588"/>
          <a:ext cx="2116"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20" y="1588"/>
                        <a:ext cx="211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2"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189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7" name="Footer Placeholder 4">
            <a:extLst>
              <a:ext uri="{FF2B5EF4-FFF2-40B4-BE49-F238E27FC236}">
                <a16:creationId xmlns:a16="http://schemas.microsoft.com/office/drawing/2014/main" id="{EA35F9BA-E981-44EB-A6A4-BB54867756A7}"/>
              </a:ext>
            </a:extLst>
          </p:cNvPr>
          <p:cNvSpPr>
            <a:spLocks noGrp="1"/>
          </p:cNvSpPr>
          <p:nvPr>
            <p:ph type="ftr" sz="quarter" idx="3"/>
          </p:nvPr>
        </p:nvSpPr>
        <p:spPr>
          <a:xfrm>
            <a:off x="703681" y="6426913"/>
            <a:ext cx="8376821" cy="365125"/>
          </a:xfrm>
          <a:prstGeom prst="rect">
            <a:avLst/>
          </a:prstGeom>
        </p:spPr>
        <p:txBody>
          <a:bodyPr vert="horz" lIns="91440" tIns="45720" rIns="91440" bIns="45720" rtlCol="0" anchor="ctr"/>
          <a:lstStyle>
            <a:lvl1pPr algn="l">
              <a:defRPr sz="945" b="1" i="0">
                <a:solidFill>
                  <a:schemeClr val="bg1"/>
                </a:solidFill>
                <a:latin typeface="Helvetica"/>
                <a:cs typeface="Helvetica"/>
              </a:defRPr>
            </a:lvl1pPr>
          </a:lstStyle>
          <a:p>
            <a:endParaRPr lang="en-US" sz="788"/>
          </a:p>
        </p:txBody>
      </p:sp>
    </p:spTree>
    <p:extLst>
      <p:ext uri="{BB962C8B-B14F-4D97-AF65-F5344CB8AC3E}">
        <p14:creationId xmlns:p14="http://schemas.microsoft.com/office/powerpoint/2010/main" val="3364407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4AA7-B99E-C232-70A6-49C15044CF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FDB4DD-79FB-16AC-2957-F2A09E6F5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53D03-01B3-81B9-4C9E-E3FD3D684681}"/>
              </a:ext>
            </a:extLst>
          </p:cNvPr>
          <p:cNvSpPr>
            <a:spLocks noGrp="1"/>
          </p:cNvSpPr>
          <p:nvPr>
            <p:ph type="dt" sz="half" idx="10"/>
          </p:nvPr>
        </p:nvSpPr>
        <p:spPr/>
        <p:txBody>
          <a:bodyPr/>
          <a:lstStyle/>
          <a:p>
            <a:fld id="{B93E699E-37CA-2B48-A51D-DFB203927A69}" type="datetimeFigureOut">
              <a:rPr lang="en-US" smtClean="0"/>
              <a:t>6/17/2024</a:t>
            </a:fld>
            <a:endParaRPr lang="en-US"/>
          </a:p>
        </p:txBody>
      </p:sp>
      <p:sp>
        <p:nvSpPr>
          <p:cNvPr id="5" name="Footer Placeholder 4">
            <a:extLst>
              <a:ext uri="{FF2B5EF4-FFF2-40B4-BE49-F238E27FC236}">
                <a16:creationId xmlns:a16="http://schemas.microsoft.com/office/drawing/2014/main" id="{C03B84D1-1EBA-7C23-4306-32ECDF2D5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0A2FE-51C0-C78B-4FB6-1B921E1F652C}"/>
              </a:ext>
            </a:extLst>
          </p:cNvPr>
          <p:cNvSpPr>
            <a:spLocks noGrp="1"/>
          </p:cNvSpPr>
          <p:nvPr>
            <p:ph type="sldNum" sz="quarter" idx="12"/>
          </p:nvPr>
        </p:nvSpPr>
        <p:spPr/>
        <p:txBody>
          <a:bodyPr/>
          <a:lstStyle/>
          <a:p>
            <a:fld id="{27620C49-2B46-B446-AF1F-14F6333E94F5}" type="slidenum">
              <a:rPr lang="en-US" smtClean="0"/>
              <a:t>‹#›</a:t>
            </a:fld>
            <a:endParaRPr lang="en-US"/>
          </a:p>
        </p:txBody>
      </p:sp>
    </p:spTree>
    <p:extLst>
      <p:ext uri="{BB962C8B-B14F-4D97-AF65-F5344CB8AC3E}">
        <p14:creationId xmlns:p14="http://schemas.microsoft.com/office/powerpoint/2010/main" val="363524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DC7C6AF-594A-473F-80FF-272E4B14E60C}"/>
              </a:ext>
            </a:extLst>
          </p:cNvPr>
          <p:cNvGraphicFramePr>
            <a:graphicFrameLocks noChangeAspect="1"/>
          </p:cNvGraphicFramePr>
          <p:nvPr userDrawn="1">
            <p:custDataLst>
              <p:tags r:id="rId1"/>
            </p:custDataLst>
            <p:extLst>
              <p:ext uri="{D42A27DB-BD31-4B8C-83A1-F6EECF244321}">
                <p14:modId xmlns:p14="http://schemas.microsoft.com/office/powerpoint/2010/main" val="39718515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Object 7" hidden="1">
                        <a:extLst>
                          <a:ext uri="{FF2B5EF4-FFF2-40B4-BE49-F238E27FC236}">
                            <a16:creationId xmlns:a16="http://schemas.microsoft.com/office/drawing/2014/main" id="{3DC7C6AF-594A-473F-80FF-272E4B14E60C}"/>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585053F-14CA-4947-ADF0-0407F96635CD}"/>
              </a:ext>
            </a:extLst>
          </p:cNvPr>
          <p:cNvSpPr/>
          <p:nvPr userDrawn="1">
            <p:custDataLst>
              <p:tags r:id="rId2"/>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24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9" name="Title 8">
            <a:extLst>
              <a:ext uri="{FF2B5EF4-FFF2-40B4-BE49-F238E27FC236}">
                <a16:creationId xmlns:a16="http://schemas.microsoft.com/office/drawing/2014/main" id="{7CF51029-DBE9-4F06-8A32-C92FFC418C49}"/>
              </a:ext>
            </a:extLst>
          </p:cNvPr>
          <p:cNvSpPr>
            <a:spLocks noGrp="1"/>
          </p:cNvSpPr>
          <p:nvPr>
            <p:ph type="title"/>
          </p:nvPr>
        </p:nvSpPr>
        <p:spPr>
          <a:xfrm>
            <a:off x="341831" y="180319"/>
            <a:ext cx="11565308" cy="486254"/>
          </a:xfrm>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9A1CE776-B80F-468F-8B08-4252D59087F2}"/>
              </a:ext>
            </a:extLst>
          </p:cNvPr>
          <p:cNvSpPr>
            <a:spLocks noGrp="1"/>
          </p:cNvSpPr>
          <p:nvPr>
            <p:ph type="sldNum" sz="quarter" idx="11"/>
          </p:nvPr>
        </p:nvSpPr>
        <p:spPr/>
        <p:txBody>
          <a:bodyPr/>
          <a:lstStyle/>
          <a:p>
            <a:fld id="{30EDA73F-8268-A04C-893B-919477494DF3}" type="slidenum">
              <a:rPr lang="en-US" smtClean="0"/>
              <a:pPr/>
              <a:t>‹#›</a:t>
            </a:fld>
            <a:endParaRPr lang="en-US"/>
          </a:p>
        </p:txBody>
      </p:sp>
      <p:sp>
        <p:nvSpPr>
          <p:cNvPr id="12" name="Text Placeholder 11">
            <a:extLst>
              <a:ext uri="{FF2B5EF4-FFF2-40B4-BE49-F238E27FC236}">
                <a16:creationId xmlns:a16="http://schemas.microsoft.com/office/drawing/2014/main" id="{4AA5D531-2BBC-41BA-9A53-85207EAC9472}"/>
              </a:ext>
            </a:extLst>
          </p:cNvPr>
          <p:cNvSpPr>
            <a:spLocks noGrp="1"/>
          </p:cNvSpPr>
          <p:nvPr>
            <p:ph type="body" sz="quarter" idx="12" hasCustomPrompt="1"/>
          </p:nvPr>
        </p:nvSpPr>
        <p:spPr>
          <a:xfrm>
            <a:off x="341831" y="666750"/>
            <a:ext cx="11565308" cy="623888"/>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sp>
        <p:nvSpPr>
          <p:cNvPr id="13" name="Footer Placeholder 4">
            <a:extLst>
              <a:ext uri="{FF2B5EF4-FFF2-40B4-BE49-F238E27FC236}">
                <a16:creationId xmlns:a16="http://schemas.microsoft.com/office/drawing/2014/main" id="{F9D93B5F-7747-479C-B01A-84EE39443D54}"/>
              </a:ext>
            </a:extLst>
          </p:cNvPr>
          <p:cNvSpPr>
            <a:spLocks noGrp="1"/>
          </p:cNvSpPr>
          <p:nvPr>
            <p:ph type="ftr" sz="quarter" idx="3"/>
          </p:nvPr>
        </p:nvSpPr>
        <p:spPr>
          <a:xfrm>
            <a:off x="703680" y="6426911"/>
            <a:ext cx="8376821" cy="365125"/>
          </a:xfrm>
          <a:prstGeom prst="rect">
            <a:avLst/>
          </a:prstGeom>
        </p:spPr>
        <p:txBody>
          <a:bodyPr vert="horz" lIns="91440" tIns="45720" rIns="91440" bIns="45720" rtlCol="0" anchor="ctr"/>
          <a:lstStyle>
            <a:lvl1pPr algn="l">
              <a:defRPr sz="1200" b="1" i="0">
                <a:solidFill>
                  <a:schemeClr val="bg1"/>
                </a:solidFill>
                <a:latin typeface="Helvetica"/>
                <a:cs typeface="Helvetica"/>
              </a:defRPr>
            </a:lvl1pPr>
          </a:lstStyle>
          <a:p>
            <a:r>
              <a:rPr lang="en-US"/>
              <a:t>BREAKTHRU BEVERAGE GROUP							</a:t>
            </a:r>
            <a:endParaRPr lang="en-US" sz="1000"/>
          </a:p>
        </p:txBody>
      </p:sp>
    </p:spTree>
    <p:extLst>
      <p:ext uri="{BB962C8B-B14F-4D97-AF65-F5344CB8AC3E}">
        <p14:creationId xmlns:p14="http://schemas.microsoft.com/office/powerpoint/2010/main" val="781450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78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0475" y="1508760"/>
            <a:ext cx="11029033" cy="4617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75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oleObject" Target="../embeddings/oleObject9.bin"/><Relationship Id="rId5" Type="http://schemas.openxmlformats.org/officeDocument/2006/relationships/slideLayout" Target="../slideLayouts/slideLayout17.xml"/><Relationship Id="rId10" Type="http://schemas.openxmlformats.org/officeDocument/2006/relationships/tags" Target="../tags/tag19.xml"/><Relationship Id="rId4" Type="http://schemas.openxmlformats.org/officeDocument/2006/relationships/slideLayout" Target="../slideLayouts/slideLayout16.xml"/><Relationship Id="rId9" Type="http://schemas.openxmlformats.org/officeDocument/2006/relationships/tags" Target="../tags/tag1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slideLayout" Target="../slideLayouts/slideLayout22.xml"/><Relationship Id="rId7" Type="http://schemas.openxmlformats.org/officeDocument/2006/relationships/tags" Target="../tags/tag3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image" Target="../media/image1.emf"/><Relationship Id="rId4" Type="http://schemas.openxmlformats.org/officeDocument/2006/relationships/slideLayout" Target="../slideLayouts/slideLayout23.xml"/><Relationship Id="rId9" Type="http://schemas.openxmlformats.org/officeDocument/2006/relationships/oleObject" Target="../embeddings/oleObject17.bin"/></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emf"/><Relationship Id="rId5" Type="http://schemas.openxmlformats.org/officeDocument/2006/relationships/slideLayout" Target="../slideLayouts/slideLayout29.xml"/><Relationship Id="rId10" Type="http://schemas.openxmlformats.org/officeDocument/2006/relationships/oleObject" Target="../embeddings/oleObject23.bin"/><Relationship Id="rId4" Type="http://schemas.openxmlformats.org/officeDocument/2006/relationships/slideLayout" Target="../slideLayouts/slideLayout28.xml"/><Relationship Id="rId9" Type="http://schemas.openxmlformats.org/officeDocument/2006/relationships/tags" Target="../tags/tag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9.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8.e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oleObject" Target="../embeddings/oleObject30.bin"/><Relationship Id="rId5" Type="http://schemas.openxmlformats.org/officeDocument/2006/relationships/slideLayout" Target="../slideLayouts/slideLayout35.xml"/><Relationship Id="rId10" Type="http://schemas.openxmlformats.org/officeDocument/2006/relationships/tags" Target="../tags/tag60.xml"/><Relationship Id="rId4" Type="http://schemas.openxmlformats.org/officeDocument/2006/relationships/slideLayout" Target="../slideLayouts/slideLayout3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oleObject" Target="../embeddings/oleObject32.bin"/><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ags" Target="../tags/tag64.xml"/><Relationship Id="rId5" Type="http://schemas.openxmlformats.org/officeDocument/2006/relationships/slideLayout" Target="../slideLayouts/slideLayout43.xml"/><Relationship Id="rId10" Type="http://schemas.openxmlformats.org/officeDocument/2006/relationships/tags" Target="../tags/tag63.xml"/><Relationship Id="rId4" Type="http://schemas.openxmlformats.org/officeDocument/2006/relationships/slideLayout" Target="../slideLayouts/slideLayout4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slideLayout" Target="../slideLayouts/slideLayout49.xml"/><Relationship Id="rId7"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emf"/><Relationship Id="rId5" Type="http://schemas.openxmlformats.org/officeDocument/2006/relationships/slideLayout" Target="../slideLayouts/slideLayout51.xml"/><Relationship Id="rId10" Type="http://schemas.openxmlformats.org/officeDocument/2006/relationships/oleObject" Target="../embeddings/oleObject40.bin"/><Relationship Id="rId4" Type="http://schemas.openxmlformats.org/officeDocument/2006/relationships/slideLayout" Target="../slideLayouts/slideLayout50.xml"/><Relationship Id="rId9" Type="http://schemas.openxmlformats.org/officeDocument/2006/relationships/tags" Target="../tags/tag80.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slideLayout" Target="../slideLayouts/slideLayout55.xml"/><Relationship Id="rId7"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9.png"/><Relationship Id="rId5" Type="http://schemas.openxmlformats.org/officeDocument/2006/relationships/slideLayout" Target="../slideLayouts/slideLayout57.xml"/><Relationship Id="rId10" Type="http://schemas.openxmlformats.org/officeDocument/2006/relationships/image" Target="../media/image8.emf"/><Relationship Id="rId4" Type="http://schemas.openxmlformats.org/officeDocument/2006/relationships/slideLayout" Target="../slideLayouts/slideLayout56.xml"/><Relationship Id="rId9" Type="http://schemas.openxmlformats.org/officeDocument/2006/relationships/oleObject" Target="../embeddings/oleObject47.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9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9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9.xml"/><Relationship Id="rId5" Type="http://schemas.openxmlformats.org/officeDocument/2006/relationships/slideLayout" Target="../slideLayouts/slideLayout63.xml"/><Relationship Id="rId15" Type="http://schemas.openxmlformats.org/officeDocument/2006/relationships/image" Target="../media/image1.emf"/><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oleObject" Target="../embeddings/oleObject48.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D55EB4-1E18-4528-B759-1B8E0279AEFC}"/>
              </a:ext>
            </a:extLst>
          </p:cNvPr>
          <p:cNvGraphicFramePr>
            <a:graphicFrameLocks noChangeAspect="1"/>
          </p:cNvGraphicFramePr>
          <p:nvPr userDrawn="1">
            <p:custDataLst>
              <p:tags r:id="rId14"/>
            </p:custDataLst>
            <p:extLst>
              <p:ext uri="{D42A27DB-BD31-4B8C-83A1-F6EECF244321}">
                <p14:modId xmlns:p14="http://schemas.microsoft.com/office/powerpoint/2010/main" val="47713370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6" imgW="344" imgH="344" progId="TCLayout.ActiveDocument.1">
                  <p:embed/>
                </p:oleObj>
              </mc:Choice>
              <mc:Fallback>
                <p:oleObj name="think-cell Slide" r:id="rId16" imgW="344" imgH="344" progId="TCLayout.ActiveDocument.1">
                  <p:embed/>
                  <p:pic>
                    <p:nvPicPr>
                      <p:cNvPr id="7" name="Object 6" hidden="1">
                        <a:extLst>
                          <a:ext uri="{FF2B5EF4-FFF2-40B4-BE49-F238E27FC236}">
                            <a16:creationId xmlns:a16="http://schemas.microsoft.com/office/drawing/2014/main" id="{1AD55EB4-1E18-4528-B759-1B8E0279AEFC}"/>
                          </a:ext>
                        </a:extLst>
                      </p:cNvPr>
                      <p:cNvPicPr/>
                      <p:nvPr/>
                    </p:nvPicPr>
                    <p:blipFill>
                      <a:blip r:embed="rId17"/>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CD1156-C1A1-4911-A4CF-C604C95C396A}"/>
              </a:ext>
            </a:extLst>
          </p:cNvPr>
          <p:cNvSpPr/>
          <p:nvPr userDrawn="1">
            <p:custDataLst>
              <p:tags r:id="rId15"/>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24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pic>
        <p:nvPicPr>
          <p:cNvPr id="9" name="Picture 8" descr="BBG_PPT_Page.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6304830"/>
            <a:ext cx="12192000" cy="561109"/>
          </a:xfrm>
          <a:prstGeom prst="rect">
            <a:avLst/>
          </a:prstGeom>
        </p:spPr>
      </p:pic>
      <p:sp>
        <p:nvSpPr>
          <p:cNvPr id="2" name="Title Placeholder 1"/>
          <p:cNvSpPr>
            <a:spLocks noGrp="1"/>
          </p:cNvSpPr>
          <p:nvPr>
            <p:ph type="title"/>
          </p:nvPr>
        </p:nvSpPr>
        <p:spPr>
          <a:xfrm>
            <a:off x="341831" y="180319"/>
            <a:ext cx="11565308" cy="8280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41831" y="1152474"/>
            <a:ext cx="11565308" cy="4897949"/>
          </a:xfrm>
          <a:prstGeom prst="rect">
            <a:avLst/>
          </a:prstGeom>
        </p:spPr>
        <p:txBody>
          <a:bodyPr vert="horz" lIns="91440" tIns="45720" rIns="91440" bIns="45720" rtlCol="0">
            <a:normAutofit/>
          </a:bodyPr>
          <a:lstStyle/>
          <a:p>
            <a:pPr lvl="0"/>
            <a:r>
              <a:rPr lang="en-US"/>
              <a:t>Click to edit Master text styles</a:t>
            </a:r>
          </a:p>
        </p:txBody>
      </p:sp>
      <p:sp>
        <p:nvSpPr>
          <p:cNvPr id="5" name="Footer Placeholder 4"/>
          <p:cNvSpPr>
            <a:spLocks noGrp="1"/>
          </p:cNvSpPr>
          <p:nvPr>
            <p:ph type="ftr" sz="quarter" idx="3"/>
          </p:nvPr>
        </p:nvSpPr>
        <p:spPr>
          <a:xfrm>
            <a:off x="703680" y="6426911"/>
            <a:ext cx="8376821" cy="365125"/>
          </a:xfrm>
          <a:prstGeom prst="rect">
            <a:avLst/>
          </a:prstGeom>
        </p:spPr>
        <p:txBody>
          <a:bodyPr vert="horz" lIns="91440" tIns="45720" rIns="91440" bIns="45720" rtlCol="0" anchor="ctr"/>
          <a:lstStyle>
            <a:lvl1pPr algn="l">
              <a:defRPr sz="1200" b="1" i="0">
                <a:solidFill>
                  <a:schemeClr val="bg1"/>
                </a:solidFill>
                <a:latin typeface="Helvetica"/>
                <a:cs typeface="Helvetica"/>
              </a:defRPr>
            </a:lvl1pPr>
          </a:lstStyle>
          <a:p>
            <a:r>
              <a:rPr lang="en-US"/>
              <a:t>BREAKTHRU BEVERAGE GROUP							</a:t>
            </a:r>
            <a:endParaRPr lang="en-US" sz="1000"/>
          </a:p>
        </p:txBody>
      </p:sp>
      <p:sp>
        <p:nvSpPr>
          <p:cNvPr id="6" name="Slide Number Placeholder 5"/>
          <p:cNvSpPr>
            <a:spLocks noGrp="1"/>
          </p:cNvSpPr>
          <p:nvPr>
            <p:ph type="sldNum" sz="quarter" idx="4"/>
          </p:nvPr>
        </p:nvSpPr>
        <p:spPr>
          <a:xfrm>
            <a:off x="11464564" y="6426911"/>
            <a:ext cx="606856" cy="365125"/>
          </a:xfrm>
          <a:prstGeom prst="rect">
            <a:avLst/>
          </a:prstGeom>
        </p:spPr>
        <p:txBody>
          <a:bodyPr vert="horz" lIns="91440" tIns="45720" rIns="91440" bIns="45720" rtlCol="0" anchor="ctr"/>
          <a:lstStyle>
            <a:lvl1pPr algn="r">
              <a:defRPr sz="1000">
                <a:solidFill>
                  <a:srgbClr val="FFFFFF"/>
                </a:solidFill>
                <a:latin typeface="Helvetica"/>
                <a:cs typeface="Helvetica"/>
              </a:defRPr>
            </a:lvl1pPr>
          </a:lstStyle>
          <a:p>
            <a:fld id="{30EDA73F-8268-A04C-893B-919477494DF3}" type="slidenum">
              <a:rPr lang="en-US" smtClean="0"/>
              <a:pPr/>
              <a:t>‹#›</a:t>
            </a:fld>
            <a:endParaRPr lang="en-US"/>
          </a:p>
        </p:txBody>
      </p:sp>
      <p:sp>
        <p:nvSpPr>
          <p:cNvPr id="11" name="Footer Placeholder 4">
            <a:extLst>
              <a:ext uri="{FF2B5EF4-FFF2-40B4-BE49-F238E27FC236}">
                <a16:creationId xmlns:a16="http://schemas.microsoft.com/office/drawing/2014/main" id="{5EF8AE2D-1531-43CA-8758-74619C36BA1E}"/>
              </a:ext>
            </a:extLst>
          </p:cNvPr>
          <p:cNvSpPr txBox="1">
            <a:spLocks/>
          </p:cNvSpPr>
          <p:nvPr userDrawn="1"/>
        </p:nvSpPr>
        <p:spPr>
          <a:xfrm>
            <a:off x="8026399" y="6426911"/>
            <a:ext cx="3438164" cy="365125"/>
          </a:xfrm>
          <a:prstGeom prst="rect">
            <a:avLst/>
          </a:prstGeom>
        </p:spPr>
        <p:txBody>
          <a:bodyPr vert="horz" lIns="91440" tIns="45720" rIns="91440" bIns="45720" rtlCol="0" anchor="ctr"/>
          <a:lstStyle>
            <a:defPPr>
              <a:defRPr lang="en-US"/>
            </a:defPPr>
            <a:lvl1pPr marL="0" algn="l" defTabSz="457200" rtl="0" eaLnBrk="1" latinLnBrk="0" hangingPunct="1">
              <a:defRPr sz="1200" b="1" i="0" kern="1200">
                <a:solidFill>
                  <a:schemeClr val="bg1"/>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a:t>	</a:t>
            </a:r>
            <a:r>
              <a:rPr lang="en-US" sz="1000" b="0"/>
              <a:t>Private and Confidential</a:t>
            </a:r>
            <a:r>
              <a:rPr lang="en-US" sz="1000"/>
              <a:t>	</a:t>
            </a:r>
          </a:p>
        </p:txBody>
      </p:sp>
    </p:spTree>
    <p:extLst>
      <p:ext uri="{BB962C8B-B14F-4D97-AF65-F5344CB8AC3E}">
        <p14:creationId xmlns:p14="http://schemas.microsoft.com/office/powerpoint/2010/main" val="118485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457200" rtl="0" eaLnBrk="1" latinLnBrk="0" hangingPunct="1">
        <a:spcBef>
          <a:spcPct val="0"/>
        </a:spcBef>
        <a:buNone/>
        <a:defRPr sz="24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D55EB4-1E18-4528-B759-1B8E0279AEFC}"/>
              </a:ext>
            </a:extLst>
          </p:cNvPr>
          <p:cNvGraphicFramePr>
            <a:graphicFrameLocks noChangeAspect="1"/>
          </p:cNvGraphicFramePr>
          <p:nvPr userDrawn="1">
            <p:custDataLst>
              <p:tags r:id="rId9"/>
            </p:custDataLst>
            <p:extLst>
              <p:ext uri="{D42A27DB-BD31-4B8C-83A1-F6EECF244321}">
                <p14:modId xmlns:p14="http://schemas.microsoft.com/office/powerpoint/2010/main" val="413693372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1" imgW="344" imgH="344" progId="TCLayout.ActiveDocument.1">
                  <p:embed/>
                </p:oleObj>
              </mc:Choice>
              <mc:Fallback>
                <p:oleObj name="think-cell Slide" r:id="rId11" imgW="344" imgH="344" progId="TCLayout.ActiveDocument.1">
                  <p:embed/>
                  <p:pic>
                    <p:nvPicPr>
                      <p:cNvPr id="7" name="Object 6" hidden="1">
                        <a:extLst>
                          <a:ext uri="{FF2B5EF4-FFF2-40B4-BE49-F238E27FC236}">
                            <a16:creationId xmlns:a16="http://schemas.microsoft.com/office/drawing/2014/main" id="{1AD55EB4-1E18-4528-B759-1B8E0279AEFC}"/>
                          </a:ext>
                        </a:extLst>
                      </p:cNvPr>
                      <p:cNvPicPr/>
                      <p:nvPr/>
                    </p:nvPicPr>
                    <p:blipFill>
                      <a:blip r:embed="rId12"/>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CD1156-C1A1-4911-A4CF-C604C95C396A}"/>
              </a:ext>
            </a:extLst>
          </p:cNvPr>
          <p:cNvSpPr/>
          <p:nvPr userDrawn="1">
            <p:custDataLst>
              <p:tags r:id="rId10"/>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8" name="object 17">
            <a:extLst>
              <a:ext uri="{FF2B5EF4-FFF2-40B4-BE49-F238E27FC236}">
                <a16:creationId xmlns:a16="http://schemas.microsoft.com/office/drawing/2014/main" id="{AF47FCC9-6657-4932-8DEA-BCFCD888375E}"/>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D2E2E"/>
          </a:solidFill>
        </p:spPr>
        <p:txBody>
          <a:bodyPr wrap="square" lIns="0" tIns="0" rIns="0" bIns="0" rtlCol="0"/>
          <a:lstStyle/>
          <a:p>
            <a:endParaRPr/>
          </a:p>
        </p:txBody>
      </p:sp>
      <p:sp>
        <p:nvSpPr>
          <p:cNvPr id="2" name="Title Placeholder 1"/>
          <p:cNvSpPr>
            <a:spLocks noGrp="1"/>
          </p:cNvSpPr>
          <p:nvPr>
            <p:ph type="title"/>
          </p:nvPr>
        </p:nvSpPr>
        <p:spPr>
          <a:xfrm>
            <a:off x="341831" y="180319"/>
            <a:ext cx="11565308" cy="828085"/>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464564" y="6426911"/>
            <a:ext cx="606856" cy="365125"/>
          </a:xfrm>
          <a:prstGeom prst="rect">
            <a:avLst/>
          </a:prstGeom>
        </p:spPr>
        <p:txBody>
          <a:bodyPr vert="horz" lIns="91440" tIns="45720" rIns="91440" bIns="45720" rtlCol="0" anchor="ctr"/>
          <a:lstStyle>
            <a:lvl1pPr algn="r">
              <a:defRPr sz="1000">
                <a:solidFill>
                  <a:schemeClr val="bg1">
                    <a:lumMod val="65000"/>
                  </a:schemeClr>
                </a:solidFill>
                <a:latin typeface="Helvetica"/>
                <a:cs typeface="Helvetica"/>
              </a:defRPr>
            </a:lvl1pPr>
          </a:lstStyle>
          <a:p>
            <a:fld id="{30EDA73F-8268-A04C-893B-919477494DF3}" type="slidenum">
              <a:rPr lang="en-US" smtClean="0"/>
              <a:pPr/>
              <a:t>‹#›</a:t>
            </a:fld>
            <a:endParaRPr lang="en-US"/>
          </a:p>
        </p:txBody>
      </p:sp>
      <p:sp>
        <p:nvSpPr>
          <p:cNvPr id="9" name="object 18">
            <a:extLst>
              <a:ext uri="{FF2B5EF4-FFF2-40B4-BE49-F238E27FC236}">
                <a16:creationId xmlns:a16="http://schemas.microsoft.com/office/drawing/2014/main" id="{C05BF261-2A82-4D86-820D-1967B0541DF0}"/>
              </a:ext>
            </a:extLst>
          </p:cNvPr>
          <p:cNvSpPr/>
          <p:nvPr userDrawn="1"/>
        </p:nvSpPr>
        <p:spPr>
          <a:xfrm>
            <a:off x="8574637" y="2383535"/>
            <a:ext cx="3617595" cy="4474845"/>
          </a:xfrm>
          <a:custGeom>
            <a:avLst/>
            <a:gdLst/>
            <a:ahLst/>
            <a:cxnLst/>
            <a:rect l="l" t="t" r="r" b="b"/>
            <a:pathLst>
              <a:path w="3617595" h="4474845">
                <a:moveTo>
                  <a:pt x="2391939" y="0"/>
                </a:moveTo>
                <a:lnTo>
                  <a:pt x="0" y="4474461"/>
                </a:lnTo>
                <a:lnTo>
                  <a:pt x="1542914" y="4474461"/>
                </a:lnTo>
                <a:lnTo>
                  <a:pt x="2360697" y="2850641"/>
                </a:lnTo>
                <a:lnTo>
                  <a:pt x="3513819" y="2850641"/>
                </a:lnTo>
                <a:lnTo>
                  <a:pt x="3617362" y="2311806"/>
                </a:lnTo>
                <a:lnTo>
                  <a:pt x="2391939" y="0"/>
                </a:lnTo>
                <a:close/>
              </a:path>
              <a:path w="3617595" h="4474845">
                <a:moveTo>
                  <a:pt x="3513819" y="2850641"/>
                </a:moveTo>
                <a:lnTo>
                  <a:pt x="2360697" y="2850641"/>
                </a:lnTo>
                <a:lnTo>
                  <a:pt x="3201783" y="4474461"/>
                </a:lnTo>
                <a:lnTo>
                  <a:pt x="3513819" y="2850641"/>
                </a:lnTo>
                <a:close/>
              </a:path>
            </a:pathLst>
          </a:custGeom>
          <a:solidFill>
            <a:srgbClr val="ECECEC">
              <a:alpha val="5882"/>
            </a:srgbClr>
          </a:solidFill>
        </p:spPr>
        <p:txBody>
          <a:bodyPr wrap="square" lIns="0" tIns="0" rIns="0" bIns="0" rtlCol="0"/>
          <a:lstStyle/>
          <a:p>
            <a:endParaRPr/>
          </a:p>
        </p:txBody>
      </p:sp>
      <p:sp>
        <p:nvSpPr>
          <p:cNvPr id="10" name="Holder 2">
            <a:extLst>
              <a:ext uri="{FF2B5EF4-FFF2-40B4-BE49-F238E27FC236}">
                <a16:creationId xmlns:a16="http://schemas.microsoft.com/office/drawing/2014/main" id="{42B146C8-4562-4FF7-99A9-D53274D2423D}"/>
              </a:ext>
            </a:extLst>
          </p:cNvPr>
          <p:cNvSpPr>
            <a:spLocks noGrp="1"/>
          </p:cNvSpPr>
          <p:nvPr>
            <p:ph type="ftr" sz="quarter" idx="3"/>
          </p:nvPr>
        </p:nvSpPr>
        <p:spPr>
          <a:xfrm>
            <a:off x="4145280" y="6513539"/>
            <a:ext cx="3901440" cy="184666"/>
          </a:xfrm>
          <a:prstGeom prst="rect">
            <a:avLst/>
          </a:prstGeo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0642594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hf hdr="0" ftr="0" dt="0"/>
  <p:txStyles>
    <p:titleStyle>
      <a:lvl1pPr algn="l" defTabSz="457200" rtl="0" eaLnBrk="1" latinLnBrk="0" hangingPunct="1">
        <a:spcBef>
          <a:spcPct val="0"/>
        </a:spcBef>
        <a:buNone/>
        <a:defRPr sz="3600" b="1" i="0" kern="1200">
          <a:solidFill>
            <a:schemeClr val="bg1"/>
          </a:solidFill>
          <a:latin typeface="Helvetica"/>
          <a:ea typeface="+mj-ea"/>
          <a:cs typeface="Helvetica"/>
        </a:defRPr>
      </a:lvl1pPr>
    </p:titleStyle>
    <p:body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D55EB4-1E18-4528-B759-1B8E0279AEFC}"/>
              </a:ext>
            </a:extLst>
          </p:cNvPr>
          <p:cNvGraphicFramePr>
            <a:graphicFrameLocks noChangeAspect="1"/>
          </p:cNvGraphicFramePr>
          <p:nvPr userDrawn="1">
            <p:custDataLst>
              <p:tags r:id="rId7"/>
            </p:custDataLst>
            <p:extLst>
              <p:ext uri="{D42A27DB-BD31-4B8C-83A1-F6EECF244321}">
                <p14:modId xmlns:p14="http://schemas.microsoft.com/office/powerpoint/2010/main" val="294562828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9" imgW="344" imgH="344" progId="TCLayout.ActiveDocument.1">
                  <p:embed/>
                </p:oleObj>
              </mc:Choice>
              <mc:Fallback>
                <p:oleObj name="think-cell Slide" r:id="rId9" imgW="344" imgH="344" progId="TCLayout.ActiveDocument.1">
                  <p:embed/>
                  <p:pic>
                    <p:nvPicPr>
                      <p:cNvPr id="7" name="Object 6" hidden="1">
                        <a:extLst>
                          <a:ext uri="{FF2B5EF4-FFF2-40B4-BE49-F238E27FC236}">
                            <a16:creationId xmlns:a16="http://schemas.microsoft.com/office/drawing/2014/main" id="{1AD55EB4-1E18-4528-B759-1B8E0279AEFC}"/>
                          </a:ext>
                        </a:extLst>
                      </p:cNvPr>
                      <p:cNvPicPr/>
                      <p:nvPr/>
                    </p:nvPicPr>
                    <p:blipFill>
                      <a:blip r:embed="rId10"/>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CD1156-C1A1-4911-A4CF-C604C95C396A}"/>
              </a:ext>
            </a:extLst>
          </p:cNvPr>
          <p:cNvSpPr/>
          <p:nvPr userDrawn="1">
            <p:custDataLst>
              <p:tags r:id="rId8"/>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8" name="object 17">
            <a:extLst>
              <a:ext uri="{FF2B5EF4-FFF2-40B4-BE49-F238E27FC236}">
                <a16:creationId xmlns:a16="http://schemas.microsoft.com/office/drawing/2014/main" id="{AF47FCC9-6657-4932-8DEA-BCFCD888375E}"/>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D2E2E"/>
          </a:solidFill>
        </p:spPr>
        <p:txBody>
          <a:bodyPr wrap="square" lIns="0" tIns="0" rIns="0" bIns="0" rtlCol="0"/>
          <a:lstStyle/>
          <a:p>
            <a:endParaRPr/>
          </a:p>
        </p:txBody>
      </p:sp>
      <p:sp>
        <p:nvSpPr>
          <p:cNvPr id="2" name="Title Placeholder 1"/>
          <p:cNvSpPr>
            <a:spLocks noGrp="1"/>
          </p:cNvSpPr>
          <p:nvPr>
            <p:ph type="title"/>
          </p:nvPr>
        </p:nvSpPr>
        <p:spPr>
          <a:xfrm>
            <a:off x="341831" y="180319"/>
            <a:ext cx="11565308" cy="828085"/>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464564" y="6426911"/>
            <a:ext cx="606856" cy="365125"/>
          </a:xfrm>
          <a:prstGeom prst="rect">
            <a:avLst/>
          </a:prstGeom>
        </p:spPr>
        <p:txBody>
          <a:bodyPr vert="horz" lIns="91440" tIns="45720" rIns="91440" bIns="45720" rtlCol="0" anchor="ctr"/>
          <a:lstStyle>
            <a:lvl1pPr algn="r">
              <a:defRPr sz="1000">
                <a:solidFill>
                  <a:schemeClr val="bg1">
                    <a:lumMod val="65000"/>
                  </a:schemeClr>
                </a:solidFill>
                <a:latin typeface="Helvetica"/>
                <a:cs typeface="Helvetica"/>
              </a:defRPr>
            </a:lvl1pPr>
          </a:lstStyle>
          <a:p>
            <a:fld id="{30EDA73F-8268-A04C-893B-919477494DF3}" type="slidenum">
              <a:rPr lang="en-US" smtClean="0"/>
              <a:pPr/>
              <a:t>‹#›</a:t>
            </a:fld>
            <a:endParaRPr lang="en-US"/>
          </a:p>
        </p:txBody>
      </p:sp>
      <p:sp>
        <p:nvSpPr>
          <p:cNvPr id="9" name="object 18">
            <a:extLst>
              <a:ext uri="{FF2B5EF4-FFF2-40B4-BE49-F238E27FC236}">
                <a16:creationId xmlns:a16="http://schemas.microsoft.com/office/drawing/2014/main" id="{C05BF261-2A82-4D86-820D-1967B0541DF0}"/>
              </a:ext>
            </a:extLst>
          </p:cNvPr>
          <p:cNvSpPr/>
          <p:nvPr userDrawn="1"/>
        </p:nvSpPr>
        <p:spPr>
          <a:xfrm>
            <a:off x="8574637" y="2383535"/>
            <a:ext cx="3617595" cy="4474845"/>
          </a:xfrm>
          <a:custGeom>
            <a:avLst/>
            <a:gdLst/>
            <a:ahLst/>
            <a:cxnLst/>
            <a:rect l="l" t="t" r="r" b="b"/>
            <a:pathLst>
              <a:path w="3617595" h="4474845">
                <a:moveTo>
                  <a:pt x="2391939" y="0"/>
                </a:moveTo>
                <a:lnTo>
                  <a:pt x="0" y="4474461"/>
                </a:lnTo>
                <a:lnTo>
                  <a:pt x="1542914" y="4474461"/>
                </a:lnTo>
                <a:lnTo>
                  <a:pt x="2360697" y="2850641"/>
                </a:lnTo>
                <a:lnTo>
                  <a:pt x="3513819" y="2850641"/>
                </a:lnTo>
                <a:lnTo>
                  <a:pt x="3617362" y="2311806"/>
                </a:lnTo>
                <a:lnTo>
                  <a:pt x="2391939" y="0"/>
                </a:lnTo>
                <a:close/>
              </a:path>
              <a:path w="3617595" h="4474845">
                <a:moveTo>
                  <a:pt x="3513819" y="2850641"/>
                </a:moveTo>
                <a:lnTo>
                  <a:pt x="2360697" y="2850641"/>
                </a:lnTo>
                <a:lnTo>
                  <a:pt x="3201783" y="4474461"/>
                </a:lnTo>
                <a:lnTo>
                  <a:pt x="3513819" y="2850641"/>
                </a:lnTo>
                <a:close/>
              </a:path>
            </a:pathLst>
          </a:custGeom>
          <a:solidFill>
            <a:srgbClr val="ECECEC">
              <a:alpha val="5882"/>
            </a:srgbClr>
          </a:solidFill>
        </p:spPr>
        <p:txBody>
          <a:bodyPr wrap="square" lIns="0" tIns="0" rIns="0" bIns="0" rtlCol="0"/>
          <a:lstStyle/>
          <a:p>
            <a:endParaRPr/>
          </a:p>
        </p:txBody>
      </p:sp>
      <p:sp>
        <p:nvSpPr>
          <p:cNvPr id="10" name="Holder 2">
            <a:extLst>
              <a:ext uri="{FF2B5EF4-FFF2-40B4-BE49-F238E27FC236}">
                <a16:creationId xmlns:a16="http://schemas.microsoft.com/office/drawing/2014/main" id="{45D808A2-621B-404F-AF3A-94FE33E65E8B}"/>
              </a:ext>
            </a:extLst>
          </p:cNvPr>
          <p:cNvSpPr>
            <a:spLocks noGrp="1"/>
          </p:cNvSpPr>
          <p:nvPr>
            <p:ph type="ftr" sz="quarter" idx="3"/>
          </p:nvPr>
        </p:nvSpPr>
        <p:spPr>
          <a:xfrm>
            <a:off x="4145280" y="6513539"/>
            <a:ext cx="3901440" cy="184666"/>
          </a:xfrm>
          <a:prstGeom prst="rect">
            <a:avLst/>
          </a:prstGeo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1192557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hdr="0" ftr="0" dt="0"/>
  <p:txStyles>
    <p:titleStyle>
      <a:lvl1pPr algn="l" defTabSz="457200" rtl="0" eaLnBrk="1" latinLnBrk="0" hangingPunct="1">
        <a:spcBef>
          <a:spcPct val="0"/>
        </a:spcBef>
        <a:buNone/>
        <a:defRPr sz="3600" b="1" i="0" kern="1200">
          <a:solidFill>
            <a:schemeClr val="bg1"/>
          </a:solidFill>
          <a:latin typeface="Helvetica"/>
          <a:ea typeface="+mj-ea"/>
          <a:cs typeface="Helvetica"/>
        </a:defRPr>
      </a:lvl1pPr>
    </p:titleStyle>
    <p:body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D55EB4-1E18-4528-B759-1B8E0279AEFC}"/>
              </a:ext>
            </a:extLst>
          </p:cNvPr>
          <p:cNvGraphicFramePr>
            <a:graphicFrameLocks noChangeAspect="1"/>
          </p:cNvGraphicFramePr>
          <p:nvPr userDrawn="1">
            <p:custDataLst>
              <p:tags r:id="rId8"/>
            </p:custDataLst>
            <p:extLst>
              <p:ext uri="{D42A27DB-BD31-4B8C-83A1-F6EECF244321}">
                <p14:modId xmlns:p14="http://schemas.microsoft.com/office/powerpoint/2010/main" val="414789231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0" imgW="344" imgH="344" progId="TCLayout.ActiveDocument.1">
                  <p:embed/>
                </p:oleObj>
              </mc:Choice>
              <mc:Fallback>
                <p:oleObj name="think-cell Slide" r:id="rId10" imgW="344" imgH="344" progId="TCLayout.ActiveDocument.1">
                  <p:embed/>
                  <p:pic>
                    <p:nvPicPr>
                      <p:cNvPr id="7" name="Object 6" hidden="1">
                        <a:extLst>
                          <a:ext uri="{FF2B5EF4-FFF2-40B4-BE49-F238E27FC236}">
                            <a16:creationId xmlns:a16="http://schemas.microsoft.com/office/drawing/2014/main" id="{1AD55EB4-1E18-4528-B759-1B8E0279AEFC}"/>
                          </a:ext>
                        </a:extLst>
                      </p:cNvPr>
                      <p:cNvPicPr/>
                      <p:nvPr/>
                    </p:nvPicPr>
                    <p:blipFill>
                      <a:blip r:embed="rId11"/>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CD1156-C1A1-4911-A4CF-C604C95C396A}"/>
              </a:ext>
            </a:extLst>
          </p:cNvPr>
          <p:cNvSpPr/>
          <p:nvPr userDrawn="1">
            <p:custDataLst>
              <p:tags r:id="rId9"/>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8" name="object 17">
            <a:extLst>
              <a:ext uri="{FF2B5EF4-FFF2-40B4-BE49-F238E27FC236}">
                <a16:creationId xmlns:a16="http://schemas.microsoft.com/office/drawing/2014/main" id="{AF47FCC9-6657-4932-8DEA-BCFCD888375E}"/>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D2E2E"/>
          </a:solidFill>
        </p:spPr>
        <p:txBody>
          <a:bodyPr wrap="square" lIns="0" tIns="0" rIns="0" bIns="0" rtlCol="0"/>
          <a:lstStyle/>
          <a:p>
            <a:endParaRPr/>
          </a:p>
        </p:txBody>
      </p:sp>
      <p:sp>
        <p:nvSpPr>
          <p:cNvPr id="2" name="Title Placeholder 1"/>
          <p:cNvSpPr>
            <a:spLocks noGrp="1"/>
          </p:cNvSpPr>
          <p:nvPr>
            <p:ph type="title"/>
          </p:nvPr>
        </p:nvSpPr>
        <p:spPr>
          <a:xfrm>
            <a:off x="341831" y="180319"/>
            <a:ext cx="11565308" cy="828085"/>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464564" y="6426911"/>
            <a:ext cx="606856" cy="365125"/>
          </a:xfrm>
          <a:prstGeom prst="rect">
            <a:avLst/>
          </a:prstGeom>
        </p:spPr>
        <p:txBody>
          <a:bodyPr vert="horz" lIns="91440" tIns="45720" rIns="91440" bIns="45720" rtlCol="0" anchor="ctr"/>
          <a:lstStyle>
            <a:lvl1pPr algn="r">
              <a:defRPr sz="1000">
                <a:solidFill>
                  <a:schemeClr val="bg1">
                    <a:lumMod val="65000"/>
                  </a:schemeClr>
                </a:solidFill>
                <a:latin typeface="Helvetica"/>
                <a:cs typeface="Helvetica"/>
              </a:defRPr>
            </a:lvl1pPr>
          </a:lstStyle>
          <a:p>
            <a:fld id="{30EDA73F-8268-A04C-893B-919477494DF3}" type="slidenum">
              <a:rPr lang="en-US" smtClean="0"/>
              <a:pPr/>
              <a:t>‹#›</a:t>
            </a:fld>
            <a:endParaRPr lang="en-US"/>
          </a:p>
        </p:txBody>
      </p:sp>
      <p:sp>
        <p:nvSpPr>
          <p:cNvPr id="9" name="object 18">
            <a:extLst>
              <a:ext uri="{FF2B5EF4-FFF2-40B4-BE49-F238E27FC236}">
                <a16:creationId xmlns:a16="http://schemas.microsoft.com/office/drawing/2014/main" id="{C05BF261-2A82-4D86-820D-1967B0541DF0}"/>
              </a:ext>
            </a:extLst>
          </p:cNvPr>
          <p:cNvSpPr/>
          <p:nvPr userDrawn="1"/>
        </p:nvSpPr>
        <p:spPr>
          <a:xfrm>
            <a:off x="8574637" y="2383535"/>
            <a:ext cx="3617595" cy="4474845"/>
          </a:xfrm>
          <a:custGeom>
            <a:avLst/>
            <a:gdLst/>
            <a:ahLst/>
            <a:cxnLst/>
            <a:rect l="l" t="t" r="r" b="b"/>
            <a:pathLst>
              <a:path w="3617595" h="4474845">
                <a:moveTo>
                  <a:pt x="2391939" y="0"/>
                </a:moveTo>
                <a:lnTo>
                  <a:pt x="0" y="4474461"/>
                </a:lnTo>
                <a:lnTo>
                  <a:pt x="1542914" y="4474461"/>
                </a:lnTo>
                <a:lnTo>
                  <a:pt x="2360697" y="2850641"/>
                </a:lnTo>
                <a:lnTo>
                  <a:pt x="3513819" y="2850641"/>
                </a:lnTo>
                <a:lnTo>
                  <a:pt x="3617362" y="2311806"/>
                </a:lnTo>
                <a:lnTo>
                  <a:pt x="2391939" y="0"/>
                </a:lnTo>
                <a:close/>
              </a:path>
              <a:path w="3617595" h="4474845">
                <a:moveTo>
                  <a:pt x="3513819" y="2850641"/>
                </a:moveTo>
                <a:lnTo>
                  <a:pt x="2360697" y="2850641"/>
                </a:lnTo>
                <a:lnTo>
                  <a:pt x="3201783" y="4474461"/>
                </a:lnTo>
                <a:lnTo>
                  <a:pt x="3513819" y="2850641"/>
                </a:lnTo>
                <a:close/>
              </a:path>
            </a:pathLst>
          </a:custGeom>
          <a:solidFill>
            <a:srgbClr val="ECECEC">
              <a:alpha val="5882"/>
            </a:srgbClr>
          </a:solidFill>
        </p:spPr>
        <p:txBody>
          <a:bodyPr wrap="square" lIns="0" tIns="0" rIns="0" bIns="0" rtlCol="0"/>
          <a:lstStyle/>
          <a:p>
            <a:endParaRPr/>
          </a:p>
        </p:txBody>
      </p:sp>
    </p:spTree>
    <p:extLst>
      <p:ext uri="{BB962C8B-B14F-4D97-AF65-F5344CB8AC3E}">
        <p14:creationId xmlns:p14="http://schemas.microsoft.com/office/powerpoint/2010/main" val="42176138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hf hdr="0" ftr="0" dt="0"/>
  <p:txStyles>
    <p:titleStyle>
      <a:lvl1pPr algn="l" defTabSz="457200" rtl="0" eaLnBrk="1" latinLnBrk="0" hangingPunct="1">
        <a:spcBef>
          <a:spcPct val="0"/>
        </a:spcBef>
        <a:buNone/>
        <a:defRPr sz="3600" b="1" i="0" kern="1200">
          <a:solidFill>
            <a:schemeClr val="bg1"/>
          </a:solidFill>
          <a:latin typeface="Helvetica"/>
          <a:ea typeface="+mj-ea"/>
          <a:cs typeface="Helvetica"/>
        </a:defRPr>
      </a:lvl1pPr>
    </p:titleStyle>
    <p:body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0"/>
            </p:custDataLst>
            <p:extLst>
              <p:ext uri="{D42A27DB-BD31-4B8C-83A1-F6EECF244321}">
                <p14:modId xmlns:p14="http://schemas.microsoft.com/office/powerpoint/2010/main" val="1473741790"/>
              </p:ext>
            </p:extLst>
          </p:nvPr>
        </p:nvGraphicFramePr>
        <p:xfrm>
          <a:off x="2015" y="1589"/>
          <a:ext cx="2015" cy="1587"/>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12" name="Object 1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15" y="1589"/>
                        <a:ext cx="2015"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80475" y="162000"/>
            <a:ext cx="11033604" cy="831600"/>
          </a:xfrm>
          <a:prstGeom prst="rect">
            <a:avLst/>
          </a:prstGeom>
        </p:spPr>
        <p:txBody>
          <a:bodyPr vert="horz" lIns="0" tIns="45720" rIns="0" bIns="45720" rtlCol="0" anchor="b" anchorCtr="0">
            <a:noAutofit/>
          </a:bodyPr>
          <a:lstStyle/>
          <a:p>
            <a:r>
              <a:rPr lang="en-US"/>
              <a:t>Click to edit Master title style</a:t>
            </a:r>
          </a:p>
        </p:txBody>
      </p:sp>
      <p:sp>
        <p:nvSpPr>
          <p:cNvPr id="3" name="Text Placeholder 2"/>
          <p:cNvSpPr>
            <a:spLocks noGrp="1"/>
          </p:cNvSpPr>
          <p:nvPr>
            <p:ph type="body" idx="1"/>
          </p:nvPr>
        </p:nvSpPr>
        <p:spPr>
          <a:xfrm>
            <a:off x="585046" y="1508400"/>
            <a:ext cx="11033604" cy="4615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6435356"/>
            <a:ext cx="12189984" cy="422644"/>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9601871" y="6578619"/>
            <a:ext cx="2012208" cy="15388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Private and Confidential</a:t>
            </a:r>
          </a:p>
        </p:txBody>
      </p:sp>
      <p:sp>
        <p:nvSpPr>
          <p:cNvPr id="17"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492" y="6465371"/>
            <a:ext cx="2393713" cy="365760"/>
          </a:xfrm>
          <a:prstGeom prst="rect">
            <a:avLst/>
          </a:prstGeom>
        </p:spPr>
      </p:pic>
    </p:spTree>
    <p:extLst>
      <p:ext uri="{BB962C8B-B14F-4D97-AF65-F5344CB8AC3E}">
        <p14:creationId xmlns:p14="http://schemas.microsoft.com/office/powerpoint/2010/main" val="18317461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hdr="0" ftr="0" dt="0"/>
  <p:txStyles>
    <p:titleStyle>
      <a:lvl1pPr algn="l" defTabSz="914400" rtl="0" eaLnBrk="1" latinLnBrk="0" hangingPunct="1">
        <a:spcBef>
          <a:spcPct val="0"/>
        </a:spcBef>
        <a:buNone/>
        <a:defRPr sz="2400" b="1" kern="1200">
          <a:solidFill>
            <a:srgbClr val="000000"/>
          </a:solidFill>
          <a:latin typeface="+mj-lt"/>
          <a:ea typeface="+mj-ea"/>
          <a:cs typeface="+mj-cs"/>
        </a:defRPr>
      </a:lvl1pPr>
    </p:titleStyle>
    <p:bodyStyle>
      <a:lvl1pPr marL="0" indent="0" algn="l" defTabSz="914400" rtl="0" eaLnBrk="1" latinLnBrk="0" hangingPunct="1">
        <a:spcBef>
          <a:spcPct val="20000"/>
        </a:spcBef>
        <a:buFontTx/>
        <a:buNone/>
        <a:defRPr sz="1600" b="1" i="0" kern="1200">
          <a:solidFill>
            <a:srgbClr val="000000"/>
          </a:solidFill>
          <a:latin typeface="+mn-lt"/>
          <a:ea typeface="+mn-ea"/>
          <a:cs typeface="+mn-cs"/>
        </a:defRPr>
      </a:lvl1pPr>
      <a:lvl2pPr marL="457200" indent="-228600"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2pPr>
      <a:lvl3pPr marL="914400" indent="-228600"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3pPr>
      <a:lvl4pPr marL="1376363" indent="-233362"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4pPr>
      <a:lvl5pPr marL="2058988" indent="-230188"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D55EB4-1E18-4528-B759-1B8E0279AEFC}"/>
              </a:ext>
            </a:extLst>
          </p:cNvPr>
          <p:cNvGraphicFramePr>
            <a:graphicFrameLocks noChangeAspect="1"/>
          </p:cNvGraphicFramePr>
          <p:nvPr userDrawn="1">
            <p:custDataLst>
              <p:tags r:id="rId10"/>
            </p:custDataLst>
            <p:extLst>
              <p:ext uri="{D42A27DB-BD31-4B8C-83A1-F6EECF244321}">
                <p14:modId xmlns:p14="http://schemas.microsoft.com/office/powerpoint/2010/main" val="294562828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2" imgW="344" imgH="344" progId="TCLayout.ActiveDocument.1">
                  <p:embed/>
                </p:oleObj>
              </mc:Choice>
              <mc:Fallback>
                <p:oleObj name="think-cell Slide" r:id="rId12" imgW="344" imgH="344" progId="TCLayout.ActiveDocument.1">
                  <p:embed/>
                  <p:pic>
                    <p:nvPicPr>
                      <p:cNvPr id="7" name="Object 6" hidden="1">
                        <a:extLst>
                          <a:ext uri="{FF2B5EF4-FFF2-40B4-BE49-F238E27FC236}">
                            <a16:creationId xmlns:a16="http://schemas.microsoft.com/office/drawing/2014/main" id="{1AD55EB4-1E18-4528-B759-1B8E0279AEFC}"/>
                          </a:ext>
                        </a:extLst>
                      </p:cNvPr>
                      <p:cNvPicPr/>
                      <p:nvPr/>
                    </p:nvPicPr>
                    <p:blipFill>
                      <a:blip r:embed="rId13"/>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CD1156-C1A1-4911-A4CF-C604C95C396A}"/>
              </a:ext>
            </a:extLst>
          </p:cNvPr>
          <p:cNvSpPr/>
          <p:nvPr userDrawn="1">
            <p:custDataLst>
              <p:tags r:id="rId11"/>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8" name="object 17">
            <a:extLst>
              <a:ext uri="{FF2B5EF4-FFF2-40B4-BE49-F238E27FC236}">
                <a16:creationId xmlns:a16="http://schemas.microsoft.com/office/drawing/2014/main" id="{AF47FCC9-6657-4932-8DEA-BCFCD888375E}"/>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D2E2E"/>
          </a:solidFill>
        </p:spPr>
        <p:txBody>
          <a:bodyPr wrap="square" lIns="0" tIns="0" rIns="0" bIns="0" rtlCol="0"/>
          <a:lstStyle/>
          <a:p>
            <a:endParaRPr/>
          </a:p>
        </p:txBody>
      </p:sp>
      <p:sp>
        <p:nvSpPr>
          <p:cNvPr id="2" name="Title Placeholder 1"/>
          <p:cNvSpPr>
            <a:spLocks noGrp="1"/>
          </p:cNvSpPr>
          <p:nvPr>
            <p:ph type="title"/>
          </p:nvPr>
        </p:nvSpPr>
        <p:spPr>
          <a:xfrm>
            <a:off x="341831" y="180319"/>
            <a:ext cx="11565308" cy="828085"/>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464564" y="6426911"/>
            <a:ext cx="606856" cy="365125"/>
          </a:xfrm>
          <a:prstGeom prst="rect">
            <a:avLst/>
          </a:prstGeom>
        </p:spPr>
        <p:txBody>
          <a:bodyPr vert="horz" lIns="91440" tIns="45720" rIns="91440" bIns="45720" rtlCol="0" anchor="ctr"/>
          <a:lstStyle>
            <a:lvl1pPr algn="r">
              <a:defRPr sz="1000">
                <a:solidFill>
                  <a:schemeClr val="bg1">
                    <a:lumMod val="65000"/>
                  </a:schemeClr>
                </a:solidFill>
                <a:latin typeface="Helvetica"/>
                <a:cs typeface="Helvetica"/>
              </a:defRPr>
            </a:lvl1pPr>
          </a:lstStyle>
          <a:p>
            <a:fld id="{30EDA73F-8268-A04C-893B-919477494DF3}" type="slidenum">
              <a:rPr lang="en-US" smtClean="0"/>
              <a:pPr/>
              <a:t>‹#›</a:t>
            </a:fld>
            <a:endParaRPr lang="en-US"/>
          </a:p>
        </p:txBody>
      </p:sp>
      <p:sp>
        <p:nvSpPr>
          <p:cNvPr id="9" name="object 18">
            <a:extLst>
              <a:ext uri="{FF2B5EF4-FFF2-40B4-BE49-F238E27FC236}">
                <a16:creationId xmlns:a16="http://schemas.microsoft.com/office/drawing/2014/main" id="{C05BF261-2A82-4D86-820D-1967B0541DF0}"/>
              </a:ext>
            </a:extLst>
          </p:cNvPr>
          <p:cNvSpPr/>
          <p:nvPr userDrawn="1"/>
        </p:nvSpPr>
        <p:spPr>
          <a:xfrm>
            <a:off x="8574637" y="2383535"/>
            <a:ext cx="3617595" cy="4474845"/>
          </a:xfrm>
          <a:custGeom>
            <a:avLst/>
            <a:gdLst/>
            <a:ahLst/>
            <a:cxnLst/>
            <a:rect l="l" t="t" r="r" b="b"/>
            <a:pathLst>
              <a:path w="3617595" h="4474845">
                <a:moveTo>
                  <a:pt x="2391939" y="0"/>
                </a:moveTo>
                <a:lnTo>
                  <a:pt x="0" y="4474461"/>
                </a:lnTo>
                <a:lnTo>
                  <a:pt x="1542914" y="4474461"/>
                </a:lnTo>
                <a:lnTo>
                  <a:pt x="2360697" y="2850641"/>
                </a:lnTo>
                <a:lnTo>
                  <a:pt x="3513819" y="2850641"/>
                </a:lnTo>
                <a:lnTo>
                  <a:pt x="3617362" y="2311806"/>
                </a:lnTo>
                <a:lnTo>
                  <a:pt x="2391939" y="0"/>
                </a:lnTo>
                <a:close/>
              </a:path>
              <a:path w="3617595" h="4474845">
                <a:moveTo>
                  <a:pt x="3513819" y="2850641"/>
                </a:moveTo>
                <a:lnTo>
                  <a:pt x="2360697" y="2850641"/>
                </a:lnTo>
                <a:lnTo>
                  <a:pt x="3201783" y="4474461"/>
                </a:lnTo>
                <a:lnTo>
                  <a:pt x="3513819" y="2850641"/>
                </a:lnTo>
                <a:close/>
              </a:path>
            </a:pathLst>
          </a:custGeom>
          <a:solidFill>
            <a:srgbClr val="ECECEC">
              <a:alpha val="5882"/>
            </a:srgbClr>
          </a:solidFill>
        </p:spPr>
        <p:txBody>
          <a:bodyPr wrap="square" lIns="0" tIns="0" rIns="0" bIns="0" rtlCol="0"/>
          <a:lstStyle/>
          <a:p>
            <a:endParaRPr/>
          </a:p>
        </p:txBody>
      </p:sp>
      <p:sp>
        <p:nvSpPr>
          <p:cNvPr id="10" name="Holder 2">
            <a:extLst>
              <a:ext uri="{FF2B5EF4-FFF2-40B4-BE49-F238E27FC236}">
                <a16:creationId xmlns:a16="http://schemas.microsoft.com/office/drawing/2014/main" id="{45D808A2-621B-404F-AF3A-94FE33E65E8B}"/>
              </a:ext>
            </a:extLst>
          </p:cNvPr>
          <p:cNvSpPr>
            <a:spLocks noGrp="1"/>
          </p:cNvSpPr>
          <p:nvPr>
            <p:ph type="ftr" sz="quarter" idx="3"/>
          </p:nvPr>
        </p:nvSpPr>
        <p:spPr>
          <a:xfrm>
            <a:off x="4145280" y="6513539"/>
            <a:ext cx="3901440" cy="184666"/>
          </a:xfrm>
          <a:prstGeom prst="rect">
            <a:avLst/>
          </a:prstGeo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6463357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0" r:id="rId6"/>
    <p:sldLayoutId id="2147483721" r:id="rId7"/>
    <p:sldLayoutId id="2147483723" r:id="rId8"/>
  </p:sldLayoutIdLst>
  <p:hf sldNum="0" hdr="0" ftr="0" dt="0"/>
  <p:txStyles>
    <p:titleStyle>
      <a:lvl1pPr algn="l" defTabSz="457200" rtl="0" eaLnBrk="1" latinLnBrk="0" hangingPunct="1">
        <a:spcBef>
          <a:spcPct val="0"/>
        </a:spcBef>
        <a:buNone/>
        <a:defRPr sz="3600" b="1" i="0" kern="1200">
          <a:solidFill>
            <a:schemeClr val="bg1"/>
          </a:solidFill>
          <a:latin typeface="Helvetica"/>
          <a:ea typeface="+mj-ea"/>
          <a:cs typeface="Helvetica"/>
        </a:defRPr>
      </a:lvl1pPr>
    </p:titleStyle>
    <p:body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D55EB4-1E18-4528-B759-1B8E0279AEFC}"/>
              </a:ext>
            </a:extLst>
          </p:cNvPr>
          <p:cNvGraphicFramePr>
            <a:graphicFrameLocks noChangeAspect="1"/>
          </p:cNvGraphicFramePr>
          <p:nvPr userDrawn="1">
            <p:custDataLst>
              <p:tags r:id="rId8"/>
            </p:custDataLst>
            <p:extLst>
              <p:ext uri="{D42A27DB-BD31-4B8C-83A1-F6EECF244321}">
                <p14:modId xmlns:p14="http://schemas.microsoft.com/office/powerpoint/2010/main" val="414789231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0" imgW="344" imgH="344" progId="TCLayout.ActiveDocument.1">
                  <p:embed/>
                </p:oleObj>
              </mc:Choice>
              <mc:Fallback>
                <p:oleObj name="think-cell Slide" r:id="rId10" imgW="344" imgH="344" progId="TCLayout.ActiveDocument.1">
                  <p:embed/>
                  <p:pic>
                    <p:nvPicPr>
                      <p:cNvPr id="7" name="Object 6" hidden="1">
                        <a:extLst>
                          <a:ext uri="{FF2B5EF4-FFF2-40B4-BE49-F238E27FC236}">
                            <a16:creationId xmlns:a16="http://schemas.microsoft.com/office/drawing/2014/main" id="{1AD55EB4-1E18-4528-B759-1B8E0279AEFC}"/>
                          </a:ext>
                        </a:extLst>
                      </p:cNvPr>
                      <p:cNvPicPr/>
                      <p:nvPr/>
                    </p:nvPicPr>
                    <p:blipFill>
                      <a:blip r:embed="rId11"/>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CD1156-C1A1-4911-A4CF-C604C95C396A}"/>
              </a:ext>
            </a:extLst>
          </p:cNvPr>
          <p:cNvSpPr/>
          <p:nvPr userDrawn="1">
            <p:custDataLst>
              <p:tags r:id="rId9"/>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8" name="object 17">
            <a:extLst>
              <a:ext uri="{FF2B5EF4-FFF2-40B4-BE49-F238E27FC236}">
                <a16:creationId xmlns:a16="http://schemas.microsoft.com/office/drawing/2014/main" id="{AF47FCC9-6657-4932-8DEA-BCFCD888375E}"/>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D2E2E"/>
          </a:solidFill>
        </p:spPr>
        <p:txBody>
          <a:bodyPr wrap="square" lIns="0" tIns="0" rIns="0" bIns="0" rtlCol="0"/>
          <a:lstStyle/>
          <a:p>
            <a:endParaRPr/>
          </a:p>
        </p:txBody>
      </p:sp>
      <p:sp>
        <p:nvSpPr>
          <p:cNvPr id="2" name="Title Placeholder 1"/>
          <p:cNvSpPr>
            <a:spLocks noGrp="1"/>
          </p:cNvSpPr>
          <p:nvPr>
            <p:ph type="title"/>
          </p:nvPr>
        </p:nvSpPr>
        <p:spPr>
          <a:xfrm>
            <a:off x="341831" y="180319"/>
            <a:ext cx="11565308" cy="828085"/>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464564" y="6426911"/>
            <a:ext cx="606856" cy="365125"/>
          </a:xfrm>
          <a:prstGeom prst="rect">
            <a:avLst/>
          </a:prstGeom>
        </p:spPr>
        <p:txBody>
          <a:bodyPr vert="horz" lIns="91440" tIns="45720" rIns="91440" bIns="45720" rtlCol="0" anchor="ctr"/>
          <a:lstStyle>
            <a:lvl1pPr algn="r">
              <a:defRPr sz="1000">
                <a:solidFill>
                  <a:schemeClr val="bg1">
                    <a:lumMod val="65000"/>
                  </a:schemeClr>
                </a:solidFill>
                <a:latin typeface="Helvetica"/>
                <a:cs typeface="Helvetica"/>
              </a:defRPr>
            </a:lvl1pPr>
          </a:lstStyle>
          <a:p>
            <a:fld id="{30EDA73F-8268-A04C-893B-919477494DF3}" type="slidenum">
              <a:rPr lang="en-US" smtClean="0"/>
              <a:pPr/>
              <a:t>‹#›</a:t>
            </a:fld>
            <a:endParaRPr lang="en-US"/>
          </a:p>
        </p:txBody>
      </p:sp>
      <p:sp>
        <p:nvSpPr>
          <p:cNvPr id="9" name="object 18">
            <a:extLst>
              <a:ext uri="{FF2B5EF4-FFF2-40B4-BE49-F238E27FC236}">
                <a16:creationId xmlns:a16="http://schemas.microsoft.com/office/drawing/2014/main" id="{C05BF261-2A82-4D86-820D-1967B0541DF0}"/>
              </a:ext>
            </a:extLst>
          </p:cNvPr>
          <p:cNvSpPr/>
          <p:nvPr userDrawn="1"/>
        </p:nvSpPr>
        <p:spPr>
          <a:xfrm>
            <a:off x="8574637" y="2383535"/>
            <a:ext cx="3617595" cy="4474845"/>
          </a:xfrm>
          <a:custGeom>
            <a:avLst/>
            <a:gdLst/>
            <a:ahLst/>
            <a:cxnLst/>
            <a:rect l="l" t="t" r="r" b="b"/>
            <a:pathLst>
              <a:path w="3617595" h="4474845">
                <a:moveTo>
                  <a:pt x="2391939" y="0"/>
                </a:moveTo>
                <a:lnTo>
                  <a:pt x="0" y="4474461"/>
                </a:lnTo>
                <a:lnTo>
                  <a:pt x="1542914" y="4474461"/>
                </a:lnTo>
                <a:lnTo>
                  <a:pt x="2360697" y="2850641"/>
                </a:lnTo>
                <a:lnTo>
                  <a:pt x="3513819" y="2850641"/>
                </a:lnTo>
                <a:lnTo>
                  <a:pt x="3617362" y="2311806"/>
                </a:lnTo>
                <a:lnTo>
                  <a:pt x="2391939" y="0"/>
                </a:lnTo>
                <a:close/>
              </a:path>
              <a:path w="3617595" h="4474845">
                <a:moveTo>
                  <a:pt x="3513819" y="2850641"/>
                </a:moveTo>
                <a:lnTo>
                  <a:pt x="2360697" y="2850641"/>
                </a:lnTo>
                <a:lnTo>
                  <a:pt x="3201783" y="4474461"/>
                </a:lnTo>
                <a:lnTo>
                  <a:pt x="3513819" y="2850641"/>
                </a:lnTo>
                <a:close/>
              </a:path>
            </a:pathLst>
          </a:custGeom>
          <a:solidFill>
            <a:srgbClr val="ECECEC">
              <a:alpha val="5882"/>
            </a:srgbClr>
          </a:solidFill>
        </p:spPr>
        <p:txBody>
          <a:bodyPr wrap="square" lIns="0" tIns="0" rIns="0" bIns="0" rtlCol="0"/>
          <a:lstStyle/>
          <a:p>
            <a:endParaRPr/>
          </a:p>
        </p:txBody>
      </p:sp>
    </p:spTree>
    <p:extLst>
      <p:ext uri="{BB962C8B-B14F-4D97-AF65-F5344CB8AC3E}">
        <p14:creationId xmlns:p14="http://schemas.microsoft.com/office/powerpoint/2010/main" val="14481388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Lst>
  <p:hf sldNum="0" hdr="0" ftr="0" dt="0"/>
  <p:txStyles>
    <p:titleStyle>
      <a:lvl1pPr algn="l" defTabSz="457200" rtl="0" eaLnBrk="1" latinLnBrk="0" hangingPunct="1">
        <a:spcBef>
          <a:spcPct val="0"/>
        </a:spcBef>
        <a:buNone/>
        <a:defRPr sz="3600" b="1" i="0" kern="1200">
          <a:solidFill>
            <a:schemeClr val="bg1"/>
          </a:solidFill>
          <a:latin typeface="Helvetica"/>
          <a:ea typeface="+mj-ea"/>
          <a:cs typeface="Helvetica"/>
        </a:defRPr>
      </a:lvl1pPr>
    </p:titleStyle>
    <p:body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8"/>
            </p:custDataLst>
          </p:nvPr>
        </p:nvGraphicFramePr>
        <p:xfrm>
          <a:off x="2015" y="1589"/>
          <a:ext cx="2015" cy="1587"/>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12" name="Object 11"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5" y="1589"/>
                        <a:ext cx="2015"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80475" y="162000"/>
            <a:ext cx="11033604" cy="831600"/>
          </a:xfrm>
          <a:prstGeom prst="rect">
            <a:avLst/>
          </a:prstGeom>
        </p:spPr>
        <p:txBody>
          <a:bodyPr vert="horz" lIns="0" tIns="45720" rIns="0" bIns="45720" rtlCol="0" anchor="b" anchorCtr="0">
            <a:noAutofit/>
          </a:bodyPr>
          <a:lstStyle/>
          <a:p>
            <a:r>
              <a:rPr lang="en-US"/>
              <a:t>Click to edit Master title style</a:t>
            </a:r>
          </a:p>
        </p:txBody>
      </p:sp>
      <p:sp>
        <p:nvSpPr>
          <p:cNvPr id="3" name="Text Placeholder 2"/>
          <p:cNvSpPr>
            <a:spLocks noGrp="1"/>
          </p:cNvSpPr>
          <p:nvPr>
            <p:ph type="body" idx="1"/>
          </p:nvPr>
        </p:nvSpPr>
        <p:spPr>
          <a:xfrm>
            <a:off x="585046" y="1508400"/>
            <a:ext cx="11033604" cy="4615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6435356"/>
            <a:ext cx="12189984" cy="422644"/>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9601871" y="6578619"/>
            <a:ext cx="2012208" cy="15388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Private and Confidential</a:t>
            </a:r>
          </a:p>
        </p:txBody>
      </p:sp>
      <p:sp>
        <p:nvSpPr>
          <p:cNvPr id="17" name="Slide Number Placeholder 5"/>
          <p:cNvSpPr>
            <a:spLocks noGrp="1"/>
          </p:cNvSpPr>
          <p:nvPr>
            <p:ph type="sldNum" sz="quarter" idx="4"/>
          </p:nvPr>
        </p:nvSpPr>
        <p:spPr>
          <a:xfrm>
            <a:off x="11702811" y="6578619"/>
            <a:ext cx="383977" cy="153888"/>
          </a:xfrm>
          <a:prstGeom prst="rect">
            <a:avLst/>
          </a:prstGeom>
        </p:spPr>
        <p:txBody>
          <a:bodyPr lIns="0" tIns="0" rIns="0" bIns="0"/>
          <a:lstStyle>
            <a:lvl1pPr algn="ctr">
              <a:defRPr sz="1000">
                <a:solidFill>
                  <a:schemeClr val="bg1"/>
                </a:solidFill>
                <a:latin typeface="Arial" charset="0"/>
                <a:ea typeface="Arial" charset="0"/>
                <a:cs typeface="Arial" charset="0"/>
              </a:defRPr>
            </a:lvl1pPr>
          </a:lstStyle>
          <a:p>
            <a:fld id="{30EDA73F-8268-A04C-893B-919477494DF3}" type="slidenum">
              <a:rPr lang="en-US" smtClean="0"/>
              <a:pPr/>
              <a:t>‹#›</a:t>
            </a:fld>
            <a:endParaRPr lang="en-US"/>
          </a:p>
        </p:txBody>
      </p: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2492" y="6465371"/>
            <a:ext cx="2393713" cy="365760"/>
          </a:xfrm>
          <a:prstGeom prst="rect">
            <a:avLst/>
          </a:prstGeom>
        </p:spPr>
      </p:pic>
    </p:spTree>
    <p:extLst>
      <p:ext uri="{BB962C8B-B14F-4D97-AF65-F5344CB8AC3E}">
        <p14:creationId xmlns:p14="http://schemas.microsoft.com/office/powerpoint/2010/main" val="68241248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9" r:id="rId6"/>
  </p:sldLayoutIdLst>
  <p:hf hdr="0" ftr="0" dt="0"/>
  <p:txStyles>
    <p:titleStyle>
      <a:lvl1pPr algn="l" defTabSz="914400" rtl="0" eaLnBrk="1" latinLnBrk="0" hangingPunct="1">
        <a:spcBef>
          <a:spcPct val="0"/>
        </a:spcBef>
        <a:buNone/>
        <a:defRPr sz="2400" b="1" kern="1200">
          <a:solidFill>
            <a:srgbClr val="000000"/>
          </a:solidFill>
          <a:latin typeface="+mj-lt"/>
          <a:ea typeface="+mj-ea"/>
          <a:cs typeface="+mj-cs"/>
        </a:defRPr>
      </a:lvl1pPr>
    </p:titleStyle>
    <p:bodyStyle>
      <a:lvl1pPr marL="0" indent="0" algn="l" defTabSz="914400" rtl="0" eaLnBrk="1" latinLnBrk="0" hangingPunct="1">
        <a:spcBef>
          <a:spcPct val="20000"/>
        </a:spcBef>
        <a:buFontTx/>
        <a:buNone/>
        <a:defRPr sz="1600" b="1" i="0" kern="1200">
          <a:solidFill>
            <a:srgbClr val="000000"/>
          </a:solidFill>
          <a:latin typeface="+mn-lt"/>
          <a:ea typeface="+mn-ea"/>
          <a:cs typeface="+mn-cs"/>
        </a:defRPr>
      </a:lvl1pPr>
      <a:lvl2pPr marL="457200" indent="-228600"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2pPr>
      <a:lvl3pPr marL="914400" indent="-228600"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3pPr>
      <a:lvl4pPr marL="1376363" indent="-233362"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4pPr>
      <a:lvl5pPr marL="2058988" indent="-230188" algn="l" defTabSz="914400" rtl="0" eaLnBrk="1" latinLnBrk="0" hangingPunct="1">
        <a:spcBef>
          <a:spcPct val="20000"/>
        </a:spcBef>
        <a:buClr>
          <a:srgbClr val="000000"/>
        </a:buClr>
        <a:buFont typeface="Arial" pitchFamily="34" charset="0"/>
        <a:buChar char="–"/>
        <a:defRPr sz="16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D55EB4-1E18-4528-B759-1B8E0279AEFC}"/>
              </a:ext>
            </a:extLst>
          </p:cNvPr>
          <p:cNvGraphicFramePr>
            <a:graphicFrameLocks noChangeAspect="1"/>
          </p:cNvGraphicFramePr>
          <p:nvPr userDrawn="1">
            <p:custDataLst>
              <p:tags r:id="rId12"/>
            </p:custDataLst>
            <p:extLst>
              <p:ext uri="{D42A27DB-BD31-4B8C-83A1-F6EECF244321}">
                <p14:modId xmlns:p14="http://schemas.microsoft.com/office/powerpoint/2010/main" val="294562828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4" imgW="344" imgH="344" progId="TCLayout.ActiveDocument.1">
                  <p:embed/>
                </p:oleObj>
              </mc:Choice>
              <mc:Fallback>
                <p:oleObj name="think-cell Slide" r:id="rId14" imgW="344" imgH="344" progId="TCLayout.ActiveDocument.1">
                  <p:embed/>
                  <p:pic>
                    <p:nvPicPr>
                      <p:cNvPr id="7" name="Object 6" hidden="1">
                        <a:extLst>
                          <a:ext uri="{FF2B5EF4-FFF2-40B4-BE49-F238E27FC236}">
                            <a16:creationId xmlns:a16="http://schemas.microsoft.com/office/drawing/2014/main" id="{1AD55EB4-1E18-4528-B759-1B8E0279AEFC}"/>
                          </a:ext>
                        </a:extLst>
                      </p:cNvPr>
                      <p:cNvPicPr/>
                      <p:nvPr/>
                    </p:nvPicPr>
                    <p:blipFill>
                      <a:blip r:embed="rId1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CD1156-C1A1-4911-A4CF-C604C95C396A}"/>
              </a:ext>
            </a:extLst>
          </p:cNvPr>
          <p:cNvSpPr/>
          <p:nvPr userDrawn="1">
            <p:custDataLst>
              <p:tags r:id="rId13"/>
            </p:custDataLst>
          </p:nvPr>
        </p:nvSpPr>
        <p:spPr>
          <a:xfrm>
            <a:off x="0" y="0"/>
            <a:ext cx="211667" cy="1587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lvl="0" indent="0" algn="l" eaLnBrk="1">
              <a:lnSpc>
                <a:spcPct val="100000"/>
              </a:lnSpc>
              <a:spcBef>
                <a:spcPct val="0"/>
              </a:spcBef>
              <a:spcAft>
                <a:spcPct val="0"/>
              </a:spcAft>
            </a:pPr>
            <a:endParaRPr lang="en-US" sz="3600" b="1" i="0" baseline="0">
              <a:solidFill>
                <a:schemeClr val="tx1"/>
              </a:solidFill>
              <a:latin typeface="Helvetica" panose="020B0604020202020204" pitchFamily="34" charset="0"/>
              <a:ea typeface="+mj-ea"/>
              <a:cs typeface="Helvetica" panose="020B0604020202020204" pitchFamily="34" charset="0"/>
              <a:sym typeface="Helvetica" panose="020B0604020202020204" pitchFamily="34" charset="0"/>
            </a:endParaRPr>
          </a:p>
        </p:txBody>
      </p:sp>
      <p:sp>
        <p:nvSpPr>
          <p:cNvPr id="8" name="object 17">
            <a:extLst>
              <a:ext uri="{FF2B5EF4-FFF2-40B4-BE49-F238E27FC236}">
                <a16:creationId xmlns:a16="http://schemas.microsoft.com/office/drawing/2014/main" id="{AF47FCC9-6657-4932-8DEA-BCFCD888375E}"/>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D2E2E"/>
          </a:solidFill>
        </p:spPr>
        <p:txBody>
          <a:bodyPr wrap="square" lIns="0" tIns="0" rIns="0" bIns="0" rtlCol="0"/>
          <a:lstStyle/>
          <a:p>
            <a:endParaRPr/>
          </a:p>
        </p:txBody>
      </p:sp>
      <p:sp>
        <p:nvSpPr>
          <p:cNvPr id="2" name="Title Placeholder 1"/>
          <p:cNvSpPr>
            <a:spLocks noGrp="1"/>
          </p:cNvSpPr>
          <p:nvPr>
            <p:ph type="title"/>
          </p:nvPr>
        </p:nvSpPr>
        <p:spPr>
          <a:xfrm>
            <a:off x="341831" y="180319"/>
            <a:ext cx="11565308" cy="828085"/>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464564" y="6426911"/>
            <a:ext cx="606856" cy="365125"/>
          </a:xfrm>
          <a:prstGeom prst="rect">
            <a:avLst/>
          </a:prstGeom>
        </p:spPr>
        <p:txBody>
          <a:bodyPr vert="horz" lIns="91440" tIns="45720" rIns="91440" bIns="45720" rtlCol="0" anchor="ctr"/>
          <a:lstStyle>
            <a:lvl1pPr algn="r">
              <a:defRPr sz="1000">
                <a:solidFill>
                  <a:schemeClr val="bg1">
                    <a:lumMod val="65000"/>
                  </a:schemeClr>
                </a:solidFill>
                <a:latin typeface="Helvetica"/>
                <a:cs typeface="Helvetica"/>
              </a:defRPr>
            </a:lvl1pPr>
          </a:lstStyle>
          <a:p>
            <a:fld id="{30EDA73F-8268-A04C-893B-919477494DF3}" type="slidenum">
              <a:rPr lang="en-US" smtClean="0"/>
              <a:pPr/>
              <a:t>‹#›</a:t>
            </a:fld>
            <a:endParaRPr lang="en-US"/>
          </a:p>
        </p:txBody>
      </p:sp>
      <p:sp>
        <p:nvSpPr>
          <p:cNvPr id="9" name="object 18">
            <a:extLst>
              <a:ext uri="{FF2B5EF4-FFF2-40B4-BE49-F238E27FC236}">
                <a16:creationId xmlns:a16="http://schemas.microsoft.com/office/drawing/2014/main" id="{C05BF261-2A82-4D86-820D-1967B0541DF0}"/>
              </a:ext>
            </a:extLst>
          </p:cNvPr>
          <p:cNvSpPr/>
          <p:nvPr userDrawn="1"/>
        </p:nvSpPr>
        <p:spPr>
          <a:xfrm>
            <a:off x="8574637" y="2383535"/>
            <a:ext cx="3617595" cy="4474845"/>
          </a:xfrm>
          <a:custGeom>
            <a:avLst/>
            <a:gdLst/>
            <a:ahLst/>
            <a:cxnLst/>
            <a:rect l="l" t="t" r="r" b="b"/>
            <a:pathLst>
              <a:path w="3617595" h="4474845">
                <a:moveTo>
                  <a:pt x="2391939" y="0"/>
                </a:moveTo>
                <a:lnTo>
                  <a:pt x="0" y="4474461"/>
                </a:lnTo>
                <a:lnTo>
                  <a:pt x="1542914" y="4474461"/>
                </a:lnTo>
                <a:lnTo>
                  <a:pt x="2360697" y="2850641"/>
                </a:lnTo>
                <a:lnTo>
                  <a:pt x="3513819" y="2850641"/>
                </a:lnTo>
                <a:lnTo>
                  <a:pt x="3617362" y="2311806"/>
                </a:lnTo>
                <a:lnTo>
                  <a:pt x="2391939" y="0"/>
                </a:lnTo>
                <a:close/>
              </a:path>
              <a:path w="3617595" h="4474845">
                <a:moveTo>
                  <a:pt x="3513819" y="2850641"/>
                </a:moveTo>
                <a:lnTo>
                  <a:pt x="2360697" y="2850641"/>
                </a:lnTo>
                <a:lnTo>
                  <a:pt x="3201783" y="4474461"/>
                </a:lnTo>
                <a:lnTo>
                  <a:pt x="3513819" y="2850641"/>
                </a:lnTo>
                <a:close/>
              </a:path>
            </a:pathLst>
          </a:custGeom>
          <a:solidFill>
            <a:srgbClr val="ECECEC">
              <a:alpha val="5882"/>
            </a:srgbClr>
          </a:solidFill>
        </p:spPr>
        <p:txBody>
          <a:bodyPr wrap="square" lIns="0" tIns="0" rIns="0" bIns="0" rtlCol="0"/>
          <a:lstStyle/>
          <a:p>
            <a:endParaRPr/>
          </a:p>
        </p:txBody>
      </p:sp>
      <p:sp>
        <p:nvSpPr>
          <p:cNvPr id="10" name="Holder 2">
            <a:extLst>
              <a:ext uri="{FF2B5EF4-FFF2-40B4-BE49-F238E27FC236}">
                <a16:creationId xmlns:a16="http://schemas.microsoft.com/office/drawing/2014/main" id="{45D808A2-621B-404F-AF3A-94FE33E65E8B}"/>
              </a:ext>
            </a:extLst>
          </p:cNvPr>
          <p:cNvSpPr>
            <a:spLocks noGrp="1"/>
          </p:cNvSpPr>
          <p:nvPr>
            <p:ph type="ftr" sz="quarter" idx="3"/>
          </p:nvPr>
        </p:nvSpPr>
        <p:spPr>
          <a:xfrm>
            <a:off x="4145280" y="6513539"/>
            <a:ext cx="3901440" cy="184666"/>
          </a:xfrm>
          <a:prstGeom prst="rect">
            <a:avLst/>
          </a:prstGeom>
        </p:spPr>
        <p:txBody>
          <a:bodyPr lIns="0" tIns="0" rIns="0" bIns="0"/>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13067245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1" r:id="rId9"/>
    <p:sldLayoutId id="2147483752" r:id="rId10"/>
  </p:sldLayoutIdLst>
  <p:hf sldNum="0" hdr="0" ftr="0" dt="0"/>
  <p:txStyles>
    <p:titleStyle>
      <a:lvl1pPr algn="l" defTabSz="457200" rtl="0" eaLnBrk="1" latinLnBrk="0" hangingPunct="1">
        <a:spcBef>
          <a:spcPct val="0"/>
        </a:spcBef>
        <a:buNone/>
        <a:defRPr sz="3600" b="1" i="0" kern="1200">
          <a:solidFill>
            <a:schemeClr val="bg1"/>
          </a:solidFill>
          <a:latin typeface="Helvetica"/>
          <a:ea typeface="+mj-ea"/>
          <a:cs typeface="Helvetica"/>
        </a:defRPr>
      </a:lvl1pPr>
    </p:titleStyle>
    <p:body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tags" Target="../tags/tag112.x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jp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urldefense.com/v3/__https:/www.prnewswire.com/news-releases/breakthru-beverage-group-showcases-their-growth-leadership-culture-and-philanthropy-in-new-corporate-social-responsibility-report-302113319.html?tc=eml_cleartime__;!!Baf6LjZakV83Bg!MpEKK2QhjXh0do9-wuCiHNTTO6FKWxdIQZ0mhpaDb1uul29q-yhX-8UHM2sYXypqI1arIPeGmLM_SM2vJlE$" TargetMode="External"/><Relationship Id="rId5" Type="http://schemas.openxmlformats.org/officeDocument/2006/relationships/hyperlink" Target="https://www.linkedin.com/feed/update/urn:li:activity:7183827336088203265" TargetMode="External"/><Relationship Id="rId4" Type="http://schemas.openxmlformats.org/officeDocument/2006/relationships/hyperlink" Target="https://www.breakthrubev.com/news/2024/2023-Breakthru-Corporate-Social-Responsibility-Repor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emf"/><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7.emf"/><Relationship Id="rId11" Type="http://schemas.openxmlformats.org/officeDocument/2006/relationships/image" Target="../media/image82.png"/><Relationship Id="rId5" Type="http://schemas.openxmlformats.org/officeDocument/2006/relationships/image" Target="../media/image76.emf"/><Relationship Id="rId10" Type="http://schemas.openxmlformats.org/officeDocument/2006/relationships/image" Target="../media/image81.png"/><Relationship Id="rId4" Type="http://schemas.openxmlformats.org/officeDocument/2006/relationships/image" Target="../media/image75.emf"/><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png"/><Relationship Id="rId18" Type="http://schemas.openxmlformats.org/officeDocument/2006/relationships/image" Target="../media/image10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jpeg"/><Relationship Id="rId17" Type="http://schemas.openxmlformats.org/officeDocument/2006/relationships/image" Target="../media/image99.png"/><Relationship Id="rId2" Type="http://schemas.openxmlformats.org/officeDocument/2006/relationships/image" Target="../media/image84.png"/><Relationship Id="rId16" Type="http://schemas.openxmlformats.org/officeDocument/2006/relationships/image" Target="../media/image98.svg"/><Relationship Id="rId1" Type="http://schemas.openxmlformats.org/officeDocument/2006/relationships/slideLayout" Target="../slideLayouts/slideLayout4.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image" Target="../media/image9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9.png"/><Relationship Id="rId4" Type="http://schemas.openxmlformats.org/officeDocument/2006/relationships/image" Target="../media/image102.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8.svg"/><Relationship Id="rId11" Type="http://schemas.openxmlformats.org/officeDocument/2006/relationships/image" Target="../media/image113.jpe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0.jpeg"/><Relationship Id="rId10" Type="http://schemas.openxmlformats.org/officeDocument/2006/relationships/image" Target="../media/image44.jpeg"/><Relationship Id="rId4" Type="http://schemas.openxmlformats.org/officeDocument/2006/relationships/image" Target="../media/image39.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20AA53-233B-41C9-BF85-36714E3C95B3}"/>
              </a:ext>
            </a:extLst>
          </p:cNvPr>
          <p:cNvGraphicFramePr>
            <a:graphicFrameLocks noChangeAspect="1"/>
          </p:cNvGraphicFramePr>
          <p:nvPr>
            <p:custDataLst>
              <p:tags r:id="rId1"/>
            </p:custDataLst>
            <p:extLst>
              <p:ext uri="{D42A27DB-BD31-4B8C-83A1-F6EECF244321}">
                <p14:modId xmlns:p14="http://schemas.microsoft.com/office/powerpoint/2010/main" val="1219791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4" hidden="1">
                        <a:extLst>
                          <a:ext uri="{FF2B5EF4-FFF2-40B4-BE49-F238E27FC236}">
                            <a16:creationId xmlns:a16="http://schemas.microsoft.com/office/drawing/2014/main" id="{8820AA53-233B-41C9-BF85-36714E3C95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55F96A4-0986-4C2C-B9DD-A7AA052FA520}"/>
              </a:ext>
            </a:extLst>
          </p:cNvPr>
          <p:cNvSpPr>
            <a:spLocks noGrp="1"/>
          </p:cNvSpPr>
          <p:nvPr>
            <p:ph type="title"/>
          </p:nvPr>
        </p:nvSpPr>
        <p:spPr/>
        <p:txBody>
          <a:bodyPr vert="horz"/>
          <a:lstStyle/>
          <a:p>
            <a:r>
              <a:rPr lang="en-US"/>
              <a:t>BBG Overview Deck</a:t>
            </a:r>
          </a:p>
        </p:txBody>
      </p:sp>
      <p:sp>
        <p:nvSpPr>
          <p:cNvPr id="3" name="Text Placeholder 2">
            <a:extLst>
              <a:ext uri="{FF2B5EF4-FFF2-40B4-BE49-F238E27FC236}">
                <a16:creationId xmlns:a16="http://schemas.microsoft.com/office/drawing/2014/main" id="{9F997241-D11B-4931-A1F1-E6B1023586BF}"/>
              </a:ext>
            </a:extLst>
          </p:cNvPr>
          <p:cNvSpPr>
            <a:spLocks noGrp="1"/>
          </p:cNvSpPr>
          <p:nvPr>
            <p:ph type="body" sz="quarter" idx="12"/>
          </p:nvPr>
        </p:nvSpPr>
        <p:spPr/>
        <p:txBody>
          <a:bodyPr/>
          <a:lstStyle/>
          <a:p>
            <a:r>
              <a:rPr lang="en-US"/>
              <a:t>May 2024</a:t>
            </a:r>
          </a:p>
        </p:txBody>
      </p:sp>
    </p:spTree>
    <p:extLst>
      <p:ext uri="{BB962C8B-B14F-4D97-AF65-F5344CB8AC3E}">
        <p14:creationId xmlns:p14="http://schemas.microsoft.com/office/powerpoint/2010/main" val="1847213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E9CFB999-4BF9-2DA0-C8F4-F28FF13A8663}"/>
              </a:ext>
            </a:extLst>
          </p:cNvPr>
          <p:cNvSpPr txBox="1">
            <a:spLocks/>
          </p:cNvSpPr>
          <p:nvPr/>
        </p:nvSpPr>
        <p:spPr>
          <a:xfrm>
            <a:off x="130533" y="161818"/>
            <a:ext cx="11610683" cy="724164"/>
          </a:xfrm>
          <a:prstGeom prst="rect">
            <a:avLst/>
          </a:prstGeom>
        </p:spPr>
        <p:txBody>
          <a:bodyPr/>
          <a:lstStyle>
            <a:lvl1pPr algn="l" defTabSz="457200" rtl="0" eaLnBrk="1" latinLnBrk="0" hangingPunct="1">
              <a:spcBef>
                <a:spcPct val="0"/>
              </a:spcBef>
              <a:buNone/>
              <a:defRPr sz="2400" b="1" i="0" kern="1200">
                <a:solidFill>
                  <a:schemeClr val="tx1"/>
                </a:solidFill>
                <a:latin typeface="Helvetica"/>
                <a:ea typeface="+mj-ea"/>
                <a:cs typeface="Helvetica"/>
              </a:defRPr>
            </a:lvl1pPr>
          </a:lstStyle>
          <a:p>
            <a:pPr defTabSz="457172">
              <a:defRPr/>
            </a:pPr>
            <a:r>
              <a:rPr lang="en-US" sz="2800">
                <a:latin typeface="+mj-lt"/>
                <a:cs typeface="Arial" panose="020B0604020202020204" pitchFamily="34" charset="0"/>
              </a:rPr>
              <a:t>We Launched Our Bold People Strategy in FY23</a:t>
            </a:r>
          </a:p>
        </p:txBody>
      </p:sp>
      <p:sp>
        <p:nvSpPr>
          <p:cNvPr id="77" name="Arrow: Right 76">
            <a:extLst>
              <a:ext uri="{FF2B5EF4-FFF2-40B4-BE49-F238E27FC236}">
                <a16:creationId xmlns:a16="http://schemas.microsoft.com/office/drawing/2014/main" id="{23938387-27C3-1598-FF79-49725AD7AD59}"/>
              </a:ext>
            </a:extLst>
          </p:cNvPr>
          <p:cNvSpPr/>
          <p:nvPr/>
        </p:nvSpPr>
        <p:spPr>
          <a:xfrm>
            <a:off x="156077" y="832614"/>
            <a:ext cx="11905390" cy="764834"/>
          </a:xfrm>
          <a:prstGeom prst="rightArrow">
            <a:avLst/>
          </a:prstGeom>
          <a:solidFill>
            <a:schemeClr val="accent2"/>
          </a:solidFill>
          <a:ln w="9525" cap="flat" cmpd="sng" algn="ctr">
            <a:noFill/>
            <a:prstDash val="solid"/>
          </a:ln>
          <a:effectLst>
            <a:outerShdw blurRad="40000" dist="23000" dir="5400000" rotWithShape="0">
              <a:srgbClr val="000000">
                <a:alpha val="35000"/>
              </a:srgbClr>
            </a:outerShdw>
          </a:effectLst>
        </p:spPr>
        <p:txBody>
          <a:bodyPr rtlCol="0" anchor="t"/>
          <a:lstStyle/>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prstClr val="white"/>
                </a:solidFill>
                <a:effectLst/>
                <a:uLnTx/>
                <a:uFillTx/>
                <a:latin typeface="+mj-lt"/>
                <a:ea typeface="+mn-ea"/>
                <a:cs typeface="Arial" panose="020B0604020202020204" pitchFamily="34" charset="0"/>
              </a:rPr>
              <a:t>Our People Strategy Vision: To Be the Place Everyone Wants to Work</a:t>
            </a:r>
          </a:p>
        </p:txBody>
      </p:sp>
      <p:grpSp>
        <p:nvGrpSpPr>
          <p:cNvPr id="78" name="Group 77">
            <a:extLst>
              <a:ext uri="{FF2B5EF4-FFF2-40B4-BE49-F238E27FC236}">
                <a16:creationId xmlns:a16="http://schemas.microsoft.com/office/drawing/2014/main" id="{124C7721-634C-C403-977E-814EEA76AA49}"/>
              </a:ext>
            </a:extLst>
          </p:cNvPr>
          <p:cNvGrpSpPr/>
          <p:nvPr/>
        </p:nvGrpSpPr>
        <p:grpSpPr>
          <a:xfrm>
            <a:off x="156078" y="1672236"/>
            <a:ext cx="11933853" cy="3437399"/>
            <a:chOff x="200483" y="2480760"/>
            <a:chExt cx="11933853" cy="3437399"/>
          </a:xfrm>
        </p:grpSpPr>
        <p:sp>
          <p:nvSpPr>
            <p:cNvPr id="79" name="Rectangle 78">
              <a:extLst>
                <a:ext uri="{FF2B5EF4-FFF2-40B4-BE49-F238E27FC236}">
                  <a16:creationId xmlns:a16="http://schemas.microsoft.com/office/drawing/2014/main" id="{F39B0D84-647E-E779-BE61-8F5FD8F49C6A}"/>
                </a:ext>
              </a:extLst>
            </p:cNvPr>
            <p:cNvSpPr/>
            <p:nvPr/>
          </p:nvSpPr>
          <p:spPr>
            <a:xfrm>
              <a:off x="2179067" y="2480762"/>
              <a:ext cx="1917374" cy="3237342"/>
            </a:xfrm>
            <a:prstGeom prst="rect">
              <a:avLst/>
            </a:prstGeom>
            <a:solidFill>
              <a:srgbClr val="E7E6E6"/>
            </a:solidFill>
            <a:ln w="9525" cap="flat" cmpd="sng" algn="ctr">
              <a:noFill/>
              <a:prstDash val="solid"/>
            </a:ln>
            <a:effectLst>
              <a:outerShdw blurRad="50800" dist="38100" dir="2700000" algn="tl" rotWithShape="0">
                <a:prstClr val="black">
                  <a:alpha val="40000"/>
                </a:prstClr>
              </a:outerShdw>
            </a:effectLst>
          </p:spPr>
          <p:txBody>
            <a:bodyPr rtlCol="0" anchor="t"/>
            <a:lstStyle/>
            <a:p>
              <a:pPr marL="0" marR="0" lvl="0" indent="0" defTabSz="45717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80" name="Rectangle 79">
              <a:extLst>
                <a:ext uri="{FF2B5EF4-FFF2-40B4-BE49-F238E27FC236}">
                  <a16:creationId xmlns:a16="http://schemas.microsoft.com/office/drawing/2014/main" id="{C896F2D2-511A-9A64-CF18-AF5B166A97BE}"/>
                </a:ext>
              </a:extLst>
            </p:cNvPr>
            <p:cNvSpPr/>
            <p:nvPr/>
          </p:nvSpPr>
          <p:spPr>
            <a:xfrm>
              <a:off x="4177775" y="2480763"/>
              <a:ext cx="1917374" cy="3237342"/>
            </a:xfrm>
            <a:prstGeom prst="rect">
              <a:avLst/>
            </a:prstGeom>
            <a:solidFill>
              <a:srgbClr val="E7E6E6"/>
            </a:solidFill>
            <a:ln w="9525" cap="flat" cmpd="sng" algn="ctr">
              <a:noFill/>
              <a:prstDash val="solid"/>
            </a:ln>
            <a:effectLst>
              <a:outerShdw blurRad="50800" dist="38100" dir="2700000" algn="tl" rotWithShape="0">
                <a:prstClr val="black">
                  <a:alpha val="40000"/>
                </a:prstClr>
              </a:outerShdw>
            </a:effectLst>
          </p:spPr>
          <p:txBody>
            <a:bodyPr rtlCol="0" anchor="t"/>
            <a:lstStyle/>
            <a:p>
              <a:pPr marL="0" marR="0" lvl="0" indent="0" defTabSz="45717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81" name="Rectangle 80">
              <a:extLst>
                <a:ext uri="{FF2B5EF4-FFF2-40B4-BE49-F238E27FC236}">
                  <a16:creationId xmlns:a16="http://schemas.microsoft.com/office/drawing/2014/main" id="{9F9BFEEA-F601-595B-9C21-1ABA488DB388}"/>
                </a:ext>
              </a:extLst>
            </p:cNvPr>
            <p:cNvSpPr/>
            <p:nvPr/>
          </p:nvSpPr>
          <p:spPr>
            <a:xfrm>
              <a:off x="6166267" y="2480763"/>
              <a:ext cx="1917374" cy="3237342"/>
            </a:xfrm>
            <a:prstGeom prst="rect">
              <a:avLst/>
            </a:prstGeom>
            <a:solidFill>
              <a:srgbClr val="E7E6E6"/>
            </a:solidFill>
            <a:ln w="9525" cap="flat" cmpd="sng" algn="ctr">
              <a:noFill/>
              <a:prstDash val="solid"/>
            </a:ln>
            <a:effectLst>
              <a:outerShdw blurRad="50800" dist="38100" dir="2700000" algn="tl" rotWithShape="0">
                <a:prstClr val="black">
                  <a:alpha val="40000"/>
                </a:prstClr>
              </a:outerShdw>
            </a:effectLst>
          </p:spPr>
          <p:txBody>
            <a:bodyPr rtlCol="0" anchor="t"/>
            <a:lstStyle/>
            <a:p>
              <a:pPr marL="0" marR="0" lvl="0" indent="0" defTabSz="45717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82" name="Rectangle 81">
              <a:extLst>
                <a:ext uri="{FF2B5EF4-FFF2-40B4-BE49-F238E27FC236}">
                  <a16:creationId xmlns:a16="http://schemas.microsoft.com/office/drawing/2014/main" id="{910949AD-4B12-BED9-0966-6A83D174AC83}"/>
                </a:ext>
              </a:extLst>
            </p:cNvPr>
            <p:cNvSpPr/>
            <p:nvPr/>
          </p:nvSpPr>
          <p:spPr>
            <a:xfrm>
              <a:off x="8157441" y="2480763"/>
              <a:ext cx="1917374" cy="3237342"/>
            </a:xfrm>
            <a:prstGeom prst="rect">
              <a:avLst/>
            </a:prstGeom>
            <a:solidFill>
              <a:srgbClr val="E7E6E6"/>
            </a:solidFill>
            <a:ln w="9525" cap="flat" cmpd="sng" algn="ctr">
              <a:noFill/>
              <a:prstDash val="solid"/>
            </a:ln>
            <a:effectLst>
              <a:outerShdw blurRad="50800" dist="38100" dir="2700000" algn="tl" rotWithShape="0">
                <a:prstClr val="black">
                  <a:alpha val="40000"/>
                </a:prstClr>
              </a:outerShdw>
            </a:effectLst>
          </p:spPr>
          <p:txBody>
            <a:bodyPr rtlCol="0" anchor="t"/>
            <a:lstStyle/>
            <a:p>
              <a:pPr marL="0" marR="0" lvl="0" indent="0" defTabSz="45717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83" name="Rectangle 82">
              <a:extLst>
                <a:ext uri="{FF2B5EF4-FFF2-40B4-BE49-F238E27FC236}">
                  <a16:creationId xmlns:a16="http://schemas.microsoft.com/office/drawing/2014/main" id="{4EE29E00-F0E2-6F5D-1663-46EF247732AC}"/>
                </a:ext>
              </a:extLst>
            </p:cNvPr>
            <p:cNvSpPr/>
            <p:nvPr/>
          </p:nvSpPr>
          <p:spPr>
            <a:xfrm>
              <a:off x="10148641" y="2480760"/>
              <a:ext cx="1917374" cy="3237342"/>
            </a:xfrm>
            <a:prstGeom prst="rect">
              <a:avLst/>
            </a:prstGeom>
            <a:solidFill>
              <a:srgbClr val="E7E6E6"/>
            </a:solidFill>
            <a:ln w="9525" cap="flat" cmpd="sng" algn="ctr">
              <a:noFill/>
              <a:prstDash val="solid"/>
            </a:ln>
            <a:effectLst>
              <a:outerShdw blurRad="50800" dist="38100" dir="2700000" algn="tl" rotWithShape="0">
                <a:prstClr val="black">
                  <a:alpha val="40000"/>
                </a:prstClr>
              </a:outerShdw>
            </a:effectLst>
          </p:spPr>
          <p:txBody>
            <a:bodyPr rtlCol="0" anchor="t"/>
            <a:lstStyle/>
            <a:p>
              <a:pPr marL="0" marR="0" lvl="0" indent="0" defTabSz="45717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84" name="Rectangle 83">
              <a:extLst>
                <a:ext uri="{FF2B5EF4-FFF2-40B4-BE49-F238E27FC236}">
                  <a16:creationId xmlns:a16="http://schemas.microsoft.com/office/drawing/2014/main" id="{D13411A5-F049-63F8-78A0-643F475914DC}"/>
                </a:ext>
              </a:extLst>
            </p:cNvPr>
            <p:cNvSpPr/>
            <p:nvPr/>
          </p:nvSpPr>
          <p:spPr>
            <a:xfrm>
              <a:off x="200484" y="2480763"/>
              <a:ext cx="1917374" cy="3237342"/>
            </a:xfrm>
            <a:prstGeom prst="rect">
              <a:avLst/>
            </a:prstGeom>
            <a:solidFill>
              <a:srgbClr val="E7E6E6"/>
            </a:solidFill>
            <a:ln w="9525" cap="flat" cmpd="sng" algn="ctr">
              <a:noFill/>
              <a:prstDash val="solid"/>
            </a:ln>
            <a:effectLst>
              <a:outerShdw blurRad="50800" dist="38100" dir="2700000" algn="tl" rotWithShape="0">
                <a:prstClr val="black">
                  <a:alpha val="40000"/>
                </a:prstClr>
              </a:outerShdw>
            </a:effectLst>
          </p:spPr>
          <p:txBody>
            <a:bodyPr rtlCol="0" anchor="t"/>
            <a:lstStyle/>
            <a:p>
              <a:pPr marL="0" marR="0" lvl="0" indent="0" defTabSz="45717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j-lt"/>
                <a:ea typeface="+mn-ea"/>
                <a:cs typeface="Arial" panose="020B0604020202020204" pitchFamily="34" charset="0"/>
              </a:endParaRPr>
            </a:p>
          </p:txBody>
        </p:sp>
        <p:pic>
          <p:nvPicPr>
            <p:cNvPr id="85" name="Graphic 84" descr="Badge Heart outline">
              <a:extLst>
                <a:ext uri="{FF2B5EF4-FFF2-40B4-BE49-F238E27FC236}">
                  <a16:creationId xmlns:a16="http://schemas.microsoft.com/office/drawing/2014/main" id="{1D047FFD-A049-1ED8-D8C4-1663DFBA08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3506" y="2701498"/>
              <a:ext cx="914400" cy="914400"/>
            </a:xfrm>
            <a:prstGeom prst="rect">
              <a:avLst/>
            </a:prstGeom>
          </p:spPr>
        </p:pic>
        <p:pic>
          <p:nvPicPr>
            <p:cNvPr id="86" name="Graphic 85" descr="Watering pot outline">
              <a:extLst>
                <a:ext uri="{FF2B5EF4-FFF2-40B4-BE49-F238E27FC236}">
                  <a16:creationId xmlns:a16="http://schemas.microsoft.com/office/drawing/2014/main" id="{338218DF-7B33-E958-006D-2190DDA6E0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1811" y="2628408"/>
              <a:ext cx="1060580" cy="1060580"/>
            </a:xfrm>
            <a:prstGeom prst="rect">
              <a:avLst/>
            </a:prstGeom>
          </p:spPr>
        </p:pic>
        <p:pic>
          <p:nvPicPr>
            <p:cNvPr id="87" name="Graphic 86" descr="Podium outline">
              <a:extLst>
                <a:ext uri="{FF2B5EF4-FFF2-40B4-BE49-F238E27FC236}">
                  <a16:creationId xmlns:a16="http://schemas.microsoft.com/office/drawing/2014/main" id="{DD07F025-DD9F-EA07-8AB4-5A450B99CF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74190" y="2701498"/>
              <a:ext cx="914400" cy="914400"/>
            </a:xfrm>
            <a:prstGeom prst="rect">
              <a:avLst/>
            </a:prstGeom>
          </p:spPr>
        </p:pic>
        <p:pic>
          <p:nvPicPr>
            <p:cNvPr id="88" name="Graphic 87" descr="Check In outline">
              <a:extLst>
                <a:ext uri="{FF2B5EF4-FFF2-40B4-BE49-F238E27FC236}">
                  <a16:creationId xmlns:a16="http://schemas.microsoft.com/office/drawing/2014/main" id="{485820F4-F086-F1D5-E36F-704E959A0D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44614" y="2701498"/>
              <a:ext cx="914400" cy="914400"/>
            </a:xfrm>
            <a:prstGeom prst="rect">
              <a:avLst/>
            </a:prstGeom>
          </p:spPr>
        </p:pic>
        <p:pic>
          <p:nvPicPr>
            <p:cNvPr id="89" name="Graphic 88" descr="Group success outline">
              <a:extLst>
                <a:ext uri="{FF2B5EF4-FFF2-40B4-BE49-F238E27FC236}">
                  <a16:creationId xmlns:a16="http://schemas.microsoft.com/office/drawing/2014/main" id="{58831CA8-7B4E-94AF-9874-ED8C50FD23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6323" y="2701498"/>
              <a:ext cx="914400" cy="914400"/>
            </a:xfrm>
            <a:prstGeom prst="rect">
              <a:avLst/>
            </a:prstGeom>
          </p:spPr>
        </p:pic>
        <p:pic>
          <p:nvPicPr>
            <p:cNvPr id="90" name="Graphic 89" descr="Aspiration outline">
              <a:extLst>
                <a:ext uri="{FF2B5EF4-FFF2-40B4-BE49-F238E27FC236}">
                  <a16:creationId xmlns:a16="http://schemas.microsoft.com/office/drawing/2014/main" id="{1BAF4233-47F9-58C6-CC48-E9DDD154F7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10051" y="2701498"/>
              <a:ext cx="914400" cy="914400"/>
            </a:xfrm>
            <a:prstGeom prst="rect">
              <a:avLst/>
            </a:prstGeom>
          </p:spPr>
        </p:pic>
        <p:sp>
          <p:nvSpPr>
            <p:cNvPr id="91" name="TextBox 90">
              <a:extLst>
                <a:ext uri="{FF2B5EF4-FFF2-40B4-BE49-F238E27FC236}">
                  <a16:creationId xmlns:a16="http://schemas.microsoft.com/office/drawing/2014/main" id="{60DD9C26-1DC3-285D-E977-47EE64D21F8D}"/>
                </a:ext>
              </a:extLst>
            </p:cNvPr>
            <p:cNvSpPr txBox="1"/>
            <p:nvPr/>
          </p:nvSpPr>
          <p:spPr>
            <a:xfrm>
              <a:off x="200483" y="3659033"/>
              <a:ext cx="1806080" cy="523220"/>
            </a:xfrm>
            <a:prstGeom prst="rect">
              <a:avLst/>
            </a:prstGeom>
            <a:noFill/>
          </p:spPr>
          <p:txBody>
            <a:bodyPr wrap="square" rtlCol="0">
              <a:spAutoFit/>
            </a:bodyPr>
            <a:lstStyle/>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ATTRACT &amp; </a:t>
              </a:r>
            </a:p>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RETAIN</a:t>
              </a:r>
            </a:p>
          </p:txBody>
        </p:sp>
        <p:sp>
          <p:nvSpPr>
            <p:cNvPr id="92" name="TextBox 91">
              <a:extLst>
                <a:ext uri="{FF2B5EF4-FFF2-40B4-BE49-F238E27FC236}">
                  <a16:creationId xmlns:a16="http://schemas.microsoft.com/office/drawing/2014/main" id="{5366E272-675E-D8A2-8BED-696447CD9F1A}"/>
                </a:ext>
              </a:extLst>
            </p:cNvPr>
            <p:cNvSpPr txBox="1"/>
            <p:nvPr/>
          </p:nvSpPr>
          <p:spPr>
            <a:xfrm>
              <a:off x="2060381" y="3659033"/>
              <a:ext cx="2065044" cy="523220"/>
            </a:xfrm>
            <a:prstGeom prst="rect">
              <a:avLst/>
            </a:prstGeom>
            <a:noFill/>
          </p:spPr>
          <p:txBody>
            <a:bodyPr wrap="square" rtlCol="0">
              <a:spAutoFit/>
            </a:bodyPr>
            <a:lstStyle/>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EMPOWER ASSOCIATES</a:t>
              </a:r>
            </a:p>
          </p:txBody>
        </p:sp>
        <p:sp>
          <p:nvSpPr>
            <p:cNvPr id="93" name="TextBox 92">
              <a:extLst>
                <a:ext uri="{FF2B5EF4-FFF2-40B4-BE49-F238E27FC236}">
                  <a16:creationId xmlns:a16="http://schemas.microsoft.com/office/drawing/2014/main" id="{41DBEF78-D128-C8E0-5EA4-5A290B50D776}"/>
                </a:ext>
              </a:extLst>
            </p:cNvPr>
            <p:cNvSpPr txBox="1"/>
            <p:nvPr/>
          </p:nvSpPr>
          <p:spPr>
            <a:xfrm>
              <a:off x="4067273" y="3659033"/>
              <a:ext cx="2065044" cy="523220"/>
            </a:xfrm>
            <a:prstGeom prst="rect">
              <a:avLst/>
            </a:prstGeom>
            <a:noFill/>
          </p:spPr>
          <p:txBody>
            <a:bodyPr wrap="square" rtlCol="0">
              <a:spAutoFit/>
            </a:bodyPr>
            <a:lstStyle/>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GROW OUR </a:t>
              </a:r>
            </a:p>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TALENT</a:t>
              </a:r>
            </a:p>
          </p:txBody>
        </p:sp>
        <p:sp>
          <p:nvSpPr>
            <p:cNvPr id="94" name="TextBox 93">
              <a:extLst>
                <a:ext uri="{FF2B5EF4-FFF2-40B4-BE49-F238E27FC236}">
                  <a16:creationId xmlns:a16="http://schemas.microsoft.com/office/drawing/2014/main" id="{B44459CF-C8A6-C942-421E-EE6F71699F67}"/>
                </a:ext>
              </a:extLst>
            </p:cNvPr>
            <p:cNvSpPr txBox="1"/>
            <p:nvPr/>
          </p:nvSpPr>
          <p:spPr>
            <a:xfrm>
              <a:off x="6018184" y="3659033"/>
              <a:ext cx="2065044" cy="523220"/>
            </a:xfrm>
            <a:prstGeom prst="rect">
              <a:avLst/>
            </a:prstGeom>
            <a:noFill/>
          </p:spPr>
          <p:txBody>
            <a:bodyPr wrap="square" rtlCol="0">
              <a:spAutoFit/>
            </a:bodyPr>
            <a:lstStyle/>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CULTIVATE </a:t>
              </a:r>
            </a:p>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A PURPOSE</a:t>
              </a:r>
            </a:p>
          </p:txBody>
        </p:sp>
        <p:sp>
          <p:nvSpPr>
            <p:cNvPr id="95" name="TextBox 94">
              <a:extLst>
                <a:ext uri="{FF2B5EF4-FFF2-40B4-BE49-F238E27FC236}">
                  <a16:creationId xmlns:a16="http://schemas.microsoft.com/office/drawing/2014/main" id="{53AF6C38-D0F2-245A-95D2-6D6E19257BE0}"/>
                </a:ext>
              </a:extLst>
            </p:cNvPr>
            <p:cNvSpPr txBox="1"/>
            <p:nvPr/>
          </p:nvSpPr>
          <p:spPr>
            <a:xfrm>
              <a:off x="8043738" y="3659033"/>
              <a:ext cx="2065044" cy="523220"/>
            </a:xfrm>
            <a:prstGeom prst="rect">
              <a:avLst/>
            </a:prstGeom>
            <a:noFill/>
          </p:spPr>
          <p:txBody>
            <a:bodyPr wrap="square" rtlCol="0">
              <a:spAutoFit/>
            </a:bodyPr>
            <a:lstStyle/>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REWARD PERFORMANCE</a:t>
              </a:r>
            </a:p>
          </p:txBody>
        </p:sp>
        <p:sp>
          <p:nvSpPr>
            <p:cNvPr id="96" name="TextBox 95">
              <a:extLst>
                <a:ext uri="{FF2B5EF4-FFF2-40B4-BE49-F238E27FC236}">
                  <a16:creationId xmlns:a16="http://schemas.microsoft.com/office/drawing/2014/main" id="{217F4AF0-7509-F3E4-1AB7-5F3429DC5EAE}"/>
                </a:ext>
              </a:extLst>
            </p:cNvPr>
            <p:cNvSpPr txBox="1"/>
            <p:nvPr/>
          </p:nvSpPr>
          <p:spPr>
            <a:xfrm>
              <a:off x="10069292" y="3659033"/>
              <a:ext cx="2065044" cy="523220"/>
            </a:xfrm>
            <a:prstGeom prst="rect">
              <a:avLst/>
            </a:prstGeom>
            <a:noFill/>
          </p:spPr>
          <p:txBody>
            <a:bodyPr wrap="square" rtlCol="0">
              <a:spAutoFit/>
            </a:bodyPr>
            <a:lstStyle/>
            <a:p>
              <a:pPr marL="0" marR="0" lvl="0" indent="0" algn="ctr" defTabSz="4571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j-lt"/>
                  <a:cs typeface="Arial" panose="020B0604020202020204" pitchFamily="34" charset="0"/>
                </a:rPr>
                <a:t>UNLEASH TECHNOLOGY</a:t>
              </a:r>
            </a:p>
          </p:txBody>
        </p:sp>
        <p:sp>
          <p:nvSpPr>
            <p:cNvPr id="97" name="TextBox 96">
              <a:extLst>
                <a:ext uri="{FF2B5EF4-FFF2-40B4-BE49-F238E27FC236}">
                  <a16:creationId xmlns:a16="http://schemas.microsoft.com/office/drawing/2014/main" id="{D08EFA6C-A2BF-7F46-A128-73129E35F3ED}"/>
                </a:ext>
              </a:extLst>
            </p:cNvPr>
            <p:cNvSpPr txBox="1"/>
            <p:nvPr/>
          </p:nvSpPr>
          <p:spPr>
            <a:xfrm>
              <a:off x="326669" y="4225388"/>
              <a:ext cx="1762658" cy="1692771"/>
            </a:xfrm>
            <a:prstGeom prst="rect">
              <a:avLst/>
            </a:prstGeom>
            <a:noFill/>
          </p:spPr>
          <p:txBody>
            <a:bodyPr wrap="square" rtlCol="0">
              <a:spAutoFit/>
            </a:bodyPr>
            <a:lstStyle/>
            <a:p>
              <a:pPr marL="0" marR="0" lvl="0" indent="0" defTabSz="457172"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rPr>
                <a:t>Find and recruit the best talent to fuel our growth strategy and retain them throughout the stages of their career.  </a:t>
              </a:r>
            </a:p>
            <a:p>
              <a:pPr marL="0" marR="0" lvl="0" indent="0" defTabSz="457172"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endParaRPr>
            </a:p>
          </p:txBody>
        </p:sp>
        <p:sp>
          <p:nvSpPr>
            <p:cNvPr id="98" name="TextBox 97">
              <a:extLst>
                <a:ext uri="{FF2B5EF4-FFF2-40B4-BE49-F238E27FC236}">
                  <a16:creationId xmlns:a16="http://schemas.microsoft.com/office/drawing/2014/main" id="{DB9E67A4-2A47-EB79-A219-90508D54F263}"/>
                </a:ext>
              </a:extLst>
            </p:cNvPr>
            <p:cNvSpPr txBox="1"/>
            <p:nvPr/>
          </p:nvSpPr>
          <p:spPr>
            <a:xfrm>
              <a:off x="2207595" y="4225388"/>
              <a:ext cx="1824521" cy="1492716"/>
            </a:xfrm>
            <a:prstGeom prst="rect">
              <a:avLst/>
            </a:prstGeom>
            <a:noFill/>
          </p:spPr>
          <p:txBody>
            <a:bodyPr wrap="square" rtlCol="0">
              <a:spAutoFit/>
            </a:bodyPr>
            <a:lstStyle/>
            <a:p>
              <a:pPr marL="0" marR="0" lvl="0" indent="0" defTabSz="457172"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rPr>
                <a:t>Enable associates to use their expertise and passion to solve problems, innovate solutions and drive business results.</a:t>
              </a:r>
            </a:p>
            <a:p>
              <a:pPr marL="0" marR="0" lvl="0" indent="0" defTabSz="457172"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endParaRPr>
            </a:p>
          </p:txBody>
        </p:sp>
        <p:sp>
          <p:nvSpPr>
            <p:cNvPr id="99" name="TextBox 98">
              <a:extLst>
                <a:ext uri="{FF2B5EF4-FFF2-40B4-BE49-F238E27FC236}">
                  <a16:creationId xmlns:a16="http://schemas.microsoft.com/office/drawing/2014/main" id="{53B1B4E3-F555-ED0F-8DBF-B35813E9BD1A}"/>
                </a:ext>
              </a:extLst>
            </p:cNvPr>
            <p:cNvSpPr txBox="1"/>
            <p:nvPr/>
          </p:nvSpPr>
          <p:spPr>
            <a:xfrm>
              <a:off x="4185296" y="4225389"/>
              <a:ext cx="1914935" cy="1292662"/>
            </a:xfrm>
            <a:prstGeom prst="rect">
              <a:avLst/>
            </a:prstGeom>
            <a:noFill/>
          </p:spPr>
          <p:txBody>
            <a:bodyPr wrap="square" rtlCol="0">
              <a:spAutoFit/>
            </a:bodyPr>
            <a:lstStyle/>
            <a:p>
              <a:pPr marL="0" marR="0" lvl="0" indent="0" defTabSz="457172"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rPr>
                <a:t>Provide associates with tools to achieve peak performance and the opportunity to advance in their career.</a:t>
              </a:r>
            </a:p>
            <a:p>
              <a:pPr marL="0" marR="0" lvl="0" indent="0" defTabSz="457172"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endParaRPr>
            </a:p>
          </p:txBody>
        </p:sp>
        <p:sp>
          <p:nvSpPr>
            <p:cNvPr id="100" name="TextBox 99">
              <a:extLst>
                <a:ext uri="{FF2B5EF4-FFF2-40B4-BE49-F238E27FC236}">
                  <a16:creationId xmlns:a16="http://schemas.microsoft.com/office/drawing/2014/main" id="{32DFABB8-7957-E9CA-4DB4-93838481F610}"/>
                </a:ext>
              </a:extLst>
            </p:cNvPr>
            <p:cNvSpPr txBox="1"/>
            <p:nvPr/>
          </p:nvSpPr>
          <p:spPr>
            <a:xfrm>
              <a:off x="6166266" y="4225388"/>
              <a:ext cx="1916961" cy="1492716"/>
            </a:xfrm>
            <a:prstGeom prst="rect">
              <a:avLst/>
            </a:prstGeom>
            <a:noFill/>
          </p:spPr>
          <p:txBody>
            <a:bodyPr wrap="square" rtlCol="0">
              <a:spAutoFit/>
            </a:bodyPr>
            <a:lstStyle/>
            <a:p>
              <a:pPr marL="0" marR="0" lvl="0" indent="0" defTabSz="457172"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rPr>
                <a:t>Connect associates to a cause larger than themselves, creating a sense of belonging, and a culture of trust and respect.</a:t>
              </a:r>
            </a:p>
            <a:p>
              <a:pPr marL="0" marR="0" lvl="0" indent="0" defTabSz="457172"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endParaRPr>
            </a:p>
          </p:txBody>
        </p:sp>
        <p:sp>
          <p:nvSpPr>
            <p:cNvPr id="101" name="TextBox 100">
              <a:extLst>
                <a:ext uri="{FF2B5EF4-FFF2-40B4-BE49-F238E27FC236}">
                  <a16:creationId xmlns:a16="http://schemas.microsoft.com/office/drawing/2014/main" id="{F188B30A-7D50-88FB-DF80-8D998E0C72E5}"/>
                </a:ext>
              </a:extLst>
            </p:cNvPr>
            <p:cNvSpPr txBox="1"/>
            <p:nvPr/>
          </p:nvSpPr>
          <p:spPr>
            <a:xfrm>
              <a:off x="8123085" y="4225389"/>
              <a:ext cx="1937842" cy="1292662"/>
            </a:xfrm>
            <a:prstGeom prst="rect">
              <a:avLst/>
            </a:prstGeom>
            <a:noFill/>
          </p:spPr>
          <p:txBody>
            <a:bodyPr wrap="square" rtlCol="0">
              <a:spAutoFit/>
            </a:bodyPr>
            <a:lstStyle/>
            <a:p>
              <a:pPr marL="0" marR="0" lvl="0" indent="0" defTabSz="457172"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rPr>
                <a:t>Design performance management to achieve business strategy. Reward results.</a:t>
              </a:r>
            </a:p>
            <a:p>
              <a:pPr marL="0" marR="0" lvl="0" indent="0" defTabSz="457172"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endParaRPr>
            </a:p>
          </p:txBody>
        </p:sp>
        <p:sp>
          <p:nvSpPr>
            <p:cNvPr id="102" name="TextBox 101">
              <a:extLst>
                <a:ext uri="{FF2B5EF4-FFF2-40B4-BE49-F238E27FC236}">
                  <a16:creationId xmlns:a16="http://schemas.microsoft.com/office/drawing/2014/main" id="{840AF444-FA75-035B-4B96-BC5A131AFD12}"/>
                </a:ext>
              </a:extLst>
            </p:cNvPr>
            <p:cNvSpPr txBox="1"/>
            <p:nvPr/>
          </p:nvSpPr>
          <p:spPr>
            <a:xfrm>
              <a:off x="10148639" y="4225388"/>
              <a:ext cx="1957233" cy="1692771"/>
            </a:xfrm>
            <a:prstGeom prst="rect">
              <a:avLst/>
            </a:prstGeom>
            <a:noFill/>
          </p:spPr>
          <p:txBody>
            <a:bodyPr wrap="square" rtlCol="0">
              <a:spAutoFit/>
            </a:bodyPr>
            <a:lstStyle/>
            <a:p>
              <a:pPr marL="0" marR="0" lvl="0" indent="0" defTabSz="457172"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rPr>
                <a:t>Unleash the power of technologies and leverage them as a seamless enabler of innovation to enhance the associate experience.</a:t>
              </a:r>
            </a:p>
            <a:p>
              <a:pPr marL="0" marR="0" lvl="0" indent="0" defTabSz="457172"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103" name="Group 102">
            <a:extLst>
              <a:ext uri="{FF2B5EF4-FFF2-40B4-BE49-F238E27FC236}">
                <a16:creationId xmlns:a16="http://schemas.microsoft.com/office/drawing/2014/main" id="{8A31561F-4393-93CB-1248-3E5BAD3DD09C}"/>
              </a:ext>
            </a:extLst>
          </p:cNvPr>
          <p:cNvGrpSpPr/>
          <p:nvPr/>
        </p:nvGrpSpPr>
        <p:grpSpPr>
          <a:xfrm>
            <a:off x="156077" y="5046140"/>
            <a:ext cx="11808822" cy="868920"/>
            <a:chOff x="202182" y="5218897"/>
            <a:chExt cx="11808822" cy="868920"/>
          </a:xfrm>
        </p:grpSpPr>
        <p:sp>
          <p:nvSpPr>
            <p:cNvPr id="104" name="TextBox 103">
              <a:extLst>
                <a:ext uri="{FF2B5EF4-FFF2-40B4-BE49-F238E27FC236}">
                  <a16:creationId xmlns:a16="http://schemas.microsoft.com/office/drawing/2014/main" id="{39DC75F0-BCA1-B950-F0FE-6465FB91BFE3}"/>
                </a:ext>
              </a:extLst>
            </p:cNvPr>
            <p:cNvSpPr txBox="1"/>
            <p:nvPr/>
          </p:nvSpPr>
          <p:spPr>
            <a:xfrm>
              <a:off x="202182" y="5749263"/>
              <a:ext cx="11808822" cy="338554"/>
            </a:xfrm>
            <a:prstGeom prst="rect">
              <a:avLst/>
            </a:prstGeom>
            <a:noFill/>
          </p:spPr>
          <p:txBody>
            <a:bodyPr wrap="square" rtlCol="0">
              <a:spAutoFit/>
            </a:bodyPr>
            <a:lstStyle/>
            <a:p>
              <a:pPr algn="ctr">
                <a:defRPr/>
              </a:pPr>
              <a:r>
                <a:rPr lang="en-US" sz="1600" b="1" i="1">
                  <a:latin typeface="+mj-lt"/>
                </a:rPr>
                <a:t>People Focused   *   Innovative   *   Flexible   *   Performance Based   *   Diverse &amp; Inclusive   *   Technology Enabled</a:t>
              </a:r>
            </a:p>
          </p:txBody>
        </p:sp>
        <p:sp>
          <p:nvSpPr>
            <p:cNvPr id="105" name="TextBox 104">
              <a:extLst>
                <a:ext uri="{FF2B5EF4-FFF2-40B4-BE49-F238E27FC236}">
                  <a16:creationId xmlns:a16="http://schemas.microsoft.com/office/drawing/2014/main" id="{A1EF88F3-A014-F0BE-008D-001EDE8C3AF3}"/>
                </a:ext>
              </a:extLst>
            </p:cNvPr>
            <p:cNvSpPr txBox="1"/>
            <p:nvPr/>
          </p:nvSpPr>
          <p:spPr>
            <a:xfrm>
              <a:off x="934790" y="5218897"/>
              <a:ext cx="10343606" cy="523220"/>
            </a:xfrm>
            <a:prstGeom prst="rect">
              <a:avLst/>
            </a:prstGeom>
            <a:noFill/>
          </p:spPr>
          <p:txBody>
            <a:bodyPr wrap="square" rtlCol="0">
              <a:spAutoFit/>
            </a:bodyPr>
            <a:lstStyle/>
            <a:p>
              <a:pPr algn="ctr">
                <a:defRPr/>
              </a:pPr>
              <a:r>
                <a:rPr lang="en-US" sz="2800" b="1">
                  <a:solidFill>
                    <a:srgbClr val="7A232E"/>
                  </a:solidFill>
                  <a:latin typeface="+mj-lt"/>
                  <a:cs typeface="Arial" panose="020B0604020202020204" pitchFamily="34" charset="0"/>
                </a:rPr>
                <a:t>Shaped By Guiding Principles</a:t>
              </a:r>
            </a:p>
          </p:txBody>
        </p:sp>
      </p:grpSp>
      <p:sp>
        <p:nvSpPr>
          <p:cNvPr id="106" name="Slide Number Placeholder 4">
            <a:extLst>
              <a:ext uri="{FF2B5EF4-FFF2-40B4-BE49-F238E27FC236}">
                <a16:creationId xmlns:a16="http://schemas.microsoft.com/office/drawing/2014/main" id="{23D4DB66-8E98-8B31-F322-8354EC09538F}"/>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10</a:t>
            </a:fld>
            <a:endParaRPr lang="en-US" sz="1000">
              <a:solidFill>
                <a:schemeClr val="bg1"/>
              </a:solidFill>
              <a:latin typeface="+mj-lt"/>
              <a:cs typeface="Helvetica"/>
            </a:endParaRPr>
          </a:p>
        </p:txBody>
      </p:sp>
      <p:sp>
        <p:nvSpPr>
          <p:cNvPr id="107" name="Footer Placeholder 3">
            <a:extLst>
              <a:ext uri="{FF2B5EF4-FFF2-40B4-BE49-F238E27FC236}">
                <a16:creationId xmlns:a16="http://schemas.microsoft.com/office/drawing/2014/main" id="{2F06FDEA-6875-9D8A-2557-77F203C957D3}"/>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spTree>
    <p:extLst>
      <p:ext uri="{BB962C8B-B14F-4D97-AF65-F5344CB8AC3E}">
        <p14:creationId xmlns:p14="http://schemas.microsoft.com/office/powerpoint/2010/main" val="403729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3D8F4069-850C-EB58-90FD-8C3FEF3AD1F5}"/>
              </a:ext>
            </a:extLst>
          </p:cNvPr>
          <p:cNvSpPr txBox="1">
            <a:spLocks/>
          </p:cNvSpPr>
          <p:nvPr/>
        </p:nvSpPr>
        <p:spPr>
          <a:xfrm>
            <a:off x="11431830" y="649287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Helvetica"/>
                <a:cs typeface="Helvetica"/>
              </a:rPr>
              <a:pPr algn="r" defTabSz="457200">
                <a:defRPr/>
              </a:pPr>
              <a:t>11</a:t>
            </a:fld>
            <a:endParaRPr lang="en-US" sz="1000">
              <a:solidFill>
                <a:schemeClr val="bg1"/>
              </a:solidFill>
              <a:latin typeface="Helvetica"/>
              <a:cs typeface="Helvetica"/>
            </a:endParaRPr>
          </a:p>
        </p:txBody>
      </p:sp>
      <p:sp>
        <p:nvSpPr>
          <p:cNvPr id="19" name="Footer Placeholder 3">
            <a:extLst>
              <a:ext uri="{FF2B5EF4-FFF2-40B4-BE49-F238E27FC236}">
                <a16:creationId xmlns:a16="http://schemas.microsoft.com/office/drawing/2014/main" id="{50C6C41F-9423-6AD7-D51E-89F038662788}"/>
              </a:ext>
            </a:extLst>
          </p:cNvPr>
          <p:cNvSpPr>
            <a:spLocks noGrp="1"/>
          </p:cNvSpPr>
          <p:nvPr>
            <p:ph type="ftr" sz="quarter" idx="3"/>
          </p:nvPr>
        </p:nvSpPr>
        <p:spPr>
          <a:xfrm>
            <a:off x="741003" y="6490515"/>
            <a:ext cx="8376821" cy="365125"/>
          </a:xfrm>
        </p:spPr>
        <p:txBody>
          <a:bodyPr/>
          <a:lstStyle/>
          <a:p>
            <a:r>
              <a:rPr lang="en-US"/>
              <a:t>BREAKTHRU BEVERAGE GROUP							</a:t>
            </a:r>
            <a:endParaRPr lang="en-US" sz="1000"/>
          </a:p>
        </p:txBody>
      </p:sp>
      <p:pic>
        <p:nvPicPr>
          <p:cNvPr id="2" name="object 2">
            <a:extLst>
              <a:ext uri="{FF2B5EF4-FFF2-40B4-BE49-F238E27FC236}">
                <a16:creationId xmlns:a16="http://schemas.microsoft.com/office/drawing/2014/main" id="{2C882466-0391-8A75-0B54-67543625DDA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162430"/>
          </a:xfrm>
          <a:prstGeom prst="rect">
            <a:avLst/>
          </a:prstGeom>
        </p:spPr>
      </p:pic>
      <p:sp>
        <p:nvSpPr>
          <p:cNvPr id="7" name="object 6">
            <a:extLst>
              <a:ext uri="{FF2B5EF4-FFF2-40B4-BE49-F238E27FC236}">
                <a16:creationId xmlns:a16="http://schemas.microsoft.com/office/drawing/2014/main" id="{C90C1393-8F46-B6F7-A2C3-E250ACE47E5D}"/>
              </a:ext>
            </a:extLst>
          </p:cNvPr>
          <p:cNvSpPr txBox="1">
            <a:spLocks noGrp="1"/>
          </p:cNvSpPr>
          <p:nvPr>
            <p:ph type="title"/>
          </p:nvPr>
        </p:nvSpPr>
        <p:spPr>
          <a:xfrm>
            <a:off x="1420222" y="-148408"/>
            <a:ext cx="8760841" cy="1105379"/>
          </a:xfrm>
          <a:prstGeom prst="rect">
            <a:avLst/>
          </a:prstGeom>
        </p:spPr>
        <p:txBody>
          <a:bodyPr vert="horz" wrap="square" lIns="0" tIns="241249" rIns="0" bIns="0" rtlCol="0">
            <a:spAutoFit/>
          </a:bodyPr>
          <a:lstStyle/>
          <a:p>
            <a:pPr marL="1274445" algn="ctr">
              <a:lnSpc>
                <a:spcPct val="100000"/>
              </a:lnSpc>
              <a:spcBef>
                <a:spcPts val="100"/>
              </a:spcBef>
            </a:pPr>
            <a:r>
              <a:rPr sz="2800">
                <a:solidFill>
                  <a:schemeClr val="bg1"/>
                </a:solidFill>
              </a:rPr>
              <a:t>We</a:t>
            </a:r>
            <a:r>
              <a:rPr sz="2800" spc="-20">
                <a:solidFill>
                  <a:schemeClr val="bg1"/>
                </a:solidFill>
              </a:rPr>
              <a:t> </a:t>
            </a:r>
            <a:r>
              <a:rPr lang="en-US" sz="2800" spc="-20">
                <a:solidFill>
                  <a:schemeClr val="bg1"/>
                </a:solidFill>
              </a:rPr>
              <a:t>L</a:t>
            </a:r>
            <a:r>
              <a:rPr sz="2800">
                <a:solidFill>
                  <a:schemeClr val="bg1"/>
                </a:solidFill>
              </a:rPr>
              <a:t>aunched</a:t>
            </a:r>
            <a:r>
              <a:rPr lang="en-US" sz="2800">
                <a:solidFill>
                  <a:schemeClr val="bg1"/>
                </a:solidFill>
              </a:rPr>
              <a:t> Our </a:t>
            </a:r>
            <a:r>
              <a:rPr sz="2800">
                <a:solidFill>
                  <a:schemeClr val="bg1"/>
                </a:solidFill>
              </a:rPr>
              <a:t>1</a:t>
            </a:r>
            <a:r>
              <a:rPr sz="2800" baseline="24305">
                <a:solidFill>
                  <a:schemeClr val="bg1"/>
                </a:solidFill>
              </a:rPr>
              <a:t>st</a:t>
            </a:r>
            <a:r>
              <a:rPr sz="2800" spc="337" baseline="24305">
                <a:solidFill>
                  <a:schemeClr val="bg1"/>
                </a:solidFill>
              </a:rPr>
              <a:t> </a:t>
            </a:r>
            <a:r>
              <a:rPr sz="2800">
                <a:solidFill>
                  <a:schemeClr val="bg1"/>
                </a:solidFill>
              </a:rPr>
              <a:t>Annual</a:t>
            </a:r>
            <a:br>
              <a:rPr lang="en-US" sz="2800" spc="-15">
                <a:solidFill>
                  <a:schemeClr val="bg1"/>
                </a:solidFill>
              </a:rPr>
            </a:br>
            <a:r>
              <a:rPr sz="2800">
                <a:solidFill>
                  <a:schemeClr val="bg1"/>
                </a:solidFill>
              </a:rPr>
              <a:t>C</a:t>
            </a:r>
            <a:r>
              <a:rPr lang="en-US" sz="2800">
                <a:solidFill>
                  <a:schemeClr val="bg1"/>
                </a:solidFill>
              </a:rPr>
              <a:t>orporate Social Responsibility </a:t>
            </a:r>
            <a:r>
              <a:rPr sz="2800" spc="-10">
                <a:solidFill>
                  <a:schemeClr val="bg1"/>
                </a:solidFill>
              </a:rPr>
              <a:t>Report</a:t>
            </a:r>
            <a:endParaRPr sz="2800">
              <a:solidFill>
                <a:schemeClr val="bg1"/>
              </a:solidFill>
            </a:endParaRPr>
          </a:p>
        </p:txBody>
      </p:sp>
      <p:sp>
        <p:nvSpPr>
          <p:cNvPr id="8" name="object 7">
            <a:extLst>
              <a:ext uri="{FF2B5EF4-FFF2-40B4-BE49-F238E27FC236}">
                <a16:creationId xmlns:a16="http://schemas.microsoft.com/office/drawing/2014/main" id="{E21BBA93-D36F-4DC3-B5AA-04765BC66F2F}"/>
              </a:ext>
            </a:extLst>
          </p:cNvPr>
          <p:cNvSpPr txBox="1"/>
          <p:nvPr/>
        </p:nvSpPr>
        <p:spPr>
          <a:xfrm>
            <a:off x="7625079" y="1418483"/>
            <a:ext cx="4191286" cy="4290918"/>
          </a:xfrm>
          <a:prstGeom prst="rect">
            <a:avLst/>
          </a:prstGeom>
        </p:spPr>
        <p:txBody>
          <a:bodyPr vert="horz" wrap="square" lIns="0" tIns="12700" rIns="0" bIns="0" rtlCol="0" anchor="t">
            <a:spAutoFit/>
          </a:bodyPr>
          <a:lstStyle/>
          <a:p>
            <a:pPr marL="3746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316865" algn="l"/>
              </a:tabLst>
              <a:defRPr/>
            </a:pPr>
            <a:r>
              <a:rPr kumimoji="0" lang="en-US" sz="1800" b="0" i="0" u="none" strike="noStrike" kern="0" cap="none" spc="0" normalizeH="0" baseline="0" noProof="0">
                <a:ln>
                  <a:noFill/>
                </a:ln>
                <a:solidFill>
                  <a:sysClr val="windowText" lastClr="000000"/>
                </a:solidFill>
                <a:effectLst/>
                <a:uLnTx/>
                <a:uFillTx/>
                <a:latin typeface="Arial"/>
                <a:ea typeface="+mn-ea"/>
                <a:cs typeface="Arial"/>
              </a:rPr>
              <a:t>Our first </a:t>
            </a:r>
            <a:r>
              <a:rPr kumimoji="0" lang="en-US" sz="1800" b="1" i="0" u="none" strike="noStrike" kern="0" cap="none" spc="0" normalizeH="0" baseline="0" noProof="0">
                <a:ln>
                  <a:noFill/>
                </a:ln>
                <a:solidFill>
                  <a:sysClr val="windowText" lastClr="000000"/>
                </a:solidFill>
                <a:effectLst/>
                <a:uLnTx/>
                <a:uFillTx/>
                <a:latin typeface="Arial"/>
                <a:ea typeface="+mn-ea"/>
                <a:cs typeface="Arial"/>
                <a:hlinkClick r:id="rId4">
                  <a:extLst>
                    <a:ext uri="{A12FA001-AC4F-418D-AE19-62706E023703}">
                      <ahyp:hlinkClr xmlns:ahyp="http://schemas.microsoft.com/office/drawing/2018/hyperlinkcolor" val="tx"/>
                    </a:ext>
                  </a:extLst>
                </a:hlinkClick>
              </a:rPr>
              <a:t>CSR Report: Crafting the Future, Together </a:t>
            </a:r>
            <a:r>
              <a:rPr kumimoji="0" lang="en-US" sz="1800" b="0" i="0" u="none" strike="noStrike" kern="0" cap="none" spc="0" normalizeH="0" baseline="0" noProof="0">
                <a:ln>
                  <a:noFill/>
                </a:ln>
                <a:solidFill>
                  <a:sysClr val="windowText" lastClr="000000"/>
                </a:solidFill>
                <a:effectLst/>
                <a:uLnTx/>
                <a:uFillTx/>
                <a:latin typeface="Arial"/>
                <a:ea typeface="+mn-ea"/>
                <a:cs typeface="Arial"/>
              </a:rPr>
              <a:t>was released April 10.</a:t>
            </a:r>
          </a:p>
          <a:p>
            <a:pPr marL="374650" marR="812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317500" algn="l"/>
              </a:tabLst>
              <a:defRPr/>
            </a:pPr>
            <a:r>
              <a:rPr kumimoji="0" lang="en-US" sz="1800" b="0" i="0" u="none" strike="noStrike" kern="0" cap="none" spc="-10" normalizeH="0" baseline="0" noProof="0">
                <a:ln>
                  <a:noFill/>
                </a:ln>
                <a:solidFill>
                  <a:srgbClr val="303030"/>
                </a:solidFill>
                <a:effectLst/>
                <a:uLnTx/>
                <a:uFillTx/>
                <a:latin typeface="Arial"/>
                <a:ea typeface="+mn-lt"/>
                <a:cs typeface="Helvetica"/>
              </a:rPr>
              <a:t>The CSR Report represents our collective Breakthru story—strong leadership, force for good, focus on growth, leading beverage company, values-based &amp; people-centric culture, legacy of philanthropy, DE&amp;I advocacy, and differentiated associate experience.</a:t>
            </a:r>
            <a:endParaRPr kumimoji="0" lang="en-US" sz="1800" b="0" i="0" u="none" strike="noStrike" kern="0" cap="none" spc="-10" normalizeH="0" baseline="0" noProof="0">
              <a:ln>
                <a:noFill/>
              </a:ln>
              <a:solidFill>
                <a:sysClr val="windowText" lastClr="000000"/>
              </a:solidFill>
              <a:effectLst/>
              <a:uLnTx/>
              <a:uFillTx/>
              <a:latin typeface="Arial"/>
              <a:ea typeface="+mn-ea"/>
              <a:cs typeface="Arial"/>
            </a:endParaRPr>
          </a:p>
          <a:p>
            <a:pPr marL="5683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774065" algn="l"/>
              </a:tabLst>
              <a:defRPr/>
            </a:pPr>
            <a:r>
              <a:rPr kumimoji="0" sz="1600" b="1" i="0" u="none" strike="noStrike" kern="0" cap="none" spc="-10" normalizeH="0" baseline="0" noProof="0">
                <a:ln>
                  <a:noFill/>
                </a:ln>
                <a:solidFill>
                  <a:sysClr val="windowText" lastClr="000000"/>
                </a:solidFill>
                <a:effectLst/>
                <a:uLnTx/>
                <a:uFillTx/>
                <a:latin typeface="Arial"/>
                <a:ea typeface="+mn-ea"/>
                <a:cs typeface="Arial"/>
              </a:rPr>
              <a:t>External</a:t>
            </a:r>
            <a:endParaRPr kumimoji="0" sz="1600" b="1" i="0" u="none" strike="noStrike" kern="0" cap="none" spc="0" normalizeH="0" baseline="0" noProof="0">
              <a:ln>
                <a:noFill/>
              </a:ln>
              <a:solidFill>
                <a:sysClr val="windowText" lastClr="000000"/>
              </a:solidFill>
              <a:effectLst/>
              <a:uLnTx/>
              <a:uFillTx/>
              <a:latin typeface="Arial"/>
              <a:ea typeface="+mn-ea"/>
              <a:cs typeface="Arial"/>
            </a:endParaRPr>
          </a:p>
          <a:p>
            <a:pPr marL="854075" marR="0" lvl="2"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sz="1600" b="0" i="0" u="none" strike="noStrike" kern="0" cap="none" spc="0" normalizeH="0" baseline="0" noProof="0">
                <a:ln>
                  <a:noFill/>
                </a:ln>
                <a:solidFill>
                  <a:sysClr val="windowText" lastClr="000000"/>
                </a:solidFill>
                <a:effectLst/>
                <a:uLnTx/>
                <a:uFillTx/>
                <a:latin typeface="Arial"/>
                <a:ea typeface="+mn-ea"/>
                <a:cs typeface="Arial"/>
                <a:hlinkClick r:id="rId5">
                  <a:extLst>
                    <a:ext uri="{A12FA001-AC4F-418D-AE19-62706E023703}">
                      <ahyp:hlinkClr xmlns:ahyp="http://schemas.microsoft.com/office/drawing/2018/hyperlinkcolor" val="tx"/>
                    </a:ext>
                  </a:extLst>
                </a:hlinkClick>
              </a:rPr>
              <a:t>Social</a:t>
            </a:r>
            <a:r>
              <a:rPr kumimoji="0" sz="1600" b="0" i="0" u="none" strike="noStrike" kern="0" cap="none" spc="-35" normalizeH="0" baseline="0" noProof="0">
                <a:ln>
                  <a:noFill/>
                </a:ln>
                <a:solidFill>
                  <a:sysClr val="windowText" lastClr="000000"/>
                </a:solidFill>
                <a:effectLst/>
                <a:uLnTx/>
                <a:uFillTx/>
                <a:latin typeface="Arial"/>
                <a:ea typeface="+mn-ea"/>
                <a:cs typeface="Arial"/>
                <a:hlinkClick r:id="rId5">
                  <a:extLst>
                    <a:ext uri="{A12FA001-AC4F-418D-AE19-62706E023703}">
                      <ahyp:hlinkClr xmlns:ahyp="http://schemas.microsoft.com/office/drawing/2018/hyperlinkcolor" val="tx"/>
                    </a:ext>
                  </a:extLst>
                </a:hlinkClick>
              </a:rPr>
              <a:t> </a:t>
            </a:r>
            <a:r>
              <a:rPr kumimoji="0" sz="1600" b="0" i="0" u="none" strike="noStrike" kern="0" cap="none" spc="-20" normalizeH="0" baseline="0" noProof="0">
                <a:ln>
                  <a:noFill/>
                </a:ln>
                <a:solidFill>
                  <a:sysClr val="windowText" lastClr="000000"/>
                </a:solidFill>
                <a:effectLst/>
                <a:uLnTx/>
                <a:uFillTx/>
                <a:latin typeface="Arial"/>
                <a:ea typeface="+mn-ea"/>
                <a:cs typeface="Arial"/>
                <a:hlinkClick r:id="rId5">
                  <a:extLst>
                    <a:ext uri="{A12FA001-AC4F-418D-AE19-62706E023703}">
                      <ahyp:hlinkClr xmlns:ahyp="http://schemas.microsoft.com/office/drawing/2018/hyperlinkcolor" val="tx"/>
                    </a:ext>
                  </a:extLst>
                </a:hlinkClick>
              </a:rPr>
              <a:t>media</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854075" marR="0" lvl="2"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sz="1600" b="0" i="0" u="none" strike="noStrike" kern="0" cap="none" spc="0" normalizeH="0" baseline="0" noProof="0">
                <a:ln>
                  <a:noFill/>
                </a:ln>
                <a:solidFill>
                  <a:sysClr val="windowText" lastClr="000000"/>
                </a:solidFill>
                <a:effectLst/>
                <a:uLnTx/>
                <a:uFillTx/>
                <a:latin typeface="Arial"/>
                <a:ea typeface="+mn-ea"/>
                <a:cs typeface="Arial"/>
                <a:hlinkClick r:id="rId4">
                  <a:extLst>
                    <a:ext uri="{A12FA001-AC4F-418D-AE19-62706E023703}">
                      <ahyp:hlinkClr xmlns:ahyp="http://schemas.microsoft.com/office/drawing/2018/hyperlinkcolor" val="tx"/>
                    </a:ext>
                  </a:extLst>
                </a:hlinkClick>
              </a:rPr>
              <a:t>BBG</a:t>
            </a:r>
            <a:r>
              <a:rPr kumimoji="0" sz="1600" b="0" i="0" u="none" strike="noStrike" kern="0" cap="none" spc="-25" normalizeH="0" baseline="0" noProof="0">
                <a:ln>
                  <a:noFill/>
                </a:ln>
                <a:solidFill>
                  <a:sysClr val="windowText" lastClr="000000"/>
                </a:solidFill>
                <a:effectLst/>
                <a:uLnTx/>
                <a:uFillTx/>
                <a:latin typeface="Arial"/>
                <a:ea typeface="+mn-ea"/>
                <a:cs typeface="Arial"/>
                <a:hlinkClick r:id="rId4">
                  <a:extLst>
                    <a:ext uri="{A12FA001-AC4F-418D-AE19-62706E023703}">
                      <ahyp:hlinkClr xmlns:ahyp="http://schemas.microsoft.com/office/drawing/2018/hyperlinkcolor" val="tx"/>
                    </a:ext>
                  </a:extLst>
                </a:hlinkClick>
              </a:rPr>
              <a:t> </a:t>
            </a:r>
            <a:r>
              <a:rPr kumimoji="0" sz="1600" b="0" i="0" u="none" strike="noStrike" kern="0" cap="none" spc="-10" normalizeH="0" baseline="0" noProof="0">
                <a:ln>
                  <a:noFill/>
                </a:ln>
                <a:solidFill>
                  <a:sysClr val="windowText" lastClr="000000"/>
                </a:solidFill>
                <a:effectLst/>
                <a:uLnTx/>
                <a:uFillTx/>
                <a:latin typeface="Arial"/>
                <a:ea typeface="+mn-ea"/>
                <a:cs typeface="Arial"/>
                <a:hlinkClick r:id="rId4">
                  <a:extLst>
                    <a:ext uri="{A12FA001-AC4F-418D-AE19-62706E023703}">
                      <ahyp:hlinkClr xmlns:ahyp="http://schemas.microsoft.com/office/drawing/2018/hyperlinkcolor" val="tx"/>
                    </a:ext>
                  </a:extLst>
                </a:hlinkClick>
              </a:rPr>
              <a:t>website</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854075" marR="0" lvl="2"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sz="1600" b="0" i="0" u="none" strike="noStrike" kern="0" cap="none" spc="0" normalizeH="0" baseline="0" noProof="0">
                <a:ln>
                  <a:noFill/>
                </a:ln>
                <a:solidFill>
                  <a:sysClr val="windowText" lastClr="000000"/>
                </a:solidFill>
                <a:effectLst/>
                <a:uLnTx/>
                <a:uFillTx/>
                <a:latin typeface="Arial"/>
                <a:ea typeface="+mn-ea"/>
                <a:cs typeface="Arial"/>
                <a:hlinkClick r:id="rId6">
                  <a:extLst>
                    <a:ext uri="{A12FA001-AC4F-418D-AE19-62706E023703}">
                      <ahyp:hlinkClr xmlns:ahyp="http://schemas.microsoft.com/office/drawing/2018/hyperlinkcolor" val="tx"/>
                    </a:ext>
                  </a:extLst>
                </a:hlinkClick>
              </a:rPr>
              <a:t>Press</a:t>
            </a:r>
            <a:r>
              <a:rPr kumimoji="0" sz="1600" b="0" i="0" u="none" strike="noStrike" kern="0" cap="none" spc="-25" normalizeH="0" baseline="0" noProof="0">
                <a:ln>
                  <a:noFill/>
                </a:ln>
                <a:solidFill>
                  <a:sysClr val="windowText" lastClr="000000"/>
                </a:solidFill>
                <a:effectLst/>
                <a:uLnTx/>
                <a:uFillTx/>
                <a:latin typeface="Arial"/>
                <a:ea typeface="+mn-ea"/>
                <a:cs typeface="Arial"/>
                <a:hlinkClick r:id="rId6">
                  <a:extLst>
                    <a:ext uri="{A12FA001-AC4F-418D-AE19-62706E023703}">
                      <ahyp:hlinkClr xmlns:ahyp="http://schemas.microsoft.com/office/drawing/2018/hyperlinkcolor" val="tx"/>
                    </a:ext>
                  </a:extLst>
                </a:hlinkClick>
              </a:rPr>
              <a:t> </a:t>
            </a:r>
            <a:r>
              <a:rPr kumimoji="0" sz="1600" b="0" i="0" u="none" strike="noStrike" kern="0" cap="none" spc="-10" normalizeH="0" baseline="0" noProof="0">
                <a:ln>
                  <a:noFill/>
                </a:ln>
                <a:solidFill>
                  <a:sysClr val="windowText" lastClr="000000"/>
                </a:solidFill>
                <a:effectLst/>
                <a:uLnTx/>
                <a:uFillTx/>
                <a:latin typeface="Arial"/>
                <a:ea typeface="+mn-ea"/>
                <a:cs typeface="Arial"/>
                <a:hlinkClick r:id="rId6">
                  <a:extLst>
                    <a:ext uri="{A12FA001-AC4F-418D-AE19-62706E023703}">
                      <ahyp:hlinkClr xmlns:ahyp="http://schemas.microsoft.com/office/drawing/2018/hyperlinkcolor" val="tx"/>
                    </a:ext>
                  </a:extLst>
                </a:hlinkClick>
              </a:rPr>
              <a:t>release</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568325"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35" normalizeH="0" baseline="0" noProof="0">
              <a:ln>
                <a:noFill/>
              </a:ln>
              <a:solidFill>
                <a:sysClr val="windowText" lastClr="000000"/>
              </a:solidFill>
              <a:effectLst/>
              <a:uLnTx/>
              <a:uFillTx/>
              <a:latin typeface="Arial"/>
              <a:ea typeface="+mn-ea"/>
              <a:cs typeface="Arial"/>
            </a:endParaRPr>
          </a:p>
        </p:txBody>
      </p:sp>
      <p:sp>
        <p:nvSpPr>
          <p:cNvPr id="10" name="Freeform 16">
            <a:extLst>
              <a:ext uri="{FF2B5EF4-FFF2-40B4-BE49-F238E27FC236}">
                <a16:creationId xmlns:a16="http://schemas.microsoft.com/office/drawing/2014/main" id="{FF5A38C3-5BB2-175A-E3DF-606BEAA886CA}"/>
              </a:ext>
            </a:extLst>
          </p:cNvPr>
          <p:cNvSpPr/>
          <p:nvPr/>
        </p:nvSpPr>
        <p:spPr>
          <a:xfrm rot="21185287">
            <a:off x="511457" y="1252593"/>
            <a:ext cx="3430480" cy="4352812"/>
          </a:xfrm>
          <a:custGeom>
            <a:avLst/>
            <a:gdLst/>
            <a:ahLst/>
            <a:cxnLst/>
            <a:rect l="l" t="t" r="r" b="b"/>
            <a:pathLst>
              <a:path w="5534060" h="7163832">
                <a:moveTo>
                  <a:pt x="0" y="0"/>
                </a:moveTo>
                <a:lnTo>
                  <a:pt x="5534061" y="0"/>
                </a:lnTo>
                <a:lnTo>
                  <a:pt x="5534061" y="7163833"/>
                </a:lnTo>
                <a:lnTo>
                  <a:pt x="0" y="7163833"/>
                </a:lnTo>
                <a:lnTo>
                  <a:pt x="0" y="0"/>
                </a:lnTo>
                <a:close/>
              </a:path>
            </a:pathLst>
          </a:custGeom>
          <a:blipFill>
            <a:blip r:embed="rId7" cstate="email">
              <a:extLst>
                <a:ext uri="{28A0092B-C50C-407E-A947-70E740481C1C}">
                  <a14:useLocalDpi xmlns:a14="http://schemas.microsoft.com/office/drawing/2010/main" val="0"/>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8D3026C6-A8CC-9EB0-A2B8-A5D0865534D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191387" y="1295866"/>
            <a:ext cx="3264434" cy="4734010"/>
          </a:xfrm>
          <a:prstGeom prst="rect">
            <a:avLst/>
          </a:prstGeom>
        </p:spPr>
      </p:pic>
    </p:spTree>
    <p:extLst>
      <p:ext uri="{BB962C8B-B14F-4D97-AF65-F5344CB8AC3E}">
        <p14:creationId xmlns:p14="http://schemas.microsoft.com/office/powerpoint/2010/main" val="1419187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7A762E3-507D-6C0A-8196-54022142708B}"/>
              </a:ext>
            </a:extLst>
          </p:cNvPr>
          <p:cNvGrpSpPr/>
          <p:nvPr/>
        </p:nvGrpSpPr>
        <p:grpSpPr>
          <a:xfrm>
            <a:off x="0" y="0"/>
            <a:ext cx="11453896" cy="6055567"/>
            <a:chOff x="0" y="0"/>
            <a:chExt cx="12192000" cy="6858000"/>
          </a:xfrm>
        </p:grpSpPr>
        <p:pic>
          <p:nvPicPr>
            <p:cNvPr id="15" name="Picture 14" descr="A close-up of a person holding a microphone&#10;&#10;Description automatically generated">
              <a:extLst>
                <a:ext uri="{FF2B5EF4-FFF2-40B4-BE49-F238E27FC236}">
                  <a16:creationId xmlns:a16="http://schemas.microsoft.com/office/drawing/2014/main" id="{5168F9FC-5744-7CDC-54A3-07F0BCE21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BF42BB46-85ED-5003-282D-0358069A4740}"/>
                </a:ext>
              </a:extLst>
            </p:cNvPr>
            <p:cNvSpPr txBox="1"/>
            <p:nvPr/>
          </p:nvSpPr>
          <p:spPr>
            <a:xfrm>
              <a:off x="5645297" y="4533687"/>
              <a:ext cx="584849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The colorful rainbow target represents the vibrant nature of our culture and diversity of our people. The Breakthru Spear aims courageously at the center which represents our individual and shared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The three pillars of the Breakthru Experience are </a:t>
              </a:r>
              <a:r>
                <a:rPr kumimoji="0" lang="en-US" sz="1800" b="1" i="1" u="none" strike="noStrike" kern="1200" cap="none" spc="0" normalizeH="0" baseline="0" noProof="0">
                  <a:ln>
                    <a:noFill/>
                  </a:ln>
                  <a:solidFill>
                    <a:srgbClr val="1475BA"/>
                  </a:solidFill>
                  <a:effectLst/>
                  <a:uLnTx/>
                  <a:uFillTx/>
                  <a:latin typeface="Helvetica" panose="020B0604020202020204" pitchFamily="34" charset="0"/>
                  <a:ea typeface="+mn-ea"/>
                  <a:cs typeface="Helvetica" panose="020B0604020202020204" pitchFamily="34" charset="0"/>
                </a:rPr>
                <a:t>Growth</a:t>
              </a:r>
              <a:r>
                <a:rPr kumimoji="0" lang="en-US" sz="1800" b="0" i="1"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n-US" sz="1800" b="1" i="1" u="none" strike="noStrike" kern="1200" cap="none" spc="0" normalizeH="0" baseline="0" noProof="0">
                  <a:ln>
                    <a:noFill/>
                  </a:ln>
                  <a:solidFill>
                    <a:srgbClr val="EB1C2D"/>
                  </a:solidFill>
                  <a:effectLst/>
                  <a:uLnTx/>
                  <a:uFillTx/>
                  <a:latin typeface="Helvetica" panose="020B0604020202020204" pitchFamily="34" charset="0"/>
                  <a:ea typeface="+mn-ea"/>
                  <a:cs typeface="Helvetica" panose="020B0604020202020204" pitchFamily="34" charset="0"/>
                </a:rPr>
                <a:t>Belonging </a:t>
              </a:r>
              <a:r>
                <a:rPr kumimoji="0" lang="en-US" sz="1800" b="0" i="1"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and</a:t>
              </a:r>
              <a:r>
                <a:rPr kumimoji="0" lang="en-US" sz="1800" b="1" i="1"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n-US" sz="1800" b="1" i="1" u="none" strike="noStrike" kern="1200" cap="none" spc="0" normalizeH="0" baseline="0" noProof="0">
                  <a:ln>
                    <a:noFill/>
                  </a:ln>
                  <a:solidFill>
                    <a:srgbClr val="47905C"/>
                  </a:solidFill>
                  <a:effectLst/>
                  <a:uLnTx/>
                  <a:uFillTx/>
                  <a:latin typeface="Helvetica" panose="020B0604020202020204" pitchFamily="34" charset="0"/>
                  <a:ea typeface="+mn-ea"/>
                  <a:cs typeface="Helvetica" panose="020B0604020202020204" pitchFamily="34" charset="0"/>
                </a:rPr>
                <a:t>Wellness</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a:t>
              </a:r>
            </a:p>
          </p:txBody>
        </p:sp>
      </p:grpSp>
      <p:sp>
        <p:nvSpPr>
          <p:cNvPr id="14" name="Slide Number Placeholder 4">
            <a:extLst>
              <a:ext uri="{FF2B5EF4-FFF2-40B4-BE49-F238E27FC236}">
                <a16:creationId xmlns:a16="http://schemas.microsoft.com/office/drawing/2014/main" id="{F32AA708-41E4-92C1-0BCC-4A496C093386}"/>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12</a:t>
            </a:fld>
            <a:endParaRPr lang="en-US" sz="1000">
              <a:solidFill>
                <a:schemeClr val="bg1"/>
              </a:solidFill>
              <a:latin typeface="+mj-lt"/>
              <a:cs typeface="Helvetica"/>
            </a:endParaRPr>
          </a:p>
        </p:txBody>
      </p:sp>
      <p:sp>
        <p:nvSpPr>
          <p:cNvPr id="20" name="Footer Placeholder 3">
            <a:extLst>
              <a:ext uri="{FF2B5EF4-FFF2-40B4-BE49-F238E27FC236}">
                <a16:creationId xmlns:a16="http://schemas.microsoft.com/office/drawing/2014/main" id="{8549BDD8-1FB8-A797-5EF6-2563A6F4FB79}"/>
              </a:ext>
            </a:extLst>
          </p:cNvPr>
          <p:cNvSpPr>
            <a:spLocks noGrp="1"/>
          </p:cNvSpPr>
          <p:nvPr>
            <p:ph type="ftr" sz="quarter" idx="3"/>
          </p:nvPr>
        </p:nvSpPr>
        <p:spPr>
          <a:xfrm>
            <a:off x="741003" y="6490515"/>
            <a:ext cx="8376821" cy="365125"/>
          </a:xfrm>
        </p:spPr>
        <p:txBody>
          <a:bodyPr/>
          <a:lstStyle/>
          <a:p>
            <a:r>
              <a:rPr lang="en-US"/>
              <a:t>BREAKTHRU BEVERAGE GROUP							</a:t>
            </a:r>
            <a:endParaRPr lang="en-US" sz="1000"/>
          </a:p>
        </p:txBody>
      </p:sp>
    </p:spTree>
    <p:extLst>
      <p:ext uri="{BB962C8B-B14F-4D97-AF65-F5344CB8AC3E}">
        <p14:creationId xmlns:p14="http://schemas.microsoft.com/office/powerpoint/2010/main" val="3786630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0D509E9-27D0-90AC-3E35-E663704087D1}"/>
              </a:ext>
            </a:extLst>
          </p:cNvPr>
          <p:cNvSpPr>
            <a:spLocks noGrp="1"/>
          </p:cNvSpPr>
          <p:nvPr>
            <p:ph type="ftr" sz="quarter" idx="3"/>
          </p:nvPr>
        </p:nvSpPr>
        <p:spPr>
          <a:xfrm>
            <a:off x="741003" y="6490515"/>
            <a:ext cx="8376821" cy="365125"/>
          </a:xfrm>
        </p:spPr>
        <p:txBody>
          <a:bodyPr/>
          <a:lstStyle/>
          <a:p>
            <a:r>
              <a:rPr lang="en-US"/>
              <a:t>BREAKTHRU BEVERAGE GROUP							</a:t>
            </a:r>
            <a:endParaRPr lang="en-US" sz="1000"/>
          </a:p>
        </p:txBody>
      </p:sp>
      <p:sp>
        <p:nvSpPr>
          <p:cNvPr id="3" name="Slide Number Placeholder 4">
            <a:extLst>
              <a:ext uri="{FF2B5EF4-FFF2-40B4-BE49-F238E27FC236}">
                <a16:creationId xmlns:a16="http://schemas.microsoft.com/office/drawing/2014/main" id="{C2DDCB65-FA5B-0561-1D24-C4176C82C39B}"/>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13</a:t>
            </a:fld>
            <a:endParaRPr lang="en-US" sz="1000">
              <a:solidFill>
                <a:schemeClr val="bg1"/>
              </a:solidFill>
              <a:latin typeface="+mj-lt"/>
              <a:cs typeface="Helvetica"/>
            </a:endParaRPr>
          </a:p>
        </p:txBody>
      </p:sp>
      <p:sp>
        <p:nvSpPr>
          <p:cNvPr id="5" name="Title 1">
            <a:extLst>
              <a:ext uri="{FF2B5EF4-FFF2-40B4-BE49-F238E27FC236}">
                <a16:creationId xmlns:a16="http://schemas.microsoft.com/office/drawing/2014/main" id="{0B042147-42AC-7D8B-7656-FE15487FDD27}"/>
              </a:ext>
            </a:extLst>
          </p:cNvPr>
          <p:cNvSpPr txBox="1">
            <a:spLocks/>
          </p:cNvSpPr>
          <p:nvPr/>
        </p:nvSpPr>
        <p:spPr>
          <a:xfrm>
            <a:off x="224367" y="111935"/>
            <a:ext cx="11526646" cy="495765"/>
          </a:xfrm>
          <a:prstGeom prst="rect">
            <a:avLst/>
          </a:prstGeom>
        </p:spPr>
        <p:txBody>
          <a:bodyPr vert="horz" lIns="91440" tIns="45720" rIns="91440" bIns="45720" rtlCol="0" anchor="t">
            <a:noAutofit/>
          </a:bodyPr>
          <a:lstStyle>
            <a:lvl1pPr algn="l" defTabSz="457200" rtl="0" eaLnBrk="1" latinLnBrk="0" hangingPunct="1">
              <a:spcBef>
                <a:spcPct val="0"/>
              </a:spcBef>
              <a:buNone/>
              <a:defRPr sz="2400" b="1" i="0" kern="1200">
                <a:solidFill>
                  <a:schemeClr val="tx1"/>
                </a:solidFill>
                <a:latin typeface="Helvetica"/>
                <a:ea typeface="+mj-ea"/>
                <a:cs typeface="Helvetica"/>
              </a:defRPr>
            </a:lvl1pPr>
          </a:lstStyle>
          <a:p>
            <a:pPr>
              <a:defRPr/>
            </a:pPr>
            <a:r>
              <a:rPr lang="en-US">
                <a:solidFill>
                  <a:sysClr val="window" lastClr="FFFFFF"/>
                </a:solidFill>
                <a:latin typeface="Helvetica" panose="020B0604020202020204" pitchFamily="34" charset="0"/>
                <a:cs typeface="Helvetica" panose="020B0604020202020204" pitchFamily="34" charset="0"/>
              </a:rPr>
              <a:t>Introducing the AVP statement and 3 pillars: Growth, Belonging and Wellness</a:t>
            </a:r>
          </a:p>
        </p:txBody>
      </p:sp>
      <p:sp>
        <p:nvSpPr>
          <p:cNvPr id="6" name="Rectangle 5">
            <a:extLst>
              <a:ext uri="{FF2B5EF4-FFF2-40B4-BE49-F238E27FC236}">
                <a16:creationId xmlns:a16="http://schemas.microsoft.com/office/drawing/2014/main" id="{4BCB5384-5299-3B09-30A2-A517667809EA}"/>
              </a:ext>
            </a:extLst>
          </p:cNvPr>
          <p:cNvSpPr/>
          <p:nvPr/>
        </p:nvSpPr>
        <p:spPr>
          <a:xfrm>
            <a:off x="268627" y="1799711"/>
            <a:ext cx="11651403" cy="858201"/>
          </a:xfrm>
          <a:prstGeom prst="rect">
            <a:avLst/>
          </a:prstGeom>
          <a:solidFill>
            <a:sysClr val="windowText" lastClr="000000"/>
          </a:solidFill>
          <a:ln w="25400" cap="flat" cmpd="sng" algn="ctr">
            <a:noFill/>
            <a:prstDash val="solid"/>
          </a:ln>
          <a:effectLst>
            <a:outerShdw blurRad="50800" dist="38100" dir="5400000" algn="t" rotWithShape="0">
              <a:prstClr val="black">
                <a:alpha val="40000"/>
              </a:prstClr>
            </a:outerShdw>
          </a:effectLst>
        </p:spPr>
        <p:txBody>
          <a:bodyPr lIns="91440" tIns="45720" rIns="91440" bIns="45720" rtlCol="0" anchor="ctr"/>
          <a:lstStyle/>
          <a:p>
            <a:pPr algn="ctr" defTabSz="457200">
              <a:defRPr/>
            </a:pPr>
            <a:endParaRPr lang="en-US" sz="1200" kern="0">
              <a:solidFill>
                <a:prstClr val="white"/>
              </a:solidFill>
              <a:ea typeface="Calibri" panose="020F0502020204030204" pitchFamily="34" charset="0"/>
              <a:cs typeface="Helvetica" panose="020B0604020202020204" pitchFamily="34" charset="0"/>
            </a:endParaRPr>
          </a:p>
          <a:p>
            <a:pPr algn="ctr" defTabSz="457200">
              <a:defRPr/>
            </a:pPr>
            <a:r>
              <a:rPr lang="en-US" sz="1600" kern="0">
                <a:solidFill>
                  <a:srgbClr val="FFFFFF"/>
                </a:solidFill>
                <a:ea typeface="Calibri"/>
                <a:cs typeface="Helvetica" panose="020B0604020202020204" pitchFamily="34" charset="0"/>
              </a:rPr>
              <a:t>We are committed to being the place everyone wants to work, fostering an environment where you feel like family, you enjoy and are proud of your work, and success is celebrated. </a:t>
            </a:r>
            <a:r>
              <a:rPr lang="en-US" sz="1600" kern="0">
                <a:solidFill>
                  <a:prstClr val="white"/>
                </a:solidFill>
                <a:ea typeface="Calibri"/>
                <a:cs typeface="Helvetica" panose="020B0604020202020204" pitchFamily="34" charset="0"/>
              </a:rPr>
              <a:t>We provide the opportunity for you to reach your full potential, thrive in a collaborative &amp; inclusive culture, and be supported in living well.</a:t>
            </a:r>
          </a:p>
          <a:p>
            <a:pPr algn="ctr" defTabSz="457200">
              <a:defRPr/>
            </a:pPr>
            <a:endParaRPr lang="en-US" sz="1600" strike="sngStrike" kern="0">
              <a:solidFill>
                <a:srgbClr val="FF0000"/>
              </a:solidFill>
              <a:cs typeface="Helvetica" panose="020B0604020202020204" pitchFamily="34" charset="0"/>
            </a:endParaRPr>
          </a:p>
        </p:txBody>
      </p:sp>
      <p:grpSp>
        <p:nvGrpSpPr>
          <p:cNvPr id="14" name="Group 13">
            <a:extLst>
              <a:ext uri="{FF2B5EF4-FFF2-40B4-BE49-F238E27FC236}">
                <a16:creationId xmlns:a16="http://schemas.microsoft.com/office/drawing/2014/main" id="{FEBC6E8A-5B7B-1554-9A47-8862C11E6BC3}"/>
              </a:ext>
            </a:extLst>
          </p:cNvPr>
          <p:cNvGrpSpPr/>
          <p:nvPr/>
        </p:nvGrpSpPr>
        <p:grpSpPr>
          <a:xfrm>
            <a:off x="618469" y="2885553"/>
            <a:ext cx="3210923" cy="3376039"/>
            <a:chOff x="741003" y="2886194"/>
            <a:chExt cx="3210923" cy="3376039"/>
          </a:xfrm>
          <a:effectLst/>
        </p:grpSpPr>
        <p:sp>
          <p:nvSpPr>
            <p:cNvPr id="7" name="Rectangle 6">
              <a:extLst>
                <a:ext uri="{FF2B5EF4-FFF2-40B4-BE49-F238E27FC236}">
                  <a16:creationId xmlns:a16="http://schemas.microsoft.com/office/drawing/2014/main" id="{92849E32-283F-E706-B877-4FEEF62D769A}"/>
                </a:ext>
              </a:extLst>
            </p:cNvPr>
            <p:cNvSpPr/>
            <p:nvPr/>
          </p:nvSpPr>
          <p:spPr>
            <a:xfrm>
              <a:off x="785375" y="2942406"/>
              <a:ext cx="3130859" cy="649608"/>
            </a:xfrm>
            <a:prstGeom prst="rect">
              <a:avLst/>
            </a:prstGeom>
            <a:solidFill>
              <a:sysClr val="window" lastClr="FFFFFF"/>
            </a:solidFill>
            <a:ln w="28575" cap="flat" cmpd="sng" algn="ctr">
              <a:solidFill>
                <a:srgbClr val="1475BA"/>
              </a:solidFill>
              <a:prstDash val="solid"/>
            </a:ln>
            <a:effectLst>
              <a:outerShdw blurRad="40000" dist="23000" dir="5400000" rotWithShape="0">
                <a:srgbClr val="000000">
                  <a:alpha val="35000"/>
                </a:srgbClr>
              </a:outerShdw>
            </a:effectLst>
          </p:spPr>
          <p:txBody>
            <a:bodyPr lIns="91440" tIns="45720" rIns="91440" bIns="45720" rtlCol="0" anchor="ctr"/>
            <a:lstStyle/>
            <a:p>
              <a:pPr algn="ctr">
                <a:defRPr/>
              </a:pPr>
              <a:endParaRPr lang="en-US" sz="1400" b="1" i="1" kern="0">
                <a:solidFill>
                  <a:prstClr val="black"/>
                </a:solidFill>
                <a:cs typeface="Helvetica" panose="020B0604020202020204" pitchFamily="34" charset="0"/>
              </a:endParaRPr>
            </a:p>
          </p:txBody>
        </p:sp>
        <p:grpSp>
          <p:nvGrpSpPr>
            <p:cNvPr id="4" name="Group 3">
              <a:extLst>
                <a:ext uri="{FF2B5EF4-FFF2-40B4-BE49-F238E27FC236}">
                  <a16:creationId xmlns:a16="http://schemas.microsoft.com/office/drawing/2014/main" id="{1386A3EB-E071-25ED-B6E6-6D4635343D25}"/>
                </a:ext>
              </a:extLst>
            </p:cNvPr>
            <p:cNvGrpSpPr/>
            <p:nvPr/>
          </p:nvGrpSpPr>
          <p:grpSpPr>
            <a:xfrm>
              <a:off x="741003" y="2886194"/>
              <a:ext cx="3210923" cy="3376039"/>
              <a:chOff x="902237" y="2901971"/>
              <a:chExt cx="3210923" cy="3376039"/>
            </a:xfrm>
          </p:grpSpPr>
          <p:sp>
            <p:nvSpPr>
              <p:cNvPr id="8" name="Rectangle 7">
                <a:extLst>
                  <a:ext uri="{FF2B5EF4-FFF2-40B4-BE49-F238E27FC236}">
                    <a16:creationId xmlns:a16="http://schemas.microsoft.com/office/drawing/2014/main" id="{F122CCB8-50B0-563A-88A2-747B8E1AF499}"/>
                  </a:ext>
                </a:extLst>
              </p:cNvPr>
              <p:cNvSpPr/>
              <p:nvPr/>
            </p:nvSpPr>
            <p:spPr>
              <a:xfrm>
                <a:off x="945479" y="3671931"/>
                <a:ext cx="3133120" cy="2606079"/>
              </a:xfrm>
              <a:prstGeom prst="rect">
                <a:avLst/>
              </a:prstGeom>
              <a:solidFill>
                <a:srgbClr val="1475BA"/>
              </a:solidFill>
              <a:ln w="9525" cap="flat" cmpd="sng" algn="ctr">
                <a:noFill/>
                <a:prstDash val="solid"/>
              </a:ln>
              <a:effectLst>
                <a:outerShdw blurRad="50800" dist="38100" dir="2700000" algn="tl" rotWithShape="0">
                  <a:prstClr val="black">
                    <a:alpha val="40000"/>
                  </a:prstClr>
                </a:outerShdw>
              </a:effectLst>
            </p:spPr>
            <p:txBody>
              <a:bodyPr lIns="91440" tIns="45720" rIns="91440" bIns="45720" rtlCol="0" anchor="t"/>
              <a:lstStyle/>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Industry-leading Training (e.g., WSET)</a:t>
                </a:r>
                <a:endParaRPr lang="en-US" sz="1100">
                  <a:solidFill>
                    <a:srgbClr val="FFFFFF"/>
                  </a:solidFill>
                  <a:cs typeface="Helvetica" panose="020B0604020202020204" pitchFamily="34" charset="0"/>
                </a:endParaRP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On-demand Learning Platform </a:t>
                </a:r>
                <a:r>
                  <a:rPr lang="en-US" sz="1100" i="1" kern="0">
                    <a:solidFill>
                      <a:srgbClr val="FFFFFF"/>
                    </a:solidFill>
                    <a:ea typeface="+mn-lt"/>
                    <a:cs typeface="Helvetica" panose="020B0604020202020204" pitchFamily="34" charset="0"/>
                  </a:rPr>
                  <a:t>(The Learning Bar)</a:t>
                </a:r>
                <a:endParaRPr lang="en-US" sz="1100" kern="0">
                  <a:solidFill>
                    <a:srgbClr val="FFFFFF"/>
                  </a:solidFill>
                  <a:ea typeface="+mn-lt"/>
                  <a:cs typeface="Helvetica" panose="020B0604020202020204" pitchFamily="34" charset="0"/>
                </a:endParaRP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Sales Enablement Training &amp; Industry-leading Certifications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Various Development Session Offerings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Leadership Principles &amp; Development Programs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Early Career Opportunities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Scholarship Programs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Education Assistance Program</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Mentorship Program</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Job Opportunities Promoted Internally</a:t>
                </a:r>
              </a:p>
              <a:p>
                <a:pPr defTabSz="457172">
                  <a:defRPr/>
                </a:pPr>
                <a:endParaRPr lang="en-US" sz="1200" kern="0">
                  <a:solidFill>
                    <a:srgbClr val="FFFFFF"/>
                  </a:solidFill>
                  <a:cs typeface="Helvetica" panose="020B0604020202020204" pitchFamily="34" charset="0"/>
                </a:endParaRPr>
              </a:p>
              <a:p>
                <a:pPr defTabSz="457172">
                  <a:defRPr/>
                </a:pPr>
                <a:endParaRPr lang="en-US" sz="1200" kern="0">
                  <a:solidFill>
                    <a:srgbClr val="FFFFFF"/>
                  </a:solidFill>
                  <a:cs typeface="Helvetica" panose="020B0604020202020204" pitchFamily="34" charset="0"/>
                </a:endParaRPr>
              </a:p>
            </p:txBody>
          </p:sp>
          <p:sp>
            <p:nvSpPr>
              <p:cNvPr id="11" name="TextBox 10">
                <a:extLst>
                  <a:ext uri="{FF2B5EF4-FFF2-40B4-BE49-F238E27FC236}">
                    <a16:creationId xmlns:a16="http://schemas.microsoft.com/office/drawing/2014/main" id="{35B48902-45ED-A52B-EC5A-DC760A575E2A}"/>
                  </a:ext>
                </a:extLst>
              </p:cNvPr>
              <p:cNvSpPr txBox="1"/>
              <p:nvPr/>
            </p:nvSpPr>
            <p:spPr>
              <a:xfrm>
                <a:off x="969701" y="2901971"/>
                <a:ext cx="3143459" cy="427979"/>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algn="ctr" defTabSz="457200"/>
                <a:r>
                  <a:rPr lang="en-US" sz="1600" b="1">
                    <a:solidFill>
                      <a:srgbClr val="1475BA"/>
                    </a:solidFill>
                    <a:cs typeface="Helvetica" panose="020B0604020202020204" pitchFamily="34" charset="0"/>
                  </a:rPr>
                  <a:t>GROWTH</a:t>
                </a:r>
                <a:endParaRPr lang="en-US" sz="1600">
                  <a:solidFill>
                    <a:srgbClr val="1475BA"/>
                  </a:solidFill>
                  <a:cs typeface="Helvetica" panose="020B0604020202020204" pitchFamily="34" charset="0"/>
                </a:endParaRPr>
              </a:p>
            </p:txBody>
          </p:sp>
          <p:sp>
            <p:nvSpPr>
              <p:cNvPr id="12" name="TextBox 11">
                <a:extLst>
                  <a:ext uri="{FF2B5EF4-FFF2-40B4-BE49-F238E27FC236}">
                    <a16:creationId xmlns:a16="http://schemas.microsoft.com/office/drawing/2014/main" id="{81A39BD2-53B6-92DA-51F9-50CF53135CC0}"/>
                  </a:ext>
                </a:extLst>
              </p:cNvPr>
              <p:cNvSpPr txBox="1"/>
              <p:nvPr/>
            </p:nvSpPr>
            <p:spPr>
              <a:xfrm>
                <a:off x="902237" y="3147322"/>
                <a:ext cx="3144063" cy="551090"/>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algn="ctr" defTabSz="457200"/>
                <a:r>
                  <a:rPr lang="en-US" sz="1200">
                    <a:solidFill>
                      <a:srgbClr val="000000"/>
                    </a:solidFill>
                    <a:cs typeface="Helvetica" panose="020B0604020202020204" pitchFamily="34" charset="0"/>
                  </a:rPr>
                  <a:t>Breakthru provides learning, development, and career opportunity.</a:t>
                </a:r>
              </a:p>
            </p:txBody>
          </p:sp>
        </p:grpSp>
      </p:grpSp>
      <p:grpSp>
        <p:nvGrpSpPr>
          <p:cNvPr id="16" name="Group 15">
            <a:extLst>
              <a:ext uri="{FF2B5EF4-FFF2-40B4-BE49-F238E27FC236}">
                <a16:creationId xmlns:a16="http://schemas.microsoft.com/office/drawing/2014/main" id="{9DDD9804-3A62-91E8-22EE-9528FF071AD4}"/>
              </a:ext>
            </a:extLst>
          </p:cNvPr>
          <p:cNvGrpSpPr/>
          <p:nvPr/>
        </p:nvGrpSpPr>
        <p:grpSpPr>
          <a:xfrm>
            <a:off x="4502994" y="2885553"/>
            <a:ext cx="3145433" cy="3376643"/>
            <a:chOff x="4359592" y="2901367"/>
            <a:chExt cx="3145433" cy="3376643"/>
          </a:xfrm>
        </p:grpSpPr>
        <p:sp>
          <p:nvSpPr>
            <p:cNvPr id="9" name="Rectangle 8">
              <a:extLst>
                <a:ext uri="{FF2B5EF4-FFF2-40B4-BE49-F238E27FC236}">
                  <a16:creationId xmlns:a16="http://schemas.microsoft.com/office/drawing/2014/main" id="{DA4DF06E-5D51-0888-02CB-3F7C20E383B6}"/>
                </a:ext>
              </a:extLst>
            </p:cNvPr>
            <p:cNvSpPr/>
            <p:nvPr/>
          </p:nvSpPr>
          <p:spPr>
            <a:xfrm>
              <a:off x="4363092" y="3671931"/>
              <a:ext cx="3141933" cy="2606079"/>
            </a:xfrm>
            <a:prstGeom prst="rect">
              <a:avLst/>
            </a:prstGeom>
            <a:solidFill>
              <a:srgbClr val="EB1C2D"/>
            </a:solidFill>
            <a:ln w="9525" cap="flat" cmpd="sng" algn="ctr">
              <a:noFill/>
              <a:prstDash val="solid"/>
            </a:ln>
            <a:effectLst>
              <a:outerShdw blurRad="50800" dist="38100" dir="2700000" algn="tl" rotWithShape="0">
                <a:prstClr val="black">
                  <a:alpha val="40000"/>
                </a:prstClr>
              </a:outerShdw>
            </a:effectLst>
          </p:spPr>
          <p:txBody>
            <a:bodyPr lIns="91440" tIns="45720" rIns="91440" bIns="45720" rtlCol="0" anchor="t"/>
            <a:lstStyle/>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Family-owned</a:t>
              </a:r>
              <a:endParaRPr lang="en-US" sz="1100">
                <a:solidFill>
                  <a:srgbClr val="FFFFFF"/>
                </a:solidFill>
                <a:cs typeface="Helvetica" panose="020B0604020202020204" pitchFamily="34" charset="0"/>
              </a:endParaRP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Strong Company Values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Associate Resource Groups (ARGs) </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Diversity Events/Celebrations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Culture Ambassadors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Community Volunteering Opportunities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Proud Heritage of Philanthropy</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Associate Recognition &amp; Appreciation Programs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Environmentally Sustainable Efforts (ESG)</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Employee Referral Program </a:t>
              </a:r>
            </a:p>
            <a:p>
              <a:pPr marL="285750" indent="-285750" defTabSz="457172">
                <a:buFont typeface="Arial"/>
                <a:buChar char="•"/>
                <a:defRPr/>
              </a:pPr>
              <a:endParaRPr lang="en-US" sz="1100" kern="0">
                <a:solidFill>
                  <a:srgbClr val="FFFFFF"/>
                </a:solidFill>
                <a:ea typeface="+mn-lt"/>
                <a:cs typeface="Helvetica" panose="020B0604020202020204" pitchFamily="34" charset="0"/>
              </a:endParaRPr>
            </a:p>
            <a:p>
              <a:pPr defTabSz="457172">
                <a:defRPr/>
              </a:pPr>
              <a:endParaRPr lang="en-US" sz="1100" kern="0">
                <a:solidFill>
                  <a:srgbClr val="FFFFFF"/>
                </a:solidFill>
                <a:cs typeface="Helvetica" panose="020B0604020202020204" pitchFamily="34" charset="0"/>
              </a:endParaRPr>
            </a:p>
            <a:p>
              <a:pPr defTabSz="457172">
                <a:defRPr/>
              </a:pPr>
              <a:endParaRPr lang="en-US" sz="1100" kern="0">
                <a:solidFill>
                  <a:srgbClr val="FFFFFF"/>
                </a:solidFill>
                <a:cs typeface="Helvetica" panose="020B0604020202020204" pitchFamily="34" charset="0"/>
              </a:endParaRPr>
            </a:p>
            <a:p>
              <a:pPr defTabSz="457172">
                <a:defRPr/>
              </a:pPr>
              <a:endParaRPr lang="en-US" sz="1200" kern="0">
                <a:solidFill>
                  <a:srgbClr val="FFFFFF"/>
                </a:solidFill>
                <a:cs typeface="Helvetica" panose="020B0604020202020204" pitchFamily="34" charset="0"/>
              </a:endParaRPr>
            </a:p>
          </p:txBody>
        </p:sp>
        <p:sp>
          <p:nvSpPr>
            <p:cNvPr id="13" name="Rectangle 12">
              <a:extLst>
                <a:ext uri="{FF2B5EF4-FFF2-40B4-BE49-F238E27FC236}">
                  <a16:creationId xmlns:a16="http://schemas.microsoft.com/office/drawing/2014/main" id="{F3C5CA79-8C57-AF1B-74BF-F3C70D4D2953}"/>
                </a:ext>
              </a:extLst>
            </p:cNvPr>
            <p:cNvSpPr/>
            <p:nvPr/>
          </p:nvSpPr>
          <p:spPr>
            <a:xfrm>
              <a:off x="4361245" y="2961620"/>
              <a:ext cx="3130859" cy="649608"/>
            </a:xfrm>
            <a:prstGeom prst="rect">
              <a:avLst/>
            </a:prstGeom>
            <a:solidFill>
              <a:sysClr val="window" lastClr="FFFFFF"/>
            </a:solidFill>
            <a:ln w="25400" cap="flat" cmpd="sng" algn="ctr">
              <a:solidFill>
                <a:srgbClr val="EB1C2D"/>
              </a:solidFill>
              <a:prstDash val="solid"/>
            </a:ln>
            <a:effectLst/>
          </p:spPr>
          <p:txBody>
            <a:bodyPr lIns="91440" tIns="45720" rIns="91440" bIns="45720" rtlCol="0" anchor="ctr"/>
            <a:lstStyle/>
            <a:p>
              <a:pPr algn="ctr">
                <a:defRPr/>
              </a:pPr>
              <a:endParaRPr lang="en-US" sz="1400" b="1" i="1" kern="0">
                <a:solidFill>
                  <a:srgbClr val="EB1C2D"/>
                </a:solidFill>
                <a:cs typeface="Helvetica" panose="020B0604020202020204" pitchFamily="34" charset="0"/>
              </a:endParaRPr>
            </a:p>
          </p:txBody>
        </p:sp>
        <p:sp>
          <p:nvSpPr>
            <p:cNvPr id="21" name="TextBox 20">
              <a:extLst>
                <a:ext uri="{FF2B5EF4-FFF2-40B4-BE49-F238E27FC236}">
                  <a16:creationId xmlns:a16="http://schemas.microsoft.com/office/drawing/2014/main" id="{A3850BF0-C717-B14D-EC66-DFDCAF66E6B8}"/>
                </a:ext>
              </a:extLst>
            </p:cNvPr>
            <p:cNvSpPr txBox="1"/>
            <p:nvPr/>
          </p:nvSpPr>
          <p:spPr>
            <a:xfrm>
              <a:off x="4359592" y="3117633"/>
              <a:ext cx="3134167" cy="551090"/>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algn="ctr" defTabSz="457200"/>
              <a:r>
                <a:rPr lang="en-US" sz="1200">
                  <a:solidFill>
                    <a:srgbClr val="000000"/>
                  </a:solidFill>
                  <a:cs typeface="Helvetica" panose="020B0604020202020204" pitchFamily="34" charset="0"/>
                </a:rPr>
                <a:t>Breakthru has a celebratory, inclusive, and family-like culture.</a:t>
              </a:r>
              <a:endParaRPr lang="en-US">
                <a:solidFill>
                  <a:srgbClr val="000000"/>
                </a:solidFill>
                <a:cs typeface="Helvetica" panose="020B0604020202020204" pitchFamily="34" charset="0"/>
              </a:endParaRPr>
            </a:p>
          </p:txBody>
        </p:sp>
        <p:sp>
          <p:nvSpPr>
            <p:cNvPr id="22" name="TextBox 21">
              <a:extLst>
                <a:ext uri="{FF2B5EF4-FFF2-40B4-BE49-F238E27FC236}">
                  <a16:creationId xmlns:a16="http://schemas.microsoft.com/office/drawing/2014/main" id="{9F524924-8045-6820-EE9A-27D137EAFF69}"/>
                </a:ext>
              </a:extLst>
            </p:cNvPr>
            <p:cNvSpPr txBox="1"/>
            <p:nvPr/>
          </p:nvSpPr>
          <p:spPr>
            <a:xfrm>
              <a:off x="4360193" y="2901367"/>
              <a:ext cx="3133563" cy="437875"/>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algn="ctr" defTabSz="457200"/>
              <a:r>
                <a:rPr lang="en-US" sz="1600" b="1">
                  <a:solidFill>
                    <a:srgbClr val="EB1C2D"/>
                  </a:solidFill>
                  <a:cs typeface="Helvetica" panose="020B0604020202020204" pitchFamily="34" charset="0"/>
                </a:rPr>
                <a:t>BELONGING</a:t>
              </a:r>
              <a:endParaRPr lang="en-US" sz="1600">
                <a:solidFill>
                  <a:srgbClr val="EB1C2D"/>
                </a:solidFill>
                <a:cs typeface="Helvetica" panose="020B0604020202020204" pitchFamily="34" charset="0"/>
              </a:endParaRPr>
            </a:p>
          </p:txBody>
        </p:sp>
      </p:grpSp>
      <p:grpSp>
        <p:nvGrpSpPr>
          <p:cNvPr id="17" name="Group 16">
            <a:extLst>
              <a:ext uri="{FF2B5EF4-FFF2-40B4-BE49-F238E27FC236}">
                <a16:creationId xmlns:a16="http://schemas.microsoft.com/office/drawing/2014/main" id="{9829D788-60C6-C992-C409-9C700075994B}"/>
              </a:ext>
            </a:extLst>
          </p:cNvPr>
          <p:cNvGrpSpPr/>
          <p:nvPr/>
        </p:nvGrpSpPr>
        <p:grpSpPr>
          <a:xfrm>
            <a:off x="8322028" y="2885553"/>
            <a:ext cx="3184039" cy="3376642"/>
            <a:chOff x="7787583" y="2901368"/>
            <a:chExt cx="3184039" cy="3376642"/>
          </a:xfrm>
        </p:grpSpPr>
        <p:sp>
          <p:nvSpPr>
            <p:cNvPr id="10" name="Rectangle 9">
              <a:extLst>
                <a:ext uri="{FF2B5EF4-FFF2-40B4-BE49-F238E27FC236}">
                  <a16:creationId xmlns:a16="http://schemas.microsoft.com/office/drawing/2014/main" id="{DB8000DA-E708-48D9-7B46-0211C95C6230}"/>
                </a:ext>
              </a:extLst>
            </p:cNvPr>
            <p:cNvSpPr/>
            <p:nvPr/>
          </p:nvSpPr>
          <p:spPr>
            <a:xfrm>
              <a:off x="7829690" y="3671930"/>
              <a:ext cx="3141932" cy="2606080"/>
            </a:xfrm>
            <a:prstGeom prst="rect">
              <a:avLst/>
            </a:prstGeom>
            <a:solidFill>
              <a:srgbClr val="47905C"/>
            </a:solidFill>
            <a:ln w="9525" cap="flat" cmpd="sng" algn="ctr">
              <a:noFill/>
              <a:prstDash val="solid"/>
            </a:ln>
            <a:effectLst>
              <a:outerShdw blurRad="50800" dist="38100" dir="2700000" algn="tl" rotWithShape="0">
                <a:prstClr val="black">
                  <a:alpha val="40000"/>
                </a:prstClr>
              </a:outerShdw>
            </a:effectLst>
          </p:spPr>
          <p:txBody>
            <a:bodyPr lIns="91440" tIns="45720" rIns="91440" bIns="45720" rtlCol="0" anchor="t"/>
            <a:lstStyle/>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Hybrid &amp; Flexible Work*</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Competitive and Comprehensive Total Rewards (Bonus Plans, Sales Commissions/Incentives, Medical, Dental, Vision, HSA &amp; FSA, Pet Insurance)*</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Paid Time Off + Holidays</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Employee Assistance Program (</a:t>
              </a:r>
              <a:r>
                <a:rPr lang="en-US" sz="1100" i="1" kern="0">
                  <a:solidFill>
                    <a:srgbClr val="FFFFFF"/>
                  </a:solidFill>
                  <a:ea typeface="+mn-lt"/>
                  <a:cs typeface="Helvetica" panose="020B0604020202020204" pitchFamily="34" charset="0"/>
                </a:rPr>
                <a:t>ComPsych)</a:t>
              </a:r>
              <a:endParaRPr lang="en-US" sz="1100" kern="0">
                <a:solidFill>
                  <a:srgbClr val="FFFFFF"/>
                </a:solidFill>
                <a:ea typeface="+mn-lt"/>
                <a:cs typeface="Helvetica" panose="020B0604020202020204" pitchFamily="34" charset="0"/>
              </a:endParaRP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Wellness Platform </a:t>
              </a:r>
              <a:r>
                <a:rPr lang="en-US" sz="1100" i="1" kern="0">
                  <a:solidFill>
                    <a:srgbClr val="FFFFFF"/>
                  </a:solidFill>
                  <a:ea typeface="+mn-lt"/>
                  <a:cs typeface="Helvetica" panose="020B0604020202020204" pitchFamily="34" charset="0"/>
                </a:rPr>
                <a:t>(Pulse</a:t>
              </a:r>
              <a:r>
                <a:rPr lang="en-US" sz="1100" kern="0">
                  <a:solidFill>
                    <a:srgbClr val="FFFFFF"/>
                  </a:solidFill>
                  <a:ea typeface="+mn-lt"/>
                  <a:cs typeface="Helvetica" panose="020B0604020202020204" pitchFamily="34" charset="0"/>
                </a:rPr>
                <a:t>)</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Early Wage Access (</a:t>
              </a:r>
              <a:r>
                <a:rPr lang="en-US" sz="1100" i="1" kern="0" err="1">
                  <a:solidFill>
                    <a:srgbClr val="FFFFFF"/>
                  </a:solidFill>
                  <a:ea typeface="+mn-lt"/>
                  <a:cs typeface="Helvetica" panose="020B0604020202020204" pitchFamily="34" charset="0"/>
                </a:rPr>
                <a:t>Payflex</a:t>
              </a:r>
              <a:r>
                <a:rPr lang="en-US" sz="1100" kern="0">
                  <a:solidFill>
                    <a:srgbClr val="FFFFFF"/>
                  </a:solidFill>
                  <a:ea typeface="+mn-lt"/>
                  <a:cs typeface="Helvetica" panose="020B0604020202020204" pitchFamily="34" charset="0"/>
                </a:rPr>
                <a:t>)</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Parental Leave &amp; Adoption Assistance</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Retirement Savings (401K)</a:t>
              </a:r>
            </a:p>
            <a:p>
              <a:pPr marL="171450" indent="-171450" defTabSz="457172">
                <a:spcAft>
                  <a:spcPts val="300"/>
                </a:spcAft>
                <a:buFont typeface="Arial"/>
                <a:buChar char="•"/>
                <a:defRPr/>
              </a:pPr>
              <a:r>
                <a:rPr lang="en-US" sz="1100" kern="0">
                  <a:solidFill>
                    <a:srgbClr val="FFFFFF"/>
                  </a:solidFill>
                  <a:ea typeface="+mn-lt"/>
                  <a:cs typeface="Helvetica" panose="020B0604020202020204" pitchFamily="34" charset="0"/>
                </a:rPr>
                <a:t>Discount Program (</a:t>
              </a:r>
              <a:r>
                <a:rPr lang="en-US" sz="1100" i="1" kern="0">
                  <a:solidFill>
                    <a:srgbClr val="FFFFFF"/>
                  </a:solidFill>
                  <a:ea typeface="+mn-lt"/>
                  <a:cs typeface="Helvetica" panose="020B0604020202020204" pitchFamily="34" charset="0"/>
                </a:rPr>
                <a:t>Work Perks)</a:t>
              </a:r>
              <a:endParaRPr lang="en-US" sz="1200">
                <a:solidFill>
                  <a:srgbClr val="FFFFFF"/>
                </a:solidFill>
                <a:cs typeface="Helvetica" panose="020B0604020202020204" pitchFamily="34" charset="0"/>
              </a:endParaRPr>
            </a:p>
          </p:txBody>
        </p:sp>
        <p:sp>
          <p:nvSpPr>
            <p:cNvPr id="19" name="Rectangle 18">
              <a:extLst>
                <a:ext uri="{FF2B5EF4-FFF2-40B4-BE49-F238E27FC236}">
                  <a16:creationId xmlns:a16="http://schemas.microsoft.com/office/drawing/2014/main" id="{DA27F7A2-E481-078B-6F8F-64290438043B}"/>
                </a:ext>
              </a:extLst>
            </p:cNvPr>
            <p:cNvSpPr/>
            <p:nvPr/>
          </p:nvSpPr>
          <p:spPr>
            <a:xfrm>
              <a:off x="7829690" y="2951670"/>
              <a:ext cx="3130859" cy="649608"/>
            </a:xfrm>
            <a:prstGeom prst="rect">
              <a:avLst/>
            </a:prstGeom>
            <a:solidFill>
              <a:sysClr val="window" lastClr="FFFFFF"/>
            </a:solidFill>
            <a:ln w="25400" cap="flat" cmpd="sng" algn="ctr">
              <a:solidFill>
                <a:srgbClr val="47905C"/>
              </a:solidFill>
              <a:prstDash val="solid"/>
            </a:ln>
            <a:effectLst/>
          </p:spPr>
          <p:txBody>
            <a:bodyPr lIns="91440" tIns="45720" rIns="91440" bIns="45720" rtlCol="0" anchor="ctr"/>
            <a:lstStyle/>
            <a:p>
              <a:pPr algn="ctr">
                <a:defRPr/>
              </a:pPr>
              <a:endParaRPr lang="en-US" sz="1400" b="1" i="1" kern="0">
                <a:solidFill>
                  <a:prstClr val="black"/>
                </a:solidFill>
                <a:cs typeface="Helvetica" panose="020B0604020202020204" pitchFamily="34" charset="0"/>
              </a:endParaRPr>
            </a:p>
          </p:txBody>
        </p:sp>
        <p:sp>
          <p:nvSpPr>
            <p:cNvPr id="23" name="TextBox 22">
              <a:extLst>
                <a:ext uri="{FF2B5EF4-FFF2-40B4-BE49-F238E27FC236}">
                  <a16:creationId xmlns:a16="http://schemas.microsoft.com/office/drawing/2014/main" id="{B298843B-614C-2274-9949-8D0470001D7B}"/>
                </a:ext>
              </a:extLst>
            </p:cNvPr>
            <p:cNvSpPr txBox="1"/>
            <p:nvPr/>
          </p:nvSpPr>
          <p:spPr>
            <a:xfrm>
              <a:off x="7788185" y="2901368"/>
              <a:ext cx="3143460" cy="427979"/>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algn="ctr" defTabSz="457200"/>
              <a:r>
                <a:rPr lang="en-US" sz="1600" b="1">
                  <a:solidFill>
                    <a:srgbClr val="47905C"/>
                  </a:solidFill>
                  <a:cs typeface="Helvetica" panose="020B0604020202020204" pitchFamily="34" charset="0"/>
                </a:rPr>
                <a:t>WELLNESS</a:t>
              </a:r>
              <a:endParaRPr lang="en-US" sz="1600">
                <a:solidFill>
                  <a:srgbClr val="47905C"/>
                </a:solidFill>
                <a:cs typeface="Helvetica" panose="020B0604020202020204" pitchFamily="34" charset="0"/>
              </a:endParaRPr>
            </a:p>
          </p:txBody>
        </p:sp>
        <p:sp>
          <p:nvSpPr>
            <p:cNvPr id="24" name="TextBox 23">
              <a:extLst>
                <a:ext uri="{FF2B5EF4-FFF2-40B4-BE49-F238E27FC236}">
                  <a16:creationId xmlns:a16="http://schemas.microsoft.com/office/drawing/2014/main" id="{F5A9DED0-06BC-64BA-1D04-B000D031F14D}"/>
                </a:ext>
              </a:extLst>
            </p:cNvPr>
            <p:cNvSpPr txBox="1"/>
            <p:nvPr/>
          </p:nvSpPr>
          <p:spPr>
            <a:xfrm>
              <a:off x="7787583" y="3114617"/>
              <a:ext cx="3144063" cy="551090"/>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algn="ctr" defTabSz="457200"/>
              <a:r>
                <a:rPr lang="en-US" sz="1200">
                  <a:solidFill>
                    <a:prstClr val="black"/>
                  </a:solidFill>
                  <a:cs typeface="Helvetica" panose="020B0604020202020204" pitchFamily="34" charset="0"/>
                </a:rPr>
                <a:t>Breakthru offers support and benefits </a:t>
              </a:r>
            </a:p>
            <a:p>
              <a:pPr algn="ctr" defTabSz="457200"/>
              <a:r>
                <a:rPr lang="en-US" sz="1200">
                  <a:solidFill>
                    <a:prstClr val="black"/>
                  </a:solidFill>
                  <a:cs typeface="Helvetica" panose="020B0604020202020204" pitchFamily="34" charset="0"/>
                </a:rPr>
                <a:t>to live well. </a:t>
              </a:r>
              <a:endParaRPr lang="en-US">
                <a:solidFill>
                  <a:prstClr val="black"/>
                </a:solidFill>
                <a:cs typeface="Helvetica" panose="020B0604020202020204" pitchFamily="34" charset="0"/>
              </a:endParaRPr>
            </a:p>
          </p:txBody>
        </p:sp>
      </p:grpSp>
      <p:cxnSp>
        <p:nvCxnSpPr>
          <p:cNvPr id="25" name="Straight Arrow Connector 24">
            <a:extLst>
              <a:ext uri="{FF2B5EF4-FFF2-40B4-BE49-F238E27FC236}">
                <a16:creationId xmlns:a16="http://schemas.microsoft.com/office/drawing/2014/main" id="{E00A1929-F286-A000-33C5-55FD0A74028A}"/>
              </a:ext>
            </a:extLst>
          </p:cNvPr>
          <p:cNvCxnSpPr>
            <a:cxnSpLocks/>
          </p:cNvCxnSpPr>
          <p:nvPr/>
        </p:nvCxnSpPr>
        <p:spPr>
          <a:xfrm flipH="1">
            <a:off x="2251725" y="2622199"/>
            <a:ext cx="5937" cy="299930"/>
          </a:xfrm>
          <a:prstGeom prst="straightConnector1">
            <a:avLst/>
          </a:prstGeom>
          <a:noFill/>
          <a:ln w="57150" cap="flat" cmpd="sng" algn="ctr">
            <a:solidFill>
              <a:sysClr val="windowText" lastClr="000000"/>
            </a:solidFill>
            <a:prstDash val="solid"/>
            <a:tailEnd type="triangle"/>
          </a:ln>
          <a:effectLst/>
        </p:spPr>
      </p:cxnSp>
      <p:cxnSp>
        <p:nvCxnSpPr>
          <p:cNvPr id="26" name="Straight Arrow Connector 25">
            <a:extLst>
              <a:ext uri="{FF2B5EF4-FFF2-40B4-BE49-F238E27FC236}">
                <a16:creationId xmlns:a16="http://schemas.microsoft.com/office/drawing/2014/main" id="{A0CD674F-C455-75A0-ED1F-43DBEEE09846}"/>
              </a:ext>
            </a:extLst>
          </p:cNvPr>
          <p:cNvCxnSpPr>
            <a:cxnSpLocks/>
          </p:cNvCxnSpPr>
          <p:nvPr/>
        </p:nvCxnSpPr>
        <p:spPr>
          <a:xfrm>
            <a:off x="6071767" y="2657912"/>
            <a:ext cx="0" cy="300527"/>
          </a:xfrm>
          <a:prstGeom prst="straightConnector1">
            <a:avLst/>
          </a:prstGeom>
          <a:noFill/>
          <a:ln w="57150" cap="flat" cmpd="sng" algn="ctr">
            <a:solidFill>
              <a:sysClr val="windowText" lastClr="000000"/>
            </a:solidFill>
            <a:prstDash val="solid"/>
            <a:tailEnd type="triangle"/>
          </a:ln>
          <a:effectLst/>
        </p:spPr>
      </p:cxnSp>
      <p:cxnSp>
        <p:nvCxnSpPr>
          <p:cNvPr id="27" name="Straight Arrow Connector 26">
            <a:extLst>
              <a:ext uri="{FF2B5EF4-FFF2-40B4-BE49-F238E27FC236}">
                <a16:creationId xmlns:a16="http://schemas.microsoft.com/office/drawing/2014/main" id="{B1CBC308-3F8C-366F-8E58-9873FB8B3171}"/>
              </a:ext>
            </a:extLst>
          </p:cNvPr>
          <p:cNvCxnSpPr>
            <a:cxnSpLocks/>
          </p:cNvCxnSpPr>
          <p:nvPr/>
        </p:nvCxnSpPr>
        <p:spPr>
          <a:xfrm flipH="1">
            <a:off x="9885873" y="2658510"/>
            <a:ext cx="5937" cy="299929"/>
          </a:xfrm>
          <a:prstGeom prst="straightConnector1">
            <a:avLst/>
          </a:prstGeom>
          <a:noFill/>
          <a:ln w="57150" cap="flat" cmpd="sng" algn="ctr">
            <a:solidFill>
              <a:sysClr val="windowText" lastClr="000000"/>
            </a:solidFill>
            <a:prstDash val="solid"/>
            <a:tailEnd type="triangle"/>
          </a:ln>
          <a:effectLst/>
        </p:spPr>
      </p:cxnSp>
      <p:pic>
        <p:nvPicPr>
          <p:cNvPr id="28" name="Picture 27" descr="A rainbow colored triangle in a circle&#10;&#10;Description automatically generated">
            <a:extLst>
              <a:ext uri="{FF2B5EF4-FFF2-40B4-BE49-F238E27FC236}">
                <a16:creationId xmlns:a16="http://schemas.microsoft.com/office/drawing/2014/main" id="{60A1CD98-F05B-195B-7084-A9C563AF0F8E}"/>
              </a:ext>
            </a:extLst>
          </p:cNvPr>
          <p:cNvPicPr>
            <a:picLocks noChangeAspect="1"/>
          </p:cNvPicPr>
          <p:nvPr/>
        </p:nvPicPr>
        <p:blipFill rotWithShape="1">
          <a:blip r:embed="rId3">
            <a:extLst>
              <a:ext uri="{28A0092B-C50C-407E-A947-70E740481C1C}">
                <a14:useLocalDpi xmlns:a14="http://schemas.microsoft.com/office/drawing/2010/main" val="0"/>
              </a:ext>
            </a:extLst>
          </a:blip>
          <a:srcRect b="20056"/>
          <a:stretch/>
        </p:blipFill>
        <p:spPr>
          <a:xfrm>
            <a:off x="4175367" y="-729872"/>
            <a:ext cx="4067641" cy="2468880"/>
          </a:xfrm>
          <a:prstGeom prst="rect">
            <a:avLst/>
          </a:prstGeom>
        </p:spPr>
      </p:pic>
    </p:spTree>
    <p:extLst>
      <p:ext uri="{BB962C8B-B14F-4D97-AF65-F5344CB8AC3E}">
        <p14:creationId xmlns:p14="http://schemas.microsoft.com/office/powerpoint/2010/main" val="244595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AB6C015-B640-0DCB-420C-2A761275158C}"/>
              </a:ext>
            </a:extLst>
          </p:cNvPr>
          <p:cNvSpPr>
            <a:spLocks noGrp="1"/>
          </p:cNvSpPr>
          <p:nvPr>
            <p:ph type="title"/>
          </p:nvPr>
        </p:nvSpPr>
        <p:spPr>
          <a:xfrm>
            <a:off x="341831" y="180319"/>
            <a:ext cx="11627256" cy="828085"/>
          </a:xfrm>
        </p:spPr>
        <p:txBody>
          <a:bodyPr vert="horz">
            <a:noAutofit/>
          </a:bodyPr>
          <a:lstStyle/>
          <a:p>
            <a:r>
              <a:rPr lang="en-US" sz="2800">
                <a:latin typeface="+mj-lt"/>
              </a:rPr>
              <a:t>We’ve Built Incredible Momentum Over the Past Few Years, Enabling Us to LEAD GROWTH</a:t>
            </a:r>
          </a:p>
        </p:txBody>
      </p:sp>
      <p:sp>
        <p:nvSpPr>
          <p:cNvPr id="24" name="object 47">
            <a:extLst>
              <a:ext uri="{FF2B5EF4-FFF2-40B4-BE49-F238E27FC236}">
                <a16:creationId xmlns:a16="http://schemas.microsoft.com/office/drawing/2014/main" id="{0348775A-96C9-FC60-216D-68FD464D5DE3}"/>
              </a:ext>
            </a:extLst>
          </p:cNvPr>
          <p:cNvSpPr/>
          <p:nvPr/>
        </p:nvSpPr>
        <p:spPr>
          <a:xfrm>
            <a:off x="6009640" y="728062"/>
            <a:ext cx="172720" cy="5401875"/>
          </a:xfrm>
          <a:custGeom>
            <a:avLst/>
            <a:gdLst/>
            <a:ahLst/>
            <a:cxnLst/>
            <a:rect l="l" t="t" r="r" b="b"/>
            <a:pathLst>
              <a:path h="3685540">
                <a:moveTo>
                  <a:pt x="0" y="0"/>
                </a:moveTo>
                <a:lnTo>
                  <a:pt x="0" y="3685285"/>
                </a:lnTo>
              </a:path>
            </a:pathLst>
          </a:custGeom>
          <a:ln w="12700"/>
        </p:spPr>
        <p:style>
          <a:lnRef idx="1">
            <a:schemeClr val="dk1"/>
          </a:lnRef>
          <a:fillRef idx="0">
            <a:schemeClr val="dk1"/>
          </a:fillRef>
          <a:effectRef idx="0">
            <a:schemeClr val="dk1"/>
          </a:effectRef>
          <a:fontRef idx="minor">
            <a:schemeClr val="tx1"/>
          </a:fontRef>
        </p:style>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pic>
        <p:nvPicPr>
          <p:cNvPr id="25" name="Picture 24">
            <a:extLst>
              <a:ext uri="{FF2B5EF4-FFF2-40B4-BE49-F238E27FC236}">
                <a16:creationId xmlns:a16="http://schemas.microsoft.com/office/drawing/2014/main" id="{22C3699B-A357-6AE9-1059-0BC3B6388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620" y="1097777"/>
            <a:ext cx="2052320" cy="1125782"/>
          </a:xfrm>
          <a:prstGeom prst="rect">
            <a:avLst/>
          </a:prstGeom>
        </p:spPr>
      </p:pic>
      <p:pic>
        <p:nvPicPr>
          <p:cNvPr id="26" name="Picture 16" descr="Moët Hennessy announces the opening of CRAVAN, an unexpected and inspired  cocktail venue in the heart of Paris' Saint-Germain-des-Prés">
            <a:extLst>
              <a:ext uri="{FF2B5EF4-FFF2-40B4-BE49-F238E27FC236}">
                <a16:creationId xmlns:a16="http://schemas.microsoft.com/office/drawing/2014/main" id="{DF0A445F-046D-2EF4-9712-3513DE002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132" y="1097777"/>
            <a:ext cx="2509228" cy="1314078"/>
          </a:xfrm>
          <a:prstGeom prst="rect">
            <a:avLst/>
          </a:prstGeom>
          <a:noFill/>
          <a:extLst>
            <a:ext uri="{909E8E84-426E-40DD-AFC4-6F175D3DCCD1}">
              <a14:hiddenFill xmlns:a14="http://schemas.microsoft.com/office/drawing/2010/main">
                <a:solidFill>
                  <a:srgbClr val="FFFFFF"/>
                </a:solidFill>
              </a14:hiddenFill>
            </a:ext>
          </a:extLst>
        </p:spPr>
      </p:pic>
      <p:sp>
        <p:nvSpPr>
          <p:cNvPr id="27" name="object 47">
            <a:extLst>
              <a:ext uri="{FF2B5EF4-FFF2-40B4-BE49-F238E27FC236}">
                <a16:creationId xmlns:a16="http://schemas.microsoft.com/office/drawing/2014/main" id="{57C66469-F61D-C508-6D6E-5EB9361437D3}"/>
              </a:ext>
            </a:extLst>
          </p:cNvPr>
          <p:cNvSpPr/>
          <p:nvPr/>
        </p:nvSpPr>
        <p:spPr>
          <a:xfrm rot="16200000">
            <a:off x="2499238" y="228598"/>
            <a:ext cx="1371600" cy="5029200"/>
          </a:xfrm>
          <a:custGeom>
            <a:avLst/>
            <a:gdLst/>
            <a:ahLst/>
            <a:cxnLst/>
            <a:rect l="l" t="t" r="r" b="b"/>
            <a:pathLst>
              <a:path h="3685540">
                <a:moveTo>
                  <a:pt x="0" y="0"/>
                </a:moveTo>
                <a:lnTo>
                  <a:pt x="0" y="3685285"/>
                </a:lnTo>
              </a:path>
            </a:pathLst>
          </a:custGeom>
          <a:ln w="12700"/>
        </p:spPr>
        <p:style>
          <a:lnRef idx="1">
            <a:schemeClr val="dk1"/>
          </a:lnRef>
          <a:fillRef idx="0">
            <a:schemeClr val="dk1"/>
          </a:fillRef>
          <a:effectRef idx="0">
            <a:schemeClr val="dk1"/>
          </a:effectRef>
          <a:fontRef idx="minor">
            <a:schemeClr val="tx1"/>
          </a:fontRef>
        </p:style>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28" name="object 47">
            <a:extLst>
              <a:ext uri="{FF2B5EF4-FFF2-40B4-BE49-F238E27FC236}">
                <a16:creationId xmlns:a16="http://schemas.microsoft.com/office/drawing/2014/main" id="{0DD13925-871F-A69C-4B8A-14D8023FD067}"/>
              </a:ext>
            </a:extLst>
          </p:cNvPr>
          <p:cNvSpPr/>
          <p:nvPr/>
        </p:nvSpPr>
        <p:spPr>
          <a:xfrm rot="16200000">
            <a:off x="8143420" y="228599"/>
            <a:ext cx="1371600" cy="5029200"/>
          </a:xfrm>
          <a:custGeom>
            <a:avLst/>
            <a:gdLst/>
            <a:ahLst/>
            <a:cxnLst/>
            <a:rect l="l" t="t" r="r" b="b"/>
            <a:pathLst>
              <a:path h="3685540">
                <a:moveTo>
                  <a:pt x="0" y="0"/>
                </a:moveTo>
                <a:lnTo>
                  <a:pt x="0" y="3685285"/>
                </a:lnTo>
              </a:path>
            </a:pathLst>
          </a:custGeom>
          <a:ln w="12700"/>
        </p:spPr>
        <p:style>
          <a:lnRef idx="1">
            <a:schemeClr val="dk1"/>
          </a:lnRef>
          <a:fillRef idx="0">
            <a:schemeClr val="dk1"/>
          </a:fillRef>
          <a:effectRef idx="0">
            <a:schemeClr val="dk1"/>
          </a:effectRef>
          <a:fontRef idx="minor">
            <a:schemeClr val="tx1"/>
          </a:fontRef>
        </p:style>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34" name="Slide Number Placeholder 1">
            <a:extLst>
              <a:ext uri="{FF2B5EF4-FFF2-40B4-BE49-F238E27FC236}">
                <a16:creationId xmlns:a16="http://schemas.microsoft.com/office/drawing/2014/main" id="{5B26D348-C55C-2D73-7291-6139DFFCC238}"/>
              </a:ext>
            </a:extLst>
          </p:cNvPr>
          <p:cNvSpPr txBox="1">
            <a:spLocks/>
          </p:cNvSpPr>
          <p:nvPr/>
        </p:nvSpPr>
        <p:spPr>
          <a:xfrm>
            <a:off x="11474724" y="649287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14</a:t>
            </a:fld>
            <a:endParaRPr lang="en-US" sz="1000">
              <a:solidFill>
                <a:schemeClr val="bg1"/>
              </a:solidFill>
              <a:latin typeface="+mj-lt"/>
              <a:cs typeface="Helvetica"/>
            </a:endParaRPr>
          </a:p>
        </p:txBody>
      </p:sp>
      <p:sp>
        <p:nvSpPr>
          <p:cNvPr id="35" name="Footer Placeholder 3">
            <a:extLst>
              <a:ext uri="{FF2B5EF4-FFF2-40B4-BE49-F238E27FC236}">
                <a16:creationId xmlns:a16="http://schemas.microsoft.com/office/drawing/2014/main" id="{936B5889-0F40-5F0B-C917-5F7AB72C5473}"/>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grpSp>
        <p:nvGrpSpPr>
          <p:cNvPr id="3" name="Group 2">
            <a:extLst>
              <a:ext uri="{FF2B5EF4-FFF2-40B4-BE49-F238E27FC236}">
                <a16:creationId xmlns:a16="http://schemas.microsoft.com/office/drawing/2014/main" id="{85CBB45C-8CB5-ADCC-4FCE-913DFDC956F5}"/>
              </a:ext>
            </a:extLst>
          </p:cNvPr>
          <p:cNvGrpSpPr/>
          <p:nvPr/>
        </p:nvGrpSpPr>
        <p:grpSpPr>
          <a:xfrm>
            <a:off x="431844" y="3743410"/>
            <a:ext cx="2052231" cy="1610693"/>
            <a:chOff x="431844" y="3743410"/>
            <a:chExt cx="2052231" cy="1610693"/>
          </a:xfrm>
        </p:grpSpPr>
        <p:pic>
          <p:nvPicPr>
            <p:cNvPr id="2" name="Picture 1">
              <a:extLst>
                <a:ext uri="{FF2B5EF4-FFF2-40B4-BE49-F238E27FC236}">
                  <a16:creationId xmlns:a16="http://schemas.microsoft.com/office/drawing/2014/main" id="{A64AACC4-1E1C-1714-F4BC-49C8D9440C8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844" y="3948325"/>
              <a:ext cx="2052231" cy="1405778"/>
            </a:xfrm>
            <a:prstGeom prst="rect">
              <a:avLst/>
            </a:prstGeom>
          </p:spPr>
        </p:pic>
        <p:pic>
          <p:nvPicPr>
            <p:cNvPr id="4" name="Picture 3">
              <a:extLst>
                <a:ext uri="{FF2B5EF4-FFF2-40B4-BE49-F238E27FC236}">
                  <a16:creationId xmlns:a16="http://schemas.microsoft.com/office/drawing/2014/main" id="{66B43B97-E362-1034-B4EB-3570EEB70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84463">
              <a:off x="1571428" y="3743410"/>
              <a:ext cx="845893" cy="708721"/>
            </a:xfrm>
            <a:prstGeom prst="rect">
              <a:avLst/>
            </a:prstGeom>
          </p:spPr>
        </p:pic>
      </p:grpSp>
      <p:pic>
        <p:nvPicPr>
          <p:cNvPr id="5" name="Picture 4">
            <a:extLst>
              <a:ext uri="{FF2B5EF4-FFF2-40B4-BE49-F238E27FC236}">
                <a16:creationId xmlns:a16="http://schemas.microsoft.com/office/drawing/2014/main" id="{692DA733-3196-296B-B6D2-434165728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0308" y="3473010"/>
            <a:ext cx="4917824" cy="2698735"/>
          </a:xfrm>
          <a:prstGeom prst="rect">
            <a:avLst/>
          </a:prstGeom>
        </p:spPr>
      </p:pic>
      <p:pic>
        <p:nvPicPr>
          <p:cNvPr id="10" name="Picture 9">
            <a:extLst>
              <a:ext uri="{FF2B5EF4-FFF2-40B4-BE49-F238E27FC236}">
                <a16:creationId xmlns:a16="http://schemas.microsoft.com/office/drawing/2014/main" id="{BBE2A4CF-E841-AB2F-A86B-B464A04844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4852" y="3711254"/>
            <a:ext cx="1910430" cy="2276123"/>
          </a:xfrm>
          <a:prstGeom prst="rect">
            <a:avLst/>
          </a:prstGeom>
        </p:spPr>
      </p:pic>
      <p:grpSp>
        <p:nvGrpSpPr>
          <p:cNvPr id="8" name="Group 7">
            <a:extLst>
              <a:ext uri="{FF2B5EF4-FFF2-40B4-BE49-F238E27FC236}">
                <a16:creationId xmlns:a16="http://schemas.microsoft.com/office/drawing/2014/main" id="{5D3E4392-D5F7-30B1-E900-6D13819D4B18}"/>
              </a:ext>
            </a:extLst>
          </p:cNvPr>
          <p:cNvGrpSpPr/>
          <p:nvPr/>
        </p:nvGrpSpPr>
        <p:grpSpPr>
          <a:xfrm>
            <a:off x="703648" y="1229885"/>
            <a:ext cx="914400" cy="914400"/>
            <a:chOff x="1151164" y="1357097"/>
            <a:chExt cx="894877" cy="782983"/>
          </a:xfrm>
          <a:solidFill>
            <a:srgbClr val="7A232E"/>
          </a:solidFill>
        </p:grpSpPr>
        <p:sp>
          <p:nvSpPr>
            <p:cNvPr id="9" name="Missouri">
              <a:extLst>
                <a:ext uri="{FF2B5EF4-FFF2-40B4-BE49-F238E27FC236}">
                  <a16:creationId xmlns:a16="http://schemas.microsoft.com/office/drawing/2014/main" id="{0401187C-870E-E626-37A1-73BB2C147929}"/>
                </a:ext>
              </a:extLst>
            </p:cNvPr>
            <p:cNvSpPr>
              <a:spLocks/>
            </p:cNvSpPr>
            <p:nvPr/>
          </p:nvSpPr>
          <p:spPr bwMode="auto">
            <a:xfrm rot="180000">
              <a:off x="1151164" y="1357097"/>
              <a:ext cx="894877" cy="782983"/>
            </a:xfrm>
            <a:custGeom>
              <a:avLst/>
              <a:gdLst>
                <a:gd name="T0" fmla="*/ 1587 w 1989"/>
                <a:gd name="T1" fmla="*/ 626 h 1753"/>
                <a:gd name="T2" fmla="*/ 1478 w 1989"/>
                <a:gd name="T3" fmla="*/ 619 h 1753"/>
                <a:gd name="T4" fmla="*/ 1463 w 1989"/>
                <a:gd name="T5" fmla="*/ 594 h 1753"/>
                <a:gd name="T6" fmla="*/ 1466 w 1989"/>
                <a:gd name="T7" fmla="*/ 519 h 1753"/>
                <a:gd name="T8" fmla="*/ 1372 w 1989"/>
                <a:gd name="T9" fmla="*/ 456 h 1753"/>
                <a:gd name="T10" fmla="*/ 1248 w 1989"/>
                <a:gd name="T11" fmla="*/ 328 h 1753"/>
                <a:gd name="T12" fmla="*/ 1206 w 1989"/>
                <a:gd name="T13" fmla="*/ 200 h 1753"/>
                <a:gd name="T14" fmla="*/ 1198 w 1989"/>
                <a:gd name="T15" fmla="*/ 139 h 1753"/>
                <a:gd name="T16" fmla="*/ 1216 w 1989"/>
                <a:gd name="T17" fmla="*/ 92 h 1753"/>
                <a:gd name="T18" fmla="*/ 1160 w 1989"/>
                <a:gd name="T19" fmla="*/ 39 h 1753"/>
                <a:gd name="T20" fmla="*/ 1142 w 1989"/>
                <a:gd name="T21" fmla="*/ 0 h 1753"/>
                <a:gd name="T22" fmla="*/ 38 w 1989"/>
                <a:gd name="T23" fmla="*/ 39 h 1753"/>
                <a:gd name="T24" fmla="*/ 0 w 1989"/>
                <a:gd name="T25" fmla="*/ 43 h 1753"/>
                <a:gd name="T26" fmla="*/ 16 w 1989"/>
                <a:gd name="T27" fmla="*/ 85 h 1753"/>
                <a:gd name="T28" fmla="*/ 13 w 1989"/>
                <a:gd name="T29" fmla="*/ 125 h 1753"/>
                <a:gd name="T30" fmla="*/ 112 w 1989"/>
                <a:gd name="T31" fmla="*/ 264 h 1753"/>
                <a:gd name="T32" fmla="*/ 165 w 1989"/>
                <a:gd name="T33" fmla="*/ 310 h 1753"/>
                <a:gd name="T34" fmla="*/ 204 w 1989"/>
                <a:gd name="T35" fmla="*/ 313 h 1753"/>
                <a:gd name="T36" fmla="*/ 229 w 1989"/>
                <a:gd name="T37" fmla="*/ 331 h 1753"/>
                <a:gd name="T38" fmla="*/ 229 w 1989"/>
                <a:gd name="T39" fmla="*/ 380 h 1753"/>
                <a:gd name="T40" fmla="*/ 197 w 1989"/>
                <a:gd name="T41" fmla="*/ 410 h 1753"/>
                <a:gd name="T42" fmla="*/ 186 w 1989"/>
                <a:gd name="T43" fmla="*/ 448 h 1753"/>
                <a:gd name="T44" fmla="*/ 225 w 1989"/>
                <a:gd name="T45" fmla="*/ 508 h 1753"/>
                <a:gd name="T46" fmla="*/ 267 w 1989"/>
                <a:gd name="T47" fmla="*/ 559 h 1753"/>
                <a:gd name="T48" fmla="*/ 309 w 1989"/>
                <a:gd name="T49" fmla="*/ 590 h 1753"/>
                <a:gd name="T50" fmla="*/ 334 w 1989"/>
                <a:gd name="T51" fmla="*/ 790 h 1753"/>
                <a:gd name="T52" fmla="*/ 321 w 1989"/>
                <a:gd name="T53" fmla="*/ 1401 h 1753"/>
                <a:gd name="T54" fmla="*/ 334 w 1989"/>
                <a:gd name="T55" fmla="*/ 1598 h 1753"/>
                <a:gd name="T56" fmla="*/ 1679 w 1989"/>
                <a:gd name="T57" fmla="*/ 1558 h 1753"/>
                <a:gd name="T58" fmla="*/ 1710 w 1989"/>
                <a:gd name="T59" fmla="*/ 1608 h 1753"/>
                <a:gd name="T60" fmla="*/ 1703 w 1989"/>
                <a:gd name="T61" fmla="*/ 1647 h 1753"/>
                <a:gd name="T62" fmla="*/ 1647 w 1989"/>
                <a:gd name="T63" fmla="*/ 1696 h 1753"/>
                <a:gd name="T64" fmla="*/ 1636 w 1989"/>
                <a:gd name="T65" fmla="*/ 1747 h 1753"/>
                <a:gd name="T66" fmla="*/ 1743 w 1989"/>
                <a:gd name="T67" fmla="*/ 1753 h 1753"/>
                <a:gd name="T68" fmla="*/ 1827 w 1989"/>
                <a:gd name="T69" fmla="*/ 1739 h 1753"/>
                <a:gd name="T70" fmla="*/ 1863 w 1989"/>
                <a:gd name="T71" fmla="*/ 1629 h 1753"/>
                <a:gd name="T72" fmla="*/ 1858 w 1989"/>
                <a:gd name="T73" fmla="*/ 1532 h 1753"/>
                <a:gd name="T74" fmla="*/ 1908 w 1989"/>
                <a:gd name="T75" fmla="*/ 1508 h 1753"/>
                <a:gd name="T76" fmla="*/ 1932 w 1989"/>
                <a:gd name="T77" fmla="*/ 1480 h 1753"/>
                <a:gd name="T78" fmla="*/ 1968 w 1989"/>
                <a:gd name="T79" fmla="*/ 1462 h 1753"/>
                <a:gd name="T80" fmla="*/ 1975 w 1989"/>
                <a:gd name="T81" fmla="*/ 1405 h 1753"/>
                <a:gd name="T82" fmla="*/ 1989 w 1989"/>
                <a:gd name="T83" fmla="*/ 1373 h 1753"/>
                <a:gd name="T84" fmla="*/ 1965 w 1989"/>
                <a:gd name="T85" fmla="*/ 1334 h 1753"/>
                <a:gd name="T86" fmla="*/ 1915 w 1989"/>
                <a:gd name="T87" fmla="*/ 1341 h 1753"/>
                <a:gd name="T88" fmla="*/ 1883 w 1989"/>
                <a:gd name="T89" fmla="*/ 1306 h 1753"/>
                <a:gd name="T90" fmla="*/ 1855 w 1989"/>
                <a:gd name="T91" fmla="*/ 1231 h 1753"/>
                <a:gd name="T92" fmla="*/ 1873 w 1989"/>
                <a:gd name="T93" fmla="*/ 1181 h 1753"/>
                <a:gd name="T94" fmla="*/ 1838 w 1989"/>
                <a:gd name="T95" fmla="*/ 1124 h 1753"/>
                <a:gd name="T96" fmla="*/ 1799 w 1989"/>
                <a:gd name="T97" fmla="*/ 1039 h 1753"/>
                <a:gd name="T98" fmla="*/ 1721 w 1989"/>
                <a:gd name="T99" fmla="*/ 1028 h 1753"/>
                <a:gd name="T100" fmla="*/ 1611 w 1989"/>
                <a:gd name="T101" fmla="*/ 936 h 1753"/>
                <a:gd name="T102" fmla="*/ 1573 w 1989"/>
                <a:gd name="T103" fmla="*/ 872 h 1753"/>
                <a:gd name="T104" fmla="*/ 1583 w 1989"/>
                <a:gd name="T105" fmla="*/ 815 h 1753"/>
                <a:gd name="T106" fmla="*/ 1626 w 1989"/>
                <a:gd name="T107" fmla="*/ 711 h 1753"/>
                <a:gd name="T108" fmla="*/ 1636 w 1989"/>
                <a:gd name="T109" fmla="*/ 647 h 1753"/>
                <a:gd name="T110" fmla="*/ 1587 w 1989"/>
                <a:gd name="T111" fmla="*/ 626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89" h="1753">
                  <a:moveTo>
                    <a:pt x="1587" y="626"/>
                  </a:moveTo>
                  <a:lnTo>
                    <a:pt x="1478" y="619"/>
                  </a:lnTo>
                  <a:lnTo>
                    <a:pt x="1463" y="594"/>
                  </a:lnTo>
                  <a:lnTo>
                    <a:pt x="1466" y="519"/>
                  </a:lnTo>
                  <a:lnTo>
                    <a:pt x="1372" y="456"/>
                  </a:lnTo>
                  <a:lnTo>
                    <a:pt x="1248" y="328"/>
                  </a:lnTo>
                  <a:lnTo>
                    <a:pt x="1206" y="200"/>
                  </a:lnTo>
                  <a:lnTo>
                    <a:pt x="1198" y="139"/>
                  </a:lnTo>
                  <a:lnTo>
                    <a:pt x="1216" y="92"/>
                  </a:lnTo>
                  <a:lnTo>
                    <a:pt x="1160" y="39"/>
                  </a:lnTo>
                  <a:lnTo>
                    <a:pt x="1142" y="0"/>
                  </a:lnTo>
                  <a:lnTo>
                    <a:pt x="38" y="39"/>
                  </a:lnTo>
                  <a:lnTo>
                    <a:pt x="0" y="43"/>
                  </a:lnTo>
                  <a:lnTo>
                    <a:pt x="16" y="85"/>
                  </a:lnTo>
                  <a:lnTo>
                    <a:pt x="13" y="125"/>
                  </a:lnTo>
                  <a:lnTo>
                    <a:pt x="112" y="264"/>
                  </a:lnTo>
                  <a:lnTo>
                    <a:pt x="165" y="310"/>
                  </a:lnTo>
                  <a:lnTo>
                    <a:pt x="204" y="313"/>
                  </a:lnTo>
                  <a:lnTo>
                    <a:pt x="229" y="331"/>
                  </a:lnTo>
                  <a:lnTo>
                    <a:pt x="229" y="380"/>
                  </a:lnTo>
                  <a:lnTo>
                    <a:pt x="197" y="410"/>
                  </a:lnTo>
                  <a:lnTo>
                    <a:pt x="186" y="448"/>
                  </a:lnTo>
                  <a:lnTo>
                    <a:pt x="225" y="508"/>
                  </a:lnTo>
                  <a:lnTo>
                    <a:pt x="267" y="559"/>
                  </a:lnTo>
                  <a:lnTo>
                    <a:pt x="309" y="590"/>
                  </a:lnTo>
                  <a:lnTo>
                    <a:pt x="334" y="790"/>
                  </a:lnTo>
                  <a:lnTo>
                    <a:pt x="321" y="1401"/>
                  </a:lnTo>
                  <a:lnTo>
                    <a:pt x="334" y="1598"/>
                  </a:lnTo>
                  <a:lnTo>
                    <a:pt x="1679" y="1558"/>
                  </a:lnTo>
                  <a:lnTo>
                    <a:pt x="1710" y="1608"/>
                  </a:lnTo>
                  <a:lnTo>
                    <a:pt x="1703" y="1647"/>
                  </a:lnTo>
                  <a:lnTo>
                    <a:pt x="1647" y="1696"/>
                  </a:lnTo>
                  <a:lnTo>
                    <a:pt x="1636" y="1747"/>
                  </a:lnTo>
                  <a:lnTo>
                    <a:pt x="1743" y="1753"/>
                  </a:lnTo>
                  <a:lnTo>
                    <a:pt x="1827" y="1739"/>
                  </a:lnTo>
                  <a:lnTo>
                    <a:pt x="1863" y="1629"/>
                  </a:lnTo>
                  <a:lnTo>
                    <a:pt x="1858" y="1532"/>
                  </a:lnTo>
                  <a:lnTo>
                    <a:pt x="1908" y="1508"/>
                  </a:lnTo>
                  <a:lnTo>
                    <a:pt x="1932" y="1480"/>
                  </a:lnTo>
                  <a:lnTo>
                    <a:pt x="1968" y="1462"/>
                  </a:lnTo>
                  <a:lnTo>
                    <a:pt x="1975" y="1405"/>
                  </a:lnTo>
                  <a:lnTo>
                    <a:pt x="1989" y="1373"/>
                  </a:lnTo>
                  <a:lnTo>
                    <a:pt x="1965" y="1334"/>
                  </a:lnTo>
                  <a:lnTo>
                    <a:pt x="1915" y="1341"/>
                  </a:lnTo>
                  <a:lnTo>
                    <a:pt x="1883" y="1306"/>
                  </a:lnTo>
                  <a:lnTo>
                    <a:pt x="1855" y="1231"/>
                  </a:lnTo>
                  <a:lnTo>
                    <a:pt x="1873" y="1181"/>
                  </a:lnTo>
                  <a:lnTo>
                    <a:pt x="1838" y="1124"/>
                  </a:lnTo>
                  <a:lnTo>
                    <a:pt x="1799" y="1039"/>
                  </a:lnTo>
                  <a:lnTo>
                    <a:pt x="1721" y="1028"/>
                  </a:lnTo>
                  <a:lnTo>
                    <a:pt x="1611" y="936"/>
                  </a:lnTo>
                  <a:lnTo>
                    <a:pt x="1573" y="872"/>
                  </a:lnTo>
                  <a:lnTo>
                    <a:pt x="1583" y="815"/>
                  </a:lnTo>
                  <a:lnTo>
                    <a:pt x="1626" y="711"/>
                  </a:lnTo>
                  <a:lnTo>
                    <a:pt x="1636" y="647"/>
                  </a:lnTo>
                  <a:lnTo>
                    <a:pt x="1587" y="626"/>
                  </a:lnTo>
                  <a:close/>
                </a:path>
              </a:pathLst>
            </a:custGeom>
            <a:grpFill/>
            <a:ln w="6350">
              <a:solidFill>
                <a:schemeClr val="bg1"/>
              </a:solidFill>
              <a:prstDash val="solid"/>
              <a:miter lim="800000"/>
              <a:headEnd/>
              <a:tailEnd/>
            </a:ln>
          </p:spPr>
          <p:txBody>
            <a:bodyPr/>
            <a:lstStyle/>
            <a:p>
              <a:endParaRPr lang="de-DE"/>
            </a:p>
          </p:txBody>
        </p:sp>
        <p:sp>
          <p:nvSpPr>
            <p:cNvPr id="11" name="Rectangle 102">
              <a:extLst>
                <a:ext uri="{FF2B5EF4-FFF2-40B4-BE49-F238E27FC236}">
                  <a16:creationId xmlns:a16="http://schemas.microsoft.com/office/drawing/2014/main" id="{EED31AD4-1382-DD01-A295-7140B1AC2BC3}"/>
                </a:ext>
              </a:extLst>
            </p:cNvPr>
            <p:cNvSpPr>
              <a:spLocks noChangeArrowheads="1"/>
            </p:cNvSpPr>
            <p:nvPr/>
          </p:nvSpPr>
          <p:spPr bwMode="gray">
            <a:xfrm>
              <a:off x="1437981" y="1672710"/>
              <a:ext cx="314541" cy="214258"/>
            </a:xfrm>
            <a:prstGeom prst="rect">
              <a:avLst/>
            </a:prstGeom>
            <a:grpFill/>
            <a:ln w="12700">
              <a:noFill/>
              <a:miter lim="800000"/>
              <a:headEnd/>
              <a:tailEnd/>
            </a:ln>
          </p:spPr>
          <p:txBody>
            <a:bodyPr wrap="none" lIns="0" tIns="0" r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j-lt"/>
                  <a:ea typeface="+mn-ea"/>
                  <a:cs typeface="Arial" panose="020B0604020202020204" pitchFamily="34" charset="0"/>
                </a:rPr>
                <a:t>MO</a:t>
              </a:r>
              <a:endParaRPr kumimoji="0" lang="en-US" sz="600" b="1"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grpSp>
      <p:sp>
        <p:nvSpPr>
          <p:cNvPr id="12" name="Rectangle 102">
            <a:extLst>
              <a:ext uri="{FF2B5EF4-FFF2-40B4-BE49-F238E27FC236}">
                <a16:creationId xmlns:a16="http://schemas.microsoft.com/office/drawing/2014/main" id="{64BA2972-A2AE-4F98-5A01-63AFE1F5DF57}"/>
              </a:ext>
            </a:extLst>
          </p:cNvPr>
          <p:cNvSpPr>
            <a:spLocks noChangeArrowheads="1"/>
          </p:cNvSpPr>
          <p:nvPr/>
        </p:nvSpPr>
        <p:spPr bwMode="gray">
          <a:xfrm>
            <a:off x="302787" y="2005935"/>
            <a:ext cx="1823921" cy="655707"/>
          </a:xfrm>
          <a:prstGeom prst="rect">
            <a:avLst/>
          </a:prstGeom>
          <a:noFill/>
          <a:ln w="12700">
            <a:noFill/>
            <a:miter lim="800000"/>
            <a:headEnd/>
            <a:tailEnd/>
          </a:ln>
        </p:spPr>
        <p:txBody>
          <a:bodyPr wrap="none" lIns="0" tIns="0" rIns="0" bIns="0" anchor="ctr"/>
          <a:lstStyle/>
          <a:p>
            <a:pPr algn="ctr" defTabSz="457200" eaLnBrk="0" fontAlgn="base" hangingPunct="0">
              <a:spcBef>
                <a:spcPct val="0"/>
              </a:spcBef>
              <a:spcAft>
                <a:spcPct val="0"/>
              </a:spcAft>
              <a:defRPr/>
            </a:pPr>
            <a:r>
              <a:rPr kumimoji="0" lang="en-US" sz="1050" i="1" u="none" strike="noStrike" kern="1200" cap="none" spc="0" normalizeH="0" baseline="0" noProof="0">
                <a:ln>
                  <a:noFill/>
                </a:ln>
                <a:effectLst/>
                <a:uLnTx/>
                <a:uFillTx/>
                <a:latin typeface="+mj-lt"/>
                <a:ea typeface="+mn-ea"/>
                <a:cs typeface="Arial"/>
              </a:rPr>
              <a:t>Acquisition of Major Brands</a:t>
            </a:r>
            <a:r>
              <a:rPr lang="en-US" sz="1050" i="1">
                <a:latin typeface="+mj-lt"/>
                <a:cs typeface="Arial"/>
              </a:rPr>
              <a:t> </a:t>
            </a:r>
            <a:endParaRPr lang="en-US" sz="1050" i="1">
              <a:latin typeface="+mj-lt"/>
              <a:cs typeface="Arial" panose="020B0604020202020204" pitchFamily="34" charset="0"/>
            </a:endParaRPr>
          </a:p>
          <a:p>
            <a:pPr algn="ctr" defTabSz="457200">
              <a:spcBef>
                <a:spcPct val="0"/>
              </a:spcBef>
              <a:spcAft>
                <a:spcPct val="0"/>
              </a:spcAft>
              <a:defRPr/>
            </a:pPr>
            <a:r>
              <a:rPr lang="en-US" sz="1050" i="1">
                <a:latin typeface="+mj-lt"/>
                <a:cs typeface="Arial"/>
              </a:rPr>
              <a:t>in Missouri</a:t>
            </a:r>
            <a:endParaRPr lang="en-US" sz="1050" i="1" u="none" strike="noStrike" kern="1200" cap="none" spc="0" normalizeH="0" baseline="0" noProof="0">
              <a:ln>
                <a:noFill/>
              </a:ln>
              <a:effectLst/>
              <a:uLnTx/>
              <a:uFillTx/>
              <a:latin typeface="+mj-lt"/>
              <a:cs typeface="Arial" panose="020B0604020202020204" pitchFamily="34" charset="0"/>
            </a:endParaRPr>
          </a:p>
        </p:txBody>
      </p:sp>
      <p:grpSp>
        <p:nvGrpSpPr>
          <p:cNvPr id="13" name="Group 12">
            <a:extLst>
              <a:ext uri="{FF2B5EF4-FFF2-40B4-BE49-F238E27FC236}">
                <a16:creationId xmlns:a16="http://schemas.microsoft.com/office/drawing/2014/main" id="{E6641EDC-5A1E-AF50-E098-EC69F62556B9}"/>
              </a:ext>
            </a:extLst>
          </p:cNvPr>
          <p:cNvGrpSpPr/>
          <p:nvPr/>
        </p:nvGrpSpPr>
        <p:grpSpPr>
          <a:xfrm rot="300000">
            <a:off x="3870114" y="1003422"/>
            <a:ext cx="1005840" cy="1097280"/>
            <a:chOff x="8657714" y="3484029"/>
            <a:chExt cx="643886" cy="770993"/>
          </a:xfrm>
          <a:solidFill>
            <a:srgbClr val="7A232E"/>
          </a:solidFill>
        </p:grpSpPr>
        <p:sp>
          <p:nvSpPr>
            <p:cNvPr id="14" name="Freeform 67">
              <a:extLst>
                <a:ext uri="{FF2B5EF4-FFF2-40B4-BE49-F238E27FC236}">
                  <a16:creationId xmlns:a16="http://schemas.microsoft.com/office/drawing/2014/main" id="{5DE4E463-0509-7015-3B8D-666158740C90}"/>
                </a:ext>
              </a:extLst>
            </p:cNvPr>
            <p:cNvSpPr>
              <a:spLocks/>
            </p:cNvSpPr>
            <p:nvPr/>
          </p:nvSpPr>
          <p:spPr bwMode="gray">
            <a:xfrm>
              <a:off x="8657714" y="3484029"/>
              <a:ext cx="643886" cy="770993"/>
            </a:xfrm>
            <a:custGeom>
              <a:avLst/>
              <a:gdLst>
                <a:gd name="T0" fmla="*/ 574 w 526"/>
                <a:gd name="T1" fmla="*/ 140 h 638"/>
                <a:gd name="T2" fmla="*/ 530 w 526"/>
                <a:gd name="T3" fmla="*/ 184 h 638"/>
                <a:gd name="T4" fmla="*/ 473 w 526"/>
                <a:gd name="T5" fmla="*/ 212 h 638"/>
                <a:gd name="T6" fmla="*/ 403 w 526"/>
                <a:gd name="T7" fmla="*/ 292 h 638"/>
                <a:gd name="T8" fmla="*/ 386 w 526"/>
                <a:gd name="T9" fmla="*/ 320 h 638"/>
                <a:gd name="T10" fmla="*/ 377 w 526"/>
                <a:gd name="T11" fmla="*/ 360 h 638"/>
                <a:gd name="T12" fmla="*/ 351 w 526"/>
                <a:gd name="T13" fmla="*/ 372 h 638"/>
                <a:gd name="T14" fmla="*/ 377 w 526"/>
                <a:gd name="T15" fmla="*/ 384 h 638"/>
                <a:gd name="T16" fmla="*/ 342 w 526"/>
                <a:gd name="T17" fmla="*/ 384 h 638"/>
                <a:gd name="T18" fmla="*/ 364 w 526"/>
                <a:gd name="T19" fmla="*/ 396 h 638"/>
                <a:gd name="T20" fmla="*/ 355 w 526"/>
                <a:gd name="T21" fmla="*/ 420 h 638"/>
                <a:gd name="T22" fmla="*/ 368 w 526"/>
                <a:gd name="T23" fmla="*/ 488 h 638"/>
                <a:gd name="T24" fmla="*/ 351 w 526"/>
                <a:gd name="T25" fmla="*/ 513 h 638"/>
                <a:gd name="T26" fmla="*/ 403 w 526"/>
                <a:gd name="T27" fmla="*/ 529 h 638"/>
                <a:gd name="T28" fmla="*/ 447 w 526"/>
                <a:gd name="T29" fmla="*/ 561 h 638"/>
                <a:gd name="T30" fmla="*/ 482 w 526"/>
                <a:gd name="T31" fmla="*/ 577 h 638"/>
                <a:gd name="T32" fmla="*/ 491 w 526"/>
                <a:gd name="T33" fmla="*/ 613 h 638"/>
                <a:gd name="T34" fmla="*/ 97 w 526"/>
                <a:gd name="T35" fmla="*/ 637 h 638"/>
                <a:gd name="T36" fmla="*/ 71 w 526"/>
                <a:gd name="T37" fmla="*/ 460 h 638"/>
                <a:gd name="T38" fmla="*/ 48 w 526"/>
                <a:gd name="T39" fmla="*/ 432 h 638"/>
                <a:gd name="T40" fmla="*/ 67 w 526"/>
                <a:gd name="T41" fmla="*/ 396 h 638"/>
                <a:gd name="T42" fmla="*/ 52 w 526"/>
                <a:gd name="T43" fmla="*/ 260 h 638"/>
                <a:gd name="T44" fmla="*/ 26 w 526"/>
                <a:gd name="T45" fmla="*/ 192 h 638"/>
                <a:gd name="T46" fmla="*/ 0 w 526"/>
                <a:gd name="T47" fmla="*/ 68 h 638"/>
                <a:gd name="T48" fmla="*/ 154 w 526"/>
                <a:gd name="T49" fmla="*/ 52 h 638"/>
                <a:gd name="T50" fmla="*/ 198 w 526"/>
                <a:gd name="T51" fmla="*/ 0 h 638"/>
                <a:gd name="T52" fmla="*/ 224 w 526"/>
                <a:gd name="T53" fmla="*/ 16 h 638"/>
                <a:gd name="T54" fmla="*/ 211 w 526"/>
                <a:gd name="T55" fmla="*/ 40 h 638"/>
                <a:gd name="T56" fmla="*/ 237 w 526"/>
                <a:gd name="T57" fmla="*/ 52 h 638"/>
                <a:gd name="T58" fmla="*/ 224 w 526"/>
                <a:gd name="T59" fmla="*/ 80 h 638"/>
                <a:gd name="T60" fmla="*/ 272 w 526"/>
                <a:gd name="T61" fmla="*/ 100 h 638"/>
                <a:gd name="T62" fmla="*/ 320 w 526"/>
                <a:gd name="T63" fmla="*/ 88 h 638"/>
                <a:gd name="T64" fmla="*/ 469 w 526"/>
                <a:gd name="T65" fmla="*/ 140 h 638"/>
                <a:gd name="T66" fmla="*/ 574 w 526"/>
                <a:gd name="T67" fmla="*/ 140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638"/>
                <a:gd name="T104" fmla="*/ 526 w 526"/>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638">
                  <a:moveTo>
                    <a:pt x="525" y="140"/>
                  </a:moveTo>
                  <a:lnTo>
                    <a:pt x="485" y="184"/>
                  </a:lnTo>
                  <a:lnTo>
                    <a:pt x="433" y="212"/>
                  </a:lnTo>
                  <a:lnTo>
                    <a:pt x="369" y="292"/>
                  </a:lnTo>
                  <a:lnTo>
                    <a:pt x="353" y="320"/>
                  </a:lnTo>
                  <a:lnTo>
                    <a:pt x="345" y="360"/>
                  </a:lnTo>
                  <a:lnTo>
                    <a:pt x="321" y="372"/>
                  </a:lnTo>
                  <a:lnTo>
                    <a:pt x="345" y="384"/>
                  </a:lnTo>
                  <a:lnTo>
                    <a:pt x="313" y="384"/>
                  </a:lnTo>
                  <a:lnTo>
                    <a:pt x="333" y="396"/>
                  </a:lnTo>
                  <a:lnTo>
                    <a:pt x="325" y="420"/>
                  </a:lnTo>
                  <a:lnTo>
                    <a:pt x="337" y="488"/>
                  </a:lnTo>
                  <a:lnTo>
                    <a:pt x="321" y="513"/>
                  </a:lnTo>
                  <a:lnTo>
                    <a:pt x="369" y="529"/>
                  </a:lnTo>
                  <a:lnTo>
                    <a:pt x="409" y="561"/>
                  </a:lnTo>
                  <a:lnTo>
                    <a:pt x="441" y="577"/>
                  </a:lnTo>
                  <a:lnTo>
                    <a:pt x="449" y="613"/>
                  </a:lnTo>
                  <a:lnTo>
                    <a:pt x="89" y="637"/>
                  </a:lnTo>
                  <a:lnTo>
                    <a:pt x="65" y="460"/>
                  </a:lnTo>
                  <a:lnTo>
                    <a:pt x="44" y="432"/>
                  </a:lnTo>
                  <a:lnTo>
                    <a:pt x="61" y="396"/>
                  </a:lnTo>
                  <a:lnTo>
                    <a:pt x="48" y="260"/>
                  </a:lnTo>
                  <a:lnTo>
                    <a:pt x="24" y="192"/>
                  </a:lnTo>
                  <a:lnTo>
                    <a:pt x="0" y="68"/>
                  </a:lnTo>
                  <a:lnTo>
                    <a:pt x="141" y="52"/>
                  </a:lnTo>
                  <a:lnTo>
                    <a:pt x="181" y="0"/>
                  </a:lnTo>
                  <a:lnTo>
                    <a:pt x="205" y="16"/>
                  </a:lnTo>
                  <a:lnTo>
                    <a:pt x="193" y="40"/>
                  </a:lnTo>
                  <a:lnTo>
                    <a:pt x="217" y="52"/>
                  </a:lnTo>
                  <a:lnTo>
                    <a:pt x="205" y="80"/>
                  </a:lnTo>
                  <a:lnTo>
                    <a:pt x="249" y="100"/>
                  </a:lnTo>
                  <a:lnTo>
                    <a:pt x="293" y="88"/>
                  </a:lnTo>
                  <a:lnTo>
                    <a:pt x="429" y="140"/>
                  </a:lnTo>
                  <a:lnTo>
                    <a:pt x="525" y="140"/>
                  </a:lnTo>
                </a:path>
              </a:pathLst>
            </a:custGeom>
            <a:grpFill/>
            <a:ln w="12700" cap="rnd" cmpd="sng">
              <a:solidFill>
                <a:schemeClr val="bg1">
                  <a:lumMod val="95000"/>
                </a:schemeClr>
              </a:solidFill>
              <a:prstDash val="solid"/>
              <a:round/>
              <a:headEnd type="none" w="med" len="med"/>
              <a:tailEnd type="none" w="med" len="med"/>
            </a:ln>
          </p:spPr>
          <p:txBody>
            <a:bodyPr wrap="none" lIns="0" tIns="0" rIns="0" bIns="0" anchor="t"/>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15" name="Rectangle 114">
              <a:extLst>
                <a:ext uri="{FF2B5EF4-FFF2-40B4-BE49-F238E27FC236}">
                  <a16:creationId xmlns:a16="http://schemas.microsoft.com/office/drawing/2014/main" id="{1F13CE88-6F42-82D9-AB8E-10A5AD4AFFDB}"/>
                </a:ext>
              </a:extLst>
            </p:cNvPr>
            <p:cNvSpPr>
              <a:spLocks noChangeArrowheads="1"/>
            </p:cNvSpPr>
            <p:nvPr/>
          </p:nvSpPr>
          <p:spPr bwMode="gray">
            <a:xfrm rot="21300000">
              <a:off x="8803662" y="3822276"/>
              <a:ext cx="190395" cy="132931"/>
            </a:xfrm>
            <a:prstGeom prst="rect">
              <a:avLst/>
            </a:prstGeom>
            <a:grpFill/>
            <a:ln w="12700">
              <a:noFill/>
              <a:miter lim="800000"/>
              <a:headEnd/>
              <a:tailEnd/>
            </a:ln>
          </p:spPr>
          <p:txBody>
            <a:bodyPr wrap="none" lIns="0" tIns="0" r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mj-lt"/>
                  <a:ea typeface="+mn-ea"/>
                  <a:cs typeface="Arial" panose="020B0604020202020204" pitchFamily="34" charset="0"/>
                </a:rPr>
                <a:t>MN</a:t>
              </a:r>
              <a:endParaRPr kumimoji="0" lang="en-US" sz="600" b="1"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grpSp>
      <p:sp>
        <p:nvSpPr>
          <p:cNvPr id="16" name="Rectangle 102">
            <a:extLst>
              <a:ext uri="{FF2B5EF4-FFF2-40B4-BE49-F238E27FC236}">
                <a16:creationId xmlns:a16="http://schemas.microsoft.com/office/drawing/2014/main" id="{82C2E285-FA47-6489-7B18-00ECB8ED90F5}"/>
              </a:ext>
            </a:extLst>
          </p:cNvPr>
          <p:cNvSpPr>
            <a:spLocks noChangeArrowheads="1"/>
          </p:cNvSpPr>
          <p:nvPr/>
        </p:nvSpPr>
        <p:spPr bwMode="gray">
          <a:xfrm>
            <a:off x="3504011" y="1954964"/>
            <a:ext cx="1823921" cy="655707"/>
          </a:xfrm>
          <a:prstGeom prst="rect">
            <a:avLst/>
          </a:prstGeom>
          <a:noFill/>
          <a:ln w="12700">
            <a:noFill/>
            <a:miter lim="800000"/>
            <a:headEnd/>
            <a:tailEnd/>
          </a:ln>
        </p:spPr>
        <p:txBody>
          <a:bodyPr wrap="none" lIns="0" tIns="0" r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50" i="1" u="none" strike="noStrike" kern="1200" cap="none" spc="0" normalizeH="0" baseline="0" noProof="0">
                <a:ln>
                  <a:noFill/>
                </a:ln>
                <a:effectLst/>
                <a:uLnTx/>
                <a:uFillTx/>
                <a:latin typeface="+mj-lt"/>
                <a:ea typeface="+mn-ea"/>
                <a:cs typeface="Arial"/>
              </a:rPr>
              <a:t>Acquisition of JJ Taylor</a:t>
            </a:r>
          </a:p>
          <a:p>
            <a:pPr algn="ctr" defTabSz="457200">
              <a:spcBef>
                <a:spcPct val="0"/>
              </a:spcBef>
              <a:spcAft>
                <a:spcPct val="0"/>
              </a:spcAft>
              <a:defRPr/>
            </a:pPr>
            <a:r>
              <a:rPr lang="en-US" sz="1050" i="1">
                <a:latin typeface="+mj-lt"/>
                <a:cs typeface="Arial"/>
              </a:rPr>
              <a:t>In Minnesota</a:t>
            </a:r>
          </a:p>
        </p:txBody>
      </p:sp>
      <p:sp>
        <p:nvSpPr>
          <p:cNvPr id="17" name="Rectangle 102">
            <a:extLst>
              <a:ext uri="{FF2B5EF4-FFF2-40B4-BE49-F238E27FC236}">
                <a16:creationId xmlns:a16="http://schemas.microsoft.com/office/drawing/2014/main" id="{221E593A-2456-A086-1267-52A574EFABD9}"/>
              </a:ext>
            </a:extLst>
          </p:cNvPr>
          <p:cNvSpPr>
            <a:spLocks noChangeArrowheads="1"/>
          </p:cNvSpPr>
          <p:nvPr/>
        </p:nvSpPr>
        <p:spPr bwMode="gray">
          <a:xfrm>
            <a:off x="2022671" y="2786645"/>
            <a:ext cx="1823921" cy="655707"/>
          </a:xfrm>
          <a:prstGeom prst="rect">
            <a:avLst/>
          </a:prstGeom>
          <a:noFill/>
          <a:ln w="12700">
            <a:noFill/>
            <a:miter lim="800000"/>
            <a:headEnd/>
            <a:tailEnd/>
          </a:ln>
        </p:spPr>
        <p:txBody>
          <a:bodyPr wrap="none" lIns="0" tIns="0" rIns="0" bIns="0" anchor="ctr"/>
          <a:lstStyle/>
          <a:p>
            <a:pPr algn="ctr" defTabSz="457200" eaLnBrk="0" fontAlgn="base" hangingPunct="0">
              <a:spcBef>
                <a:spcPct val="0"/>
              </a:spcBef>
              <a:spcAft>
                <a:spcPct val="0"/>
              </a:spcAft>
              <a:defRPr/>
            </a:pPr>
            <a:r>
              <a:rPr kumimoji="0" lang="en-US" sz="1050" i="1" u="none" strike="noStrike" kern="1200" cap="none" spc="0" normalizeH="0" baseline="0" noProof="0">
                <a:ln>
                  <a:noFill/>
                </a:ln>
                <a:effectLst/>
                <a:uLnTx/>
                <a:uFillTx/>
                <a:latin typeface="+mj-lt"/>
                <a:ea typeface="+mn-ea"/>
                <a:cs typeface="Arial"/>
              </a:rPr>
              <a:t>Acquisition of Wine </a:t>
            </a:r>
            <a:r>
              <a:rPr lang="en-US" sz="1050" i="1">
                <a:latin typeface="+mj-lt"/>
                <a:cs typeface="Arial"/>
              </a:rPr>
              <a:t>Warehouse </a:t>
            </a:r>
            <a:endParaRPr lang="en-US" sz="1050" i="1">
              <a:latin typeface="+mj-lt"/>
              <a:cs typeface="Arial" panose="020B0604020202020204" pitchFamily="34" charset="0"/>
            </a:endParaRPr>
          </a:p>
          <a:p>
            <a:pPr algn="ctr" defTabSz="457200">
              <a:spcBef>
                <a:spcPct val="0"/>
              </a:spcBef>
              <a:spcAft>
                <a:spcPct val="0"/>
              </a:spcAft>
              <a:defRPr/>
            </a:pPr>
            <a:r>
              <a:rPr lang="en-US" sz="1050" i="1">
                <a:latin typeface="+mj-lt"/>
                <a:cs typeface="Arial"/>
              </a:rPr>
              <a:t>in California</a:t>
            </a:r>
            <a:endParaRPr lang="en-US" sz="1050" i="1" u="none" strike="noStrike" kern="1200" cap="none" spc="0" normalizeH="0" baseline="0" noProof="0">
              <a:ln>
                <a:noFill/>
              </a:ln>
              <a:effectLst/>
              <a:uLnTx/>
              <a:uFillTx/>
              <a:latin typeface="+mj-lt"/>
              <a:cs typeface="Arial" panose="020B0604020202020204" pitchFamily="34" charset="0"/>
            </a:endParaRPr>
          </a:p>
        </p:txBody>
      </p:sp>
      <p:grpSp>
        <p:nvGrpSpPr>
          <p:cNvPr id="18" name="Group 17">
            <a:extLst>
              <a:ext uri="{FF2B5EF4-FFF2-40B4-BE49-F238E27FC236}">
                <a16:creationId xmlns:a16="http://schemas.microsoft.com/office/drawing/2014/main" id="{78853FD2-A5DE-05EC-02A2-F22C1255AC63}"/>
              </a:ext>
            </a:extLst>
          </p:cNvPr>
          <p:cNvGrpSpPr/>
          <p:nvPr/>
        </p:nvGrpSpPr>
        <p:grpSpPr>
          <a:xfrm rot="-240000">
            <a:off x="2298965" y="1476999"/>
            <a:ext cx="1005840" cy="1493118"/>
            <a:chOff x="2590125" y="1885160"/>
            <a:chExt cx="908457" cy="1358649"/>
          </a:xfrm>
          <a:solidFill>
            <a:srgbClr val="7A232E"/>
          </a:solidFill>
        </p:grpSpPr>
        <p:sp>
          <p:nvSpPr>
            <p:cNvPr id="19" name="Freeform 31">
              <a:extLst>
                <a:ext uri="{FF2B5EF4-FFF2-40B4-BE49-F238E27FC236}">
                  <a16:creationId xmlns:a16="http://schemas.microsoft.com/office/drawing/2014/main" id="{73BBFF37-B820-0D1D-6F98-589B80B5BD4A}"/>
                </a:ext>
              </a:extLst>
            </p:cNvPr>
            <p:cNvSpPr>
              <a:spLocks/>
            </p:cNvSpPr>
            <p:nvPr/>
          </p:nvSpPr>
          <p:spPr bwMode="gray">
            <a:xfrm>
              <a:off x="2590125" y="1885160"/>
              <a:ext cx="908457" cy="1358649"/>
            </a:xfrm>
            <a:custGeom>
              <a:avLst/>
              <a:gdLst>
                <a:gd name="T0" fmla="*/ 66 w 637"/>
                <a:gd name="T1" fmla="*/ 0 h 1113"/>
                <a:gd name="T2" fmla="*/ 376 w 637"/>
                <a:gd name="T3" fmla="*/ 80 h 1113"/>
                <a:gd name="T4" fmla="*/ 315 w 637"/>
                <a:gd name="T5" fmla="*/ 380 h 1113"/>
                <a:gd name="T6" fmla="*/ 683 w 637"/>
                <a:gd name="T7" fmla="*/ 872 h 1113"/>
                <a:gd name="T8" fmla="*/ 678 w 637"/>
                <a:gd name="T9" fmla="*/ 920 h 1113"/>
                <a:gd name="T10" fmla="*/ 696 w 637"/>
                <a:gd name="T11" fmla="*/ 960 h 1113"/>
                <a:gd name="T12" fmla="*/ 674 w 637"/>
                <a:gd name="T13" fmla="*/ 980 h 1113"/>
                <a:gd name="T14" fmla="*/ 657 w 637"/>
                <a:gd name="T15" fmla="*/ 1024 h 1113"/>
                <a:gd name="T16" fmla="*/ 635 w 637"/>
                <a:gd name="T17" fmla="*/ 1064 h 1113"/>
                <a:gd name="T18" fmla="*/ 657 w 637"/>
                <a:gd name="T19" fmla="*/ 1080 h 1113"/>
                <a:gd name="T20" fmla="*/ 635 w 637"/>
                <a:gd name="T21" fmla="*/ 1112 h 1113"/>
                <a:gd name="T22" fmla="*/ 425 w 637"/>
                <a:gd name="T23" fmla="*/ 1096 h 1113"/>
                <a:gd name="T24" fmla="*/ 411 w 637"/>
                <a:gd name="T25" fmla="*/ 1048 h 1113"/>
                <a:gd name="T26" fmla="*/ 390 w 637"/>
                <a:gd name="T27" fmla="*/ 992 h 1113"/>
                <a:gd name="T28" fmla="*/ 355 w 637"/>
                <a:gd name="T29" fmla="*/ 960 h 1113"/>
                <a:gd name="T30" fmla="*/ 324 w 637"/>
                <a:gd name="T31" fmla="*/ 952 h 1113"/>
                <a:gd name="T32" fmla="*/ 324 w 637"/>
                <a:gd name="T33" fmla="*/ 940 h 1113"/>
                <a:gd name="T34" fmla="*/ 293 w 637"/>
                <a:gd name="T35" fmla="*/ 916 h 1113"/>
                <a:gd name="T36" fmla="*/ 249 w 637"/>
                <a:gd name="T37" fmla="*/ 904 h 1113"/>
                <a:gd name="T38" fmla="*/ 232 w 637"/>
                <a:gd name="T39" fmla="*/ 872 h 1113"/>
                <a:gd name="T40" fmla="*/ 201 w 637"/>
                <a:gd name="T41" fmla="*/ 864 h 1113"/>
                <a:gd name="T42" fmla="*/ 158 w 637"/>
                <a:gd name="T43" fmla="*/ 828 h 1113"/>
                <a:gd name="T44" fmla="*/ 175 w 637"/>
                <a:gd name="T45" fmla="*/ 780 h 1113"/>
                <a:gd name="T46" fmla="*/ 105 w 637"/>
                <a:gd name="T47" fmla="*/ 600 h 1113"/>
                <a:gd name="T48" fmla="*/ 118 w 637"/>
                <a:gd name="T49" fmla="*/ 600 h 1113"/>
                <a:gd name="T50" fmla="*/ 118 w 637"/>
                <a:gd name="T51" fmla="*/ 576 h 1113"/>
                <a:gd name="T52" fmla="*/ 96 w 637"/>
                <a:gd name="T53" fmla="*/ 568 h 1113"/>
                <a:gd name="T54" fmla="*/ 70 w 637"/>
                <a:gd name="T55" fmla="*/ 480 h 1113"/>
                <a:gd name="T56" fmla="*/ 83 w 637"/>
                <a:gd name="T57" fmla="*/ 476 h 1113"/>
                <a:gd name="T58" fmla="*/ 105 w 637"/>
                <a:gd name="T59" fmla="*/ 492 h 1113"/>
                <a:gd name="T60" fmla="*/ 92 w 637"/>
                <a:gd name="T61" fmla="*/ 460 h 1113"/>
                <a:gd name="T62" fmla="*/ 144 w 637"/>
                <a:gd name="T63" fmla="*/ 448 h 1113"/>
                <a:gd name="T64" fmla="*/ 127 w 637"/>
                <a:gd name="T65" fmla="*/ 432 h 1113"/>
                <a:gd name="T66" fmla="*/ 96 w 637"/>
                <a:gd name="T67" fmla="*/ 436 h 1113"/>
                <a:gd name="T68" fmla="*/ 79 w 637"/>
                <a:gd name="T69" fmla="*/ 452 h 1113"/>
                <a:gd name="T70" fmla="*/ 39 w 637"/>
                <a:gd name="T71" fmla="*/ 400 h 1113"/>
                <a:gd name="T72" fmla="*/ 22 w 637"/>
                <a:gd name="T73" fmla="*/ 360 h 1113"/>
                <a:gd name="T74" fmla="*/ 18 w 637"/>
                <a:gd name="T75" fmla="*/ 320 h 1113"/>
                <a:gd name="T76" fmla="*/ 18 w 637"/>
                <a:gd name="T77" fmla="*/ 244 h 1113"/>
                <a:gd name="T78" fmla="*/ 9 w 637"/>
                <a:gd name="T79" fmla="*/ 224 h 1113"/>
                <a:gd name="T80" fmla="*/ 0 w 637"/>
                <a:gd name="T81" fmla="*/ 180 h 1113"/>
                <a:gd name="T82" fmla="*/ 9 w 637"/>
                <a:gd name="T83" fmla="*/ 148 h 1113"/>
                <a:gd name="T84" fmla="*/ 18 w 637"/>
                <a:gd name="T85" fmla="*/ 116 h 1113"/>
                <a:gd name="T86" fmla="*/ 35 w 637"/>
                <a:gd name="T87" fmla="*/ 96 h 1113"/>
                <a:gd name="T88" fmla="*/ 31 w 637"/>
                <a:gd name="T89" fmla="*/ 68 h 1113"/>
                <a:gd name="T90" fmla="*/ 57 w 637"/>
                <a:gd name="T91" fmla="*/ 52 h 1113"/>
                <a:gd name="T92" fmla="*/ 66 w 637"/>
                <a:gd name="T93" fmla="*/ 0 h 11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7"/>
                <a:gd name="T142" fmla="*/ 0 h 1113"/>
                <a:gd name="T143" fmla="*/ 637 w 637"/>
                <a:gd name="T144" fmla="*/ 1113 h 11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7" h="1113">
                  <a:moveTo>
                    <a:pt x="60" y="0"/>
                  </a:moveTo>
                  <a:lnTo>
                    <a:pt x="344" y="80"/>
                  </a:lnTo>
                  <a:lnTo>
                    <a:pt x="288" y="380"/>
                  </a:lnTo>
                  <a:lnTo>
                    <a:pt x="624" y="872"/>
                  </a:lnTo>
                  <a:lnTo>
                    <a:pt x="620" y="920"/>
                  </a:lnTo>
                  <a:lnTo>
                    <a:pt x="636" y="960"/>
                  </a:lnTo>
                  <a:lnTo>
                    <a:pt x="616" y="980"/>
                  </a:lnTo>
                  <a:lnTo>
                    <a:pt x="600" y="1024"/>
                  </a:lnTo>
                  <a:lnTo>
                    <a:pt x="580" y="1064"/>
                  </a:lnTo>
                  <a:lnTo>
                    <a:pt x="600" y="1080"/>
                  </a:lnTo>
                  <a:lnTo>
                    <a:pt x="580" y="1112"/>
                  </a:lnTo>
                  <a:lnTo>
                    <a:pt x="388" y="1096"/>
                  </a:lnTo>
                  <a:lnTo>
                    <a:pt x="376" y="1048"/>
                  </a:lnTo>
                  <a:lnTo>
                    <a:pt x="356" y="992"/>
                  </a:lnTo>
                  <a:lnTo>
                    <a:pt x="324" y="960"/>
                  </a:lnTo>
                  <a:lnTo>
                    <a:pt x="296" y="952"/>
                  </a:lnTo>
                  <a:lnTo>
                    <a:pt x="296" y="940"/>
                  </a:lnTo>
                  <a:lnTo>
                    <a:pt x="268" y="916"/>
                  </a:lnTo>
                  <a:lnTo>
                    <a:pt x="228" y="904"/>
                  </a:lnTo>
                  <a:lnTo>
                    <a:pt x="212" y="872"/>
                  </a:lnTo>
                  <a:lnTo>
                    <a:pt x="184" y="864"/>
                  </a:lnTo>
                  <a:lnTo>
                    <a:pt x="144" y="828"/>
                  </a:lnTo>
                  <a:lnTo>
                    <a:pt x="160" y="780"/>
                  </a:lnTo>
                  <a:lnTo>
                    <a:pt x="96" y="600"/>
                  </a:lnTo>
                  <a:lnTo>
                    <a:pt x="108" y="600"/>
                  </a:lnTo>
                  <a:lnTo>
                    <a:pt x="108" y="576"/>
                  </a:lnTo>
                  <a:lnTo>
                    <a:pt x="88" y="568"/>
                  </a:lnTo>
                  <a:lnTo>
                    <a:pt x="64" y="480"/>
                  </a:lnTo>
                  <a:lnTo>
                    <a:pt x="76" y="476"/>
                  </a:lnTo>
                  <a:lnTo>
                    <a:pt x="96" y="492"/>
                  </a:lnTo>
                  <a:lnTo>
                    <a:pt x="84" y="460"/>
                  </a:lnTo>
                  <a:lnTo>
                    <a:pt x="132" y="448"/>
                  </a:lnTo>
                  <a:lnTo>
                    <a:pt x="116" y="432"/>
                  </a:lnTo>
                  <a:lnTo>
                    <a:pt x="88" y="436"/>
                  </a:lnTo>
                  <a:lnTo>
                    <a:pt x="72" y="452"/>
                  </a:lnTo>
                  <a:lnTo>
                    <a:pt x="36" y="400"/>
                  </a:lnTo>
                  <a:lnTo>
                    <a:pt x="20" y="360"/>
                  </a:lnTo>
                  <a:lnTo>
                    <a:pt x="16" y="320"/>
                  </a:lnTo>
                  <a:lnTo>
                    <a:pt x="16" y="244"/>
                  </a:lnTo>
                  <a:lnTo>
                    <a:pt x="8" y="224"/>
                  </a:lnTo>
                  <a:lnTo>
                    <a:pt x="0" y="180"/>
                  </a:lnTo>
                  <a:lnTo>
                    <a:pt x="8" y="148"/>
                  </a:lnTo>
                  <a:lnTo>
                    <a:pt x="16" y="116"/>
                  </a:lnTo>
                  <a:lnTo>
                    <a:pt x="32" y="96"/>
                  </a:lnTo>
                  <a:lnTo>
                    <a:pt x="28" y="68"/>
                  </a:lnTo>
                  <a:lnTo>
                    <a:pt x="52" y="52"/>
                  </a:lnTo>
                  <a:lnTo>
                    <a:pt x="60" y="0"/>
                  </a:lnTo>
                </a:path>
              </a:pathLst>
            </a:custGeom>
            <a:grpFill/>
            <a:ln w="12700" cap="rnd" cmpd="sng">
              <a:solidFill>
                <a:schemeClr val="bg1">
                  <a:lumMod val="85000"/>
                </a:schemeClr>
              </a:solidFill>
              <a:prstDash val="solid"/>
              <a:round/>
              <a:headEnd type="none" w="med" len="med"/>
              <a:tailEnd type="none" w="med" len="med"/>
            </a:ln>
          </p:spPr>
          <p:txBody>
            <a:bodyPr wrap="none" lIns="0" tIns="0" rIns="0" bIns="0" anchor="t"/>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14">
              <a:extLst>
                <a:ext uri="{FF2B5EF4-FFF2-40B4-BE49-F238E27FC236}">
                  <a16:creationId xmlns:a16="http://schemas.microsoft.com/office/drawing/2014/main" id="{ADBFE9B6-76D1-98BB-08AF-F87FAEE23A4D}"/>
                </a:ext>
              </a:extLst>
            </p:cNvPr>
            <p:cNvSpPr>
              <a:spLocks noChangeArrowheads="1"/>
            </p:cNvSpPr>
            <p:nvPr/>
          </p:nvSpPr>
          <p:spPr bwMode="gray">
            <a:xfrm>
              <a:off x="2876809" y="2600768"/>
              <a:ext cx="271711" cy="166313"/>
            </a:xfrm>
            <a:prstGeom prst="rect">
              <a:avLst/>
            </a:prstGeom>
            <a:grpFill/>
            <a:ln w="12700">
              <a:noFill/>
              <a:miter lim="800000"/>
              <a:headEnd/>
              <a:tailEnd/>
            </a:ln>
          </p:spPr>
          <p:txBody>
            <a:bodyPr wrap="none" lIns="0" tIns="0" r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mj-lt"/>
                  <a:ea typeface="+mn-ea"/>
                  <a:cs typeface="Arial" panose="020B0604020202020204" pitchFamily="34" charset="0"/>
                </a:rPr>
                <a:t>CA</a:t>
              </a:r>
              <a:endParaRPr kumimoji="0" lang="en-US" sz="600" b="1"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grpSp>
      <p:pic>
        <p:nvPicPr>
          <p:cNvPr id="1030" name="Picture 6" descr="Proximo Logo | My Frameworks">
            <a:extLst>
              <a:ext uri="{FF2B5EF4-FFF2-40B4-BE49-F238E27FC236}">
                <a16:creationId xmlns:a16="http://schemas.microsoft.com/office/drawing/2014/main" id="{7CC162F1-63E5-7886-F6C1-E7A27F6CAD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4256" y="2142447"/>
            <a:ext cx="1851752" cy="108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2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a:extLst>
              <a:ext uri="{FF2B5EF4-FFF2-40B4-BE49-F238E27FC236}">
                <a16:creationId xmlns:a16="http://schemas.microsoft.com/office/drawing/2014/main" id="{9F0F1E03-FB72-4039-C886-0C49AC392313}"/>
              </a:ext>
            </a:extLst>
          </p:cNvPr>
          <p:cNvSpPr>
            <a:spLocks noGrp="1"/>
          </p:cNvSpPr>
          <p:nvPr>
            <p:ph type="title"/>
          </p:nvPr>
        </p:nvSpPr>
        <p:spPr>
          <a:xfrm>
            <a:off x="341830" y="59738"/>
            <a:ext cx="11850169" cy="828085"/>
          </a:xfrm>
        </p:spPr>
        <p:txBody>
          <a:bodyPr vert="horz" anchor="t">
            <a:noAutofit/>
          </a:bodyPr>
          <a:lstStyle/>
          <a:p>
            <a:r>
              <a:rPr lang="en-US" sz="2600">
                <a:latin typeface="+mj-lt"/>
                <a:cs typeface="Arial" panose="020B0604020202020204" pitchFamily="34" charset="0"/>
              </a:rPr>
              <a:t>Vision: To be the leading beverage company in North America</a:t>
            </a:r>
          </a:p>
        </p:txBody>
      </p:sp>
      <p:sp>
        <p:nvSpPr>
          <p:cNvPr id="3" name="object 47">
            <a:extLst>
              <a:ext uri="{FF2B5EF4-FFF2-40B4-BE49-F238E27FC236}">
                <a16:creationId xmlns:a16="http://schemas.microsoft.com/office/drawing/2014/main" id="{57819C93-6D93-6806-AFE7-3A3260F7176F}"/>
              </a:ext>
            </a:extLst>
          </p:cNvPr>
          <p:cNvSpPr/>
          <p:nvPr/>
        </p:nvSpPr>
        <p:spPr>
          <a:xfrm>
            <a:off x="7786120" y="1724576"/>
            <a:ext cx="118400" cy="3702999"/>
          </a:xfrm>
          <a:custGeom>
            <a:avLst/>
            <a:gdLst/>
            <a:ahLst/>
            <a:cxnLst/>
            <a:rect l="l" t="t" r="r" b="b"/>
            <a:pathLst>
              <a:path h="3685540">
                <a:moveTo>
                  <a:pt x="0" y="0"/>
                </a:moveTo>
                <a:lnTo>
                  <a:pt x="0" y="3685285"/>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grpSp>
        <p:nvGrpSpPr>
          <p:cNvPr id="5" name="Group 4">
            <a:extLst>
              <a:ext uri="{FF2B5EF4-FFF2-40B4-BE49-F238E27FC236}">
                <a16:creationId xmlns:a16="http://schemas.microsoft.com/office/drawing/2014/main" id="{B3CCBBDC-EFDC-FD8B-D916-F61C74255661}"/>
              </a:ext>
            </a:extLst>
          </p:cNvPr>
          <p:cNvGrpSpPr/>
          <p:nvPr/>
        </p:nvGrpSpPr>
        <p:grpSpPr>
          <a:xfrm>
            <a:off x="7473893" y="1178369"/>
            <a:ext cx="4480751" cy="4843093"/>
            <a:chOff x="7473893" y="1298950"/>
            <a:chExt cx="4480751" cy="4843093"/>
          </a:xfrm>
        </p:grpSpPr>
        <p:sp>
          <p:nvSpPr>
            <p:cNvPr id="6" name="object 45">
              <a:extLst>
                <a:ext uri="{FF2B5EF4-FFF2-40B4-BE49-F238E27FC236}">
                  <a16:creationId xmlns:a16="http://schemas.microsoft.com/office/drawing/2014/main" id="{B0BA6386-CE99-A646-EFAD-C900D99AB4DA}"/>
                </a:ext>
              </a:extLst>
            </p:cNvPr>
            <p:cNvSpPr txBox="1"/>
            <p:nvPr/>
          </p:nvSpPr>
          <p:spPr>
            <a:xfrm>
              <a:off x="7923867" y="1869239"/>
              <a:ext cx="4030777" cy="4272804"/>
            </a:xfrm>
            <a:prstGeom prst="rect">
              <a:avLst/>
            </a:prstGeom>
          </p:spPr>
          <p:txBody>
            <a:bodyPr vert="horz" wrap="square" lIns="0" tIns="10001" rIns="0" bIns="0" rtlCol="0">
              <a:spAutoFit/>
            </a:bodyPr>
            <a:lstStyle/>
            <a:p>
              <a:pPr marL="9525" marR="0" lvl="0" indent="0" algn="l" defTabSz="457200" rtl="0" eaLnBrk="1" fontAlgn="auto" latinLnBrk="0" hangingPunct="1">
                <a:lnSpc>
                  <a:spcPct val="100000"/>
                </a:lnSpc>
                <a:spcBef>
                  <a:spcPts val="1365"/>
                </a:spcBef>
                <a:spcAft>
                  <a:spcPts val="0"/>
                </a:spcAft>
                <a:buClrTx/>
                <a:buSzTx/>
                <a:buFontTx/>
                <a:buNone/>
                <a:tabLst/>
                <a:defRPr/>
              </a:pPr>
              <a:r>
                <a:rPr kumimoji="0" sz="2000" b="1" i="0" u="none" strike="noStrike" kern="1200" cap="none" spc="-75" normalizeH="0" baseline="0" noProof="0">
                  <a:ln>
                    <a:noFill/>
                  </a:ln>
                  <a:solidFill>
                    <a:srgbClr val="7A232E"/>
                  </a:solidFill>
                  <a:effectLst/>
                  <a:uLnTx/>
                  <a:uFillTx/>
                  <a:latin typeface="+mj-lt"/>
                  <a:ea typeface="+mn-ea"/>
                  <a:cs typeface="+mn-cs"/>
                  <a:sym typeface="+mn-lt"/>
                </a:rPr>
                <a:t>SUPPLIERS</a:t>
              </a:r>
              <a:endParaRPr kumimoji="0" sz="2000" b="0" i="0" u="none" strike="noStrike" kern="1200" cap="none" spc="-75" normalizeH="0" baseline="0" noProof="0">
                <a:ln>
                  <a:noFill/>
                </a:ln>
                <a:solidFill>
                  <a:srgbClr val="7A232E"/>
                </a:solidFill>
                <a:effectLst/>
                <a:uLnTx/>
                <a:uFillTx/>
                <a:latin typeface="+mj-lt"/>
                <a:ea typeface="+mn-ea"/>
                <a:cs typeface="+mn-cs"/>
                <a:sym typeface="+mn-lt"/>
              </a:endParaRPr>
            </a:p>
            <a:p>
              <a:pPr marL="9525" marR="0" lvl="0" indent="0" algn="l" defTabSz="457200" rtl="0" eaLnBrk="1" fontAlgn="auto" latinLnBrk="0" hangingPunct="1">
                <a:lnSpc>
                  <a:spcPct val="100000"/>
                </a:lnSpc>
                <a:spcBef>
                  <a:spcPts val="139"/>
                </a:spcBef>
                <a:spcAft>
                  <a:spcPts val="0"/>
                </a:spcAft>
                <a:buClrTx/>
                <a:buSzTx/>
                <a:buFontTx/>
                <a:buNone/>
                <a:tabLst/>
                <a:defRPr/>
              </a:pPr>
              <a:r>
                <a:rPr kumimoji="0" sz="1400" b="0" i="0" u="none" strike="noStrike" kern="1200" cap="none" spc="-4" normalizeH="0" baseline="0" noProof="0">
                  <a:ln>
                    <a:noFill/>
                  </a:ln>
                  <a:effectLst/>
                  <a:uLnTx/>
                  <a:uFillTx/>
                  <a:latin typeface="+mj-lt"/>
                  <a:ea typeface="+mn-ea"/>
                  <a:cs typeface="+mn-cs"/>
                  <a:sym typeface="+mn-lt"/>
                </a:rPr>
                <a:t>Building </a:t>
              </a:r>
              <a:r>
                <a:rPr kumimoji="0" sz="1400" b="0" i="0" u="none" strike="noStrike" kern="1200" cap="none" spc="0" normalizeH="0" baseline="0" noProof="0">
                  <a:ln>
                    <a:noFill/>
                  </a:ln>
                  <a:effectLst/>
                  <a:uLnTx/>
                  <a:uFillTx/>
                  <a:latin typeface="+mj-lt"/>
                  <a:ea typeface="+mn-ea"/>
                  <a:cs typeface="+mn-cs"/>
                  <a:sym typeface="+mn-lt"/>
                </a:rPr>
                <a:t>the </a:t>
              </a:r>
              <a:r>
                <a:rPr kumimoji="0" sz="1400" b="0" i="0" u="none" strike="noStrike" kern="1200" cap="none" spc="-8" normalizeH="0" baseline="0" noProof="0">
                  <a:ln>
                    <a:noFill/>
                  </a:ln>
                  <a:effectLst/>
                  <a:uLnTx/>
                  <a:uFillTx/>
                  <a:latin typeface="+mj-lt"/>
                  <a:ea typeface="+mn-ea"/>
                  <a:cs typeface="+mn-cs"/>
                  <a:sym typeface="+mn-lt"/>
                </a:rPr>
                <a:t>value </a:t>
              </a:r>
              <a:r>
                <a:rPr kumimoji="0" sz="1400" b="0" i="0" u="none" strike="noStrike" kern="1200" cap="none" spc="-4" normalizeH="0" baseline="0" noProof="0">
                  <a:ln>
                    <a:noFill/>
                  </a:ln>
                  <a:effectLst/>
                  <a:uLnTx/>
                  <a:uFillTx/>
                  <a:latin typeface="+mj-lt"/>
                  <a:ea typeface="+mn-ea"/>
                  <a:cs typeface="+mn-cs"/>
                  <a:sym typeface="+mn-lt"/>
                </a:rPr>
                <a:t>of brands</a:t>
              </a:r>
              <a:endParaRPr kumimoji="0" sz="1400" b="0" i="0" u="none" strike="noStrike" kern="1200" cap="none" spc="0" normalizeH="0" baseline="0" noProof="0">
                <a:ln>
                  <a:noFill/>
                </a:ln>
                <a:effectLst/>
                <a:uLnTx/>
                <a:uFillTx/>
                <a:latin typeface="+mj-lt"/>
                <a:ea typeface="+mn-ea"/>
                <a:cs typeface="+mn-cs"/>
                <a:sym typeface="+mn-lt"/>
              </a:endParaRPr>
            </a:p>
            <a:p>
              <a:pPr marL="9525" marR="0" lvl="0" indent="0" algn="l" defTabSz="457200" rtl="0" eaLnBrk="1" fontAlgn="auto" latinLnBrk="0" hangingPunct="1">
                <a:lnSpc>
                  <a:spcPct val="100000"/>
                </a:lnSpc>
                <a:spcBef>
                  <a:spcPts val="1365"/>
                </a:spcBef>
                <a:spcAft>
                  <a:spcPts val="0"/>
                </a:spcAft>
                <a:buClrTx/>
                <a:buSzTx/>
                <a:buFontTx/>
                <a:buNone/>
                <a:tabLst/>
                <a:defRPr/>
              </a:pPr>
              <a:r>
                <a:rPr kumimoji="0" sz="2000" b="1" i="0" u="none" strike="noStrike" kern="1200" cap="none" spc="-75" normalizeH="0" baseline="0" noProof="0">
                  <a:ln>
                    <a:noFill/>
                  </a:ln>
                  <a:solidFill>
                    <a:srgbClr val="7A232E"/>
                  </a:solidFill>
                  <a:effectLst/>
                  <a:uLnTx/>
                  <a:uFillTx/>
                  <a:latin typeface="+mj-lt"/>
                  <a:ea typeface="+mn-ea"/>
                  <a:cs typeface="+mn-cs"/>
                  <a:sym typeface="+mn-lt"/>
                </a:rPr>
                <a:t>CUSTOMERS</a:t>
              </a:r>
            </a:p>
            <a:p>
              <a:pPr marL="9525" marR="0" lvl="0" indent="0" algn="l" defTabSz="457200" rtl="0" eaLnBrk="1" fontAlgn="auto" latinLnBrk="0" hangingPunct="1">
                <a:lnSpc>
                  <a:spcPct val="100000"/>
                </a:lnSpc>
                <a:spcBef>
                  <a:spcPts val="150"/>
                </a:spcBef>
                <a:spcAft>
                  <a:spcPts val="0"/>
                </a:spcAft>
                <a:buClrTx/>
                <a:buSzTx/>
                <a:buFontTx/>
                <a:buNone/>
                <a:tabLst/>
                <a:defRPr/>
              </a:pPr>
              <a:r>
                <a:rPr kumimoji="0" sz="1400" b="0" i="0" u="none" strike="noStrike" kern="1200" cap="none" spc="-4" normalizeH="0" baseline="0" noProof="0">
                  <a:ln>
                    <a:noFill/>
                  </a:ln>
                  <a:effectLst/>
                  <a:uLnTx/>
                  <a:uFillTx/>
                  <a:latin typeface="+mj-lt"/>
                  <a:ea typeface="+mn-ea"/>
                  <a:cs typeface="+mn-cs"/>
                  <a:sym typeface="+mn-lt"/>
                </a:rPr>
                <a:t>Driving </a:t>
              </a:r>
              <a:r>
                <a:rPr kumimoji="0" sz="1400" b="0" i="0" u="none" strike="noStrike" kern="1200" cap="none" spc="0" normalizeH="0" baseline="0" noProof="0">
                  <a:ln>
                    <a:noFill/>
                  </a:ln>
                  <a:effectLst/>
                  <a:uLnTx/>
                  <a:uFillTx/>
                  <a:latin typeface="+mj-lt"/>
                  <a:ea typeface="+mn-ea"/>
                  <a:cs typeface="+mn-cs"/>
                  <a:sym typeface="+mn-lt"/>
                </a:rPr>
                <a:t>superior trade</a:t>
              </a:r>
              <a:r>
                <a:rPr kumimoji="0" sz="1400" b="0" i="0" u="none" strike="noStrike" kern="1200" cap="none" spc="-60" normalizeH="0" baseline="0" noProof="0">
                  <a:ln>
                    <a:noFill/>
                  </a:ln>
                  <a:effectLst/>
                  <a:uLnTx/>
                  <a:uFillTx/>
                  <a:latin typeface="+mj-lt"/>
                  <a:ea typeface="+mn-ea"/>
                  <a:cs typeface="+mn-cs"/>
                  <a:sym typeface="+mn-lt"/>
                </a:rPr>
                <a:t> </a:t>
              </a:r>
              <a:r>
                <a:rPr kumimoji="0" sz="1400" b="0" i="0" u="none" strike="noStrike" kern="1200" cap="none" spc="-4" normalizeH="0" baseline="0" noProof="0">
                  <a:ln>
                    <a:noFill/>
                  </a:ln>
                  <a:effectLst/>
                  <a:uLnTx/>
                  <a:uFillTx/>
                  <a:latin typeface="+mj-lt"/>
                  <a:ea typeface="+mn-ea"/>
                  <a:cs typeface="+mn-cs"/>
                  <a:sym typeface="+mn-lt"/>
                </a:rPr>
                <a:t>performance</a:t>
              </a:r>
              <a:endParaRPr kumimoji="0" sz="1400" b="0" i="0" u="none" strike="noStrike" kern="1200" cap="none" spc="0" normalizeH="0" baseline="0" noProof="0">
                <a:ln>
                  <a:noFill/>
                </a:ln>
                <a:effectLst/>
                <a:uLnTx/>
                <a:uFillTx/>
                <a:latin typeface="+mj-lt"/>
                <a:ea typeface="+mn-ea"/>
                <a:cs typeface="+mn-cs"/>
                <a:sym typeface="+mn-lt"/>
              </a:endParaRPr>
            </a:p>
            <a:p>
              <a:pPr marL="9525" marR="0" lvl="0" indent="0" algn="l" defTabSz="457200" rtl="0" eaLnBrk="1" fontAlgn="auto" latinLnBrk="0" hangingPunct="1">
                <a:lnSpc>
                  <a:spcPct val="100000"/>
                </a:lnSpc>
                <a:spcBef>
                  <a:spcPts val="1365"/>
                </a:spcBef>
                <a:spcAft>
                  <a:spcPts val="0"/>
                </a:spcAft>
                <a:buClrTx/>
                <a:buSzTx/>
                <a:buFontTx/>
                <a:buNone/>
                <a:tabLst/>
                <a:defRPr/>
              </a:pPr>
              <a:r>
                <a:rPr kumimoji="0" sz="2000" b="1" i="0" u="none" strike="noStrike" kern="1200" cap="none" spc="-75" normalizeH="0" baseline="0" noProof="0">
                  <a:ln>
                    <a:noFill/>
                  </a:ln>
                  <a:solidFill>
                    <a:srgbClr val="7A232E"/>
                  </a:solidFill>
                  <a:effectLst/>
                  <a:uLnTx/>
                  <a:uFillTx/>
                  <a:latin typeface="+mj-lt"/>
                  <a:ea typeface="+mn-ea"/>
                  <a:cs typeface="+mn-cs"/>
                  <a:sym typeface="+mn-lt"/>
                </a:rPr>
                <a:t>ASSOCIATES</a:t>
              </a:r>
            </a:p>
            <a:p>
              <a:pPr marL="9525" marR="0" lvl="0" indent="0" algn="l" defTabSz="457200" rtl="0" eaLnBrk="1" fontAlgn="auto" latinLnBrk="0" hangingPunct="1">
                <a:lnSpc>
                  <a:spcPct val="100000"/>
                </a:lnSpc>
                <a:spcBef>
                  <a:spcPts val="143"/>
                </a:spcBef>
                <a:spcAft>
                  <a:spcPts val="0"/>
                </a:spcAft>
                <a:buClrTx/>
                <a:buSzTx/>
                <a:buFontTx/>
                <a:buNone/>
                <a:tabLst/>
                <a:defRPr/>
              </a:pPr>
              <a:r>
                <a:rPr kumimoji="0" lang="en-US" sz="1400" b="0" i="0" u="none" strike="noStrike" kern="1200" cap="none" spc="-4" normalizeH="0" baseline="0" noProof="0">
                  <a:ln>
                    <a:noFill/>
                  </a:ln>
                  <a:effectLst/>
                  <a:uLnTx/>
                  <a:uFillTx/>
                  <a:latin typeface="+mj-lt"/>
                  <a:ea typeface="+mn-ea"/>
                  <a:cs typeface="+mn-cs"/>
                  <a:sym typeface="+mn-lt"/>
                </a:rPr>
                <a:t>Be t</a:t>
              </a:r>
              <a:r>
                <a:rPr kumimoji="0" sz="1400" b="0" i="0" u="none" strike="noStrike" kern="1200" cap="none" spc="-4" normalizeH="0" baseline="0" noProof="0">
                  <a:ln>
                    <a:noFill/>
                  </a:ln>
                  <a:effectLst/>
                  <a:uLnTx/>
                  <a:uFillTx/>
                  <a:latin typeface="+mj-lt"/>
                  <a:ea typeface="+mn-ea"/>
                  <a:cs typeface="+mn-cs"/>
                  <a:sym typeface="+mn-lt"/>
                </a:rPr>
                <a:t>he employer </a:t>
              </a:r>
              <a:r>
                <a:rPr kumimoji="0" sz="1400" b="0" i="0" u="none" strike="noStrike" kern="1200" cap="none" spc="0" normalizeH="0" baseline="0" noProof="0">
                  <a:ln>
                    <a:noFill/>
                  </a:ln>
                  <a:effectLst/>
                  <a:uLnTx/>
                  <a:uFillTx/>
                  <a:latin typeface="+mj-lt"/>
                  <a:ea typeface="+mn-ea"/>
                  <a:cs typeface="+mn-cs"/>
                  <a:sym typeface="+mn-lt"/>
                </a:rPr>
                <a:t>of choice in</a:t>
              </a:r>
              <a:r>
                <a:rPr kumimoji="0" sz="1400" b="0" i="0" u="none" strike="noStrike" kern="1200" cap="none" spc="-60" normalizeH="0" baseline="0" noProof="0">
                  <a:ln>
                    <a:noFill/>
                  </a:ln>
                  <a:effectLst/>
                  <a:uLnTx/>
                  <a:uFillTx/>
                  <a:latin typeface="+mj-lt"/>
                  <a:ea typeface="+mn-ea"/>
                  <a:cs typeface="+mn-cs"/>
                  <a:sym typeface="+mn-lt"/>
                </a:rPr>
                <a:t> </a:t>
              </a:r>
              <a:r>
                <a:rPr kumimoji="0" sz="1400" b="0" i="0" u="none" strike="noStrike" kern="1200" cap="none" spc="-4" normalizeH="0" baseline="0" noProof="0">
                  <a:ln>
                    <a:noFill/>
                  </a:ln>
                  <a:effectLst/>
                  <a:uLnTx/>
                  <a:uFillTx/>
                  <a:latin typeface="+mj-lt"/>
                  <a:ea typeface="+mn-ea"/>
                  <a:cs typeface="+mn-cs"/>
                  <a:sym typeface="+mn-lt"/>
                </a:rPr>
                <a:t>beverage</a:t>
              </a:r>
              <a:endParaRPr kumimoji="0" sz="1400" b="0" i="0" u="none" strike="noStrike" kern="1200" cap="none" spc="0" normalizeH="0" baseline="0" noProof="0">
                <a:ln>
                  <a:noFill/>
                </a:ln>
                <a:effectLst/>
                <a:uLnTx/>
                <a:uFillTx/>
                <a:latin typeface="+mj-lt"/>
                <a:ea typeface="+mn-ea"/>
                <a:cs typeface="+mn-cs"/>
                <a:sym typeface="+mn-lt"/>
              </a:endParaRPr>
            </a:p>
            <a:p>
              <a:pPr marL="9525" marR="0" lvl="0" indent="0" algn="l" defTabSz="457200" rtl="0" eaLnBrk="1" fontAlgn="auto" latinLnBrk="0" hangingPunct="1">
                <a:lnSpc>
                  <a:spcPct val="100000"/>
                </a:lnSpc>
                <a:spcBef>
                  <a:spcPts val="1365"/>
                </a:spcBef>
                <a:spcAft>
                  <a:spcPts val="0"/>
                </a:spcAft>
                <a:buClrTx/>
                <a:buSzTx/>
                <a:buFontTx/>
                <a:buNone/>
                <a:tabLst/>
                <a:defRPr/>
              </a:pPr>
              <a:r>
                <a:rPr kumimoji="0" sz="2000" b="1" i="0" u="none" strike="noStrike" kern="1200" cap="none" spc="-75" normalizeH="0" baseline="0" noProof="0">
                  <a:ln>
                    <a:noFill/>
                  </a:ln>
                  <a:solidFill>
                    <a:srgbClr val="7A232E"/>
                  </a:solidFill>
                  <a:effectLst/>
                  <a:uLnTx/>
                  <a:uFillTx/>
                  <a:latin typeface="+mj-lt"/>
                  <a:ea typeface="+mn-ea"/>
                  <a:cs typeface="+mn-cs"/>
                  <a:sym typeface="+mn-lt"/>
                </a:rPr>
                <a:t>COMMUNITY</a:t>
              </a:r>
            </a:p>
            <a:p>
              <a:pPr marL="9525" marR="0" lvl="0" indent="0" algn="l" defTabSz="457200" rtl="0" eaLnBrk="1" fontAlgn="auto" latinLnBrk="0" hangingPunct="1">
                <a:lnSpc>
                  <a:spcPct val="100000"/>
                </a:lnSpc>
                <a:spcBef>
                  <a:spcPts val="143"/>
                </a:spcBef>
                <a:spcAft>
                  <a:spcPts val="0"/>
                </a:spcAft>
                <a:buClrTx/>
                <a:buSzTx/>
                <a:buFontTx/>
                <a:buNone/>
                <a:tabLst/>
                <a:defRPr/>
              </a:pPr>
              <a:r>
                <a:rPr kumimoji="0" lang="en-US" sz="1400" b="0" i="0" u="none" strike="noStrike" kern="1200" cap="none" spc="0" normalizeH="0" baseline="0" noProof="0">
                  <a:ln>
                    <a:noFill/>
                  </a:ln>
                  <a:effectLst/>
                  <a:uLnTx/>
                  <a:uFillTx/>
                  <a:latin typeface="+mj-lt"/>
                  <a:ea typeface="+mn-ea"/>
                  <a:cs typeface="+mn-cs"/>
                  <a:sym typeface="+mn-lt"/>
                </a:rPr>
                <a:t>Ensure a</a:t>
              </a:r>
              <a:r>
                <a:rPr kumimoji="0" sz="1400" b="0" i="0" u="none" strike="noStrike" kern="1200" cap="none" spc="0" normalizeH="0" baseline="0" noProof="0">
                  <a:ln>
                    <a:noFill/>
                  </a:ln>
                  <a:effectLst/>
                  <a:uLnTx/>
                  <a:uFillTx/>
                  <a:latin typeface="+mj-lt"/>
                  <a:ea typeface="+mn-ea"/>
                  <a:cs typeface="+mn-cs"/>
                  <a:sym typeface="+mn-lt"/>
                </a:rPr>
                <a:t> force of good in all our</a:t>
              </a:r>
              <a:r>
                <a:rPr kumimoji="0" sz="1400" b="0" i="0" u="none" strike="noStrike" kern="1200" cap="none" spc="-169" normalizeH="0" baseline="0" noProof="0">
                  <a:ln>
                    <a:noFill/>
                  </a:ln>
                  <a:effectLst/>
                  <a:uLnTx/>
                  <a:uFillTx/>
                  <a:latin typeface="+mj-lt"/>
                  <a:ea typeface="+mn-ea"/>
                  <a:cs typeface="+mn-cs"/>
                  <a:sym typeface="+mn-lt"/>
                </a:rPr>
                <a:t> </a:t>
              </a:r>
              <a:r>
                <a:rPr kumimoji="0" sz="1400" b="0" i="0" u="none" strike="noStrike" kern="1200" cap="none" spc="0" normalizeH="0" baseline="0" noProof="0">
                  <a:ln>
                    <a:noFill/>
                  </a:ln>
                  <a:effectLst/>
                  <a:uLnTx/>
                  <a:uFillTx/>
                  <a:latin typeface="+mj-lt"/>
                  <a:ea typeface="+mn-ea"/>
                  <a:cs typeface="+mn-cs"/>
                  <a:sym typeface="+mn-lt"/>
                </a:rPr>
                <a:t>communities</a:t>
              </a:r>
            </a:p>
            <a:p>
              <a:pPr marL="9525" marR="0" lvl="0" indent="0" algn="l" defTabSz="457200" rtl="0" eaLnBrk="1" fontAlgn="auto" latinLnBrk="0" hangingPunct="1">
                <a:lnSpc>
                  <a:spcPct val="100000"/>
                </a:lnSpc>
                <a:spcBef>
                  <a:spcPts val="1365"/>
                </a:spcBef>
                <a:spcAft>
                  <a:spcPts val="0"/>
                </a:spcAft>
                <a:buClrTx/>
                <a:buSzTx/>
                <a:buFontTx/>
                <a:buNone/>
                <a:tabLst/>
                <a:defRPr/>
              </a:pPr>
              <a:r>
                <a:rPr kumimoji="0" lang="en-US" sz="1800" b="1" i="0" u="none" strike="noStrike" kern="1200" cap="none" spc="-75" normalizeH="0" baseline="0" noProof="0">
                  <a:ln>
                    <a:noFill/>
                  </a:ln>
                  <a:solidFill>
                    <a:srgbClr val="7A232E"/>
                  </a:solidFill>
                  <a:effectLst/>
                  <a:uLnTx/>
                  <a:uFillTx/>
                  <a:latin typeface="+mj-lt"/>
                  <a:ea typeface="+mn-ea"/>
                  <a:cs typeface="+mn-cs"/>
                  <a:sym typeface="+mn-lt"/>
                </a:rPr>
                <a:t>SHAREHOLDERS</a:t>
              </a:r>
            </a:p>
            <a:p>
              <a:pPr marL="9525" marR="0" lvl="0" indent="0" algn="l" defTabSz="457200" rtl="0" eaLnBrk="1" fontAlgn="auto" latinLnBrk="0" hangingPunct="1">
                <a:lnSpc>
                  <a:spcPct val="100000"/>
                </a:lnSpc>
                <a:spcBef>
                  <a:spcPts val="143"/>
                </a:spcBef>
                <a:spcAft>
                  <a:spcPts val="0"/>
                </a:spcAft>
                <a:buClrTx/>
                <a:buSzTx/>
                <a:buFontTx/>
                <a:buNone/>
                <a:tabLst/>
                <a:defRPr/>
              </a:pPr>
              <a:r>
                <a:rPr kumimoji="0" lang="en-US" sz="1400" b="0" i="0" u="none" strike="noStrike" kern="1200" cap="none" spc="0" normalizeH="0" baseline="0" noProof="0">
                  <a:ln>
                    <a:noFill/>
                  </a:ln>
                  <a:effectLst/>
                  <a:uLnTx/>
                  <a:uFillTx/>
                  <a:latin typeface="+mj-lt"/>
                  <a:ea typeface="+mn-ea"/>
                  <a:cs typeface="+mn-cs"/>
                  <a:sym typeface="+mn-lt"/>
                </a:rPr>
                <a:t>Deliver strong performance and fiscal stewardship</a:t>
              </a:r>
            </a:p>
            <a:p>
              <a:pPr marL="9525" marR="0" lvl="0" indent="0" algn="l" defTabSz="457200" rtl="0" eaLnBrk="1" fontAlgn="auto" latinLnBrk="0" hangingPunct="1">
                <a:lnSpc>
                  <a:spcPct val="100000"/>
                </a:lnSpc>
                <a:spcBef>
                  <a:spcPts val="1365"/>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j-lt"/>
                <a:ea typeface="+mn-ea"/>
                <a:cs typeface="Arial"/>
              </a:endParaRPr>
            </a:p>
            <a:p>
              <a:pPr marL="9525" marR="0" lvl="0" indent="0" algn="l" defTabSz="457200" rtl="0" eaLnBrk="1" fontAlgn="auto" latinLnBrk="0" hangingPunct="1">
                <a:lnSpc>
                  <a:spcPct val="100000"/>
                </a:lnSpc>
                <a:spcBef>
                  <a:spcPts val="1365"/>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mj-lt"/>
                <a:ea typeface="+mn-ea"/>
                <a:cs typeface="Arial"/>
              </a:endParaRPr>
            </a:p>
          </p:txBody>
        </p:sp>
        <p:sp>
          <p:nvSpPr>
            <p:cNvPr id="7" name="object 46">
              <a:extLst>
                <a:ext uri="{FF2B5EF4-FFF2-40B4-BE49-F238E27FC236}">
                  <a16:creationId xmlns:a16="http://schemas.microsoft.com/office/drawing/2014/main" id="{57DE0449-9401-F8B3-525C-CE5A465E0317}"/>
                </a:ext>
              </a:extLst>
            </p:cNvPr>
            <p:cNvSpPr txBox="1"/>
            <p:nvPr/>
          </p:nvSpPr>
          <p:spPr>
            <a:xfrm>
              <a:off x="7473893" y="1298950"/>
              <a:ext cx="3895546" cy="287098"/>
            </a:xfrm>
            <a:prstGeom prst="rect">
              <a:avLst/>
            </a:prstGeom>
          </p:spPr>
          <p:txBody>
            <a:bodyPr vert="horz" wrap="square" lIns="0" tIns="10001" rIns="0" bIns="0" rtlCol="0">
              <a:spAutoFit/>
            </a:bodyPr>
            <a:lstStyle/>
            <a:p>
              <a:pPr marL="9525" marR="0" lvl="0" indent="0" algn="ctr" defTabSz="457200" rtl="0" eaLnBrk="1" fontAlgn="auto" latinLnBrk="0" hangingPunct="1">
                <a:lnSpc>
                  <a:spcPct val="100000"/>
                </a:lnSpc>
                <a:spcBef>
                  <a:spcPts val="79"/>
                </a:spcBef>
                <a:spcAft>
                  <a:spcPts val="0"/>
                </a:spcAft>
                <a:buClrTx/>
                <a:buSzTx/>
                <a:buFontTx/>
                <a:buNone/>
                <a:tabLst/>
                <a:defRPr/>
              </a:pPr>
              <a:r>
                <a:rPr kumimoji="0" lang="en-US" sz="1800" b="1" i="0" u="sng" strike="noStrike" kern="1200" cap="none" spc="-75" normalizeH="0" baseline="0" noProof="0">
                  <a:ln>
                    <a:noFill/>
                  </a:ln>
                  <a:effectLst/>
                  <a:uLnTx/>
                  <a:uFillTx/>
                  <a:latin typeface="+mj-lt"/>
                  <a:ea typeface="+mn-ea"/>
                  <a:cs typeface="+mn-cs"/>
                  <a:sym typeface="+mn-lt"/>
                </a:rPr>
                <a:t>STAKEHOLDERS</a:t>
              </a:r>
              <a:endParaRPr kumimoji="0" sz="1800" b="0" i="0" u="sng" strike="noStrike" kern="1200" cap="none" spc="-75" normalizeH="0" baseline="0" noProof="0">
                <a:ln>
                  <a:noFill/>
                </a:ln>
                <a:effectLst/>
                <a:uLnTx/>
                <a:uFillTx/>
                <a:latin typeface="+mj-lt"/>
                <a:ea typeface="+mn-ea"/>
                <a:cs typeface="+mn-cs"/>
                <a:sym typeface="+mn-lt"/>
              </a:endParaRPr>
            </a:p>
          </p:txBody>
        </p:sp>
      </p:grpSp>
      <p:grpSp>
        <p:nvGrpSpPr>
          <p:cNvPr id="8" name="Group 7">
            <a:extLst>
              <a:ext uri="{FF2B5EF4-FFF2-40B4-BE49-F238E27FC236}">
                <a16:creationId xmlns:a16="http://schemas.microsoft.com/office/drawing/2014/main" id="{F5AC2DCC-2417-DB07-87BD-DE1B5E8D6DBC}"/>
              </a:ext>
            </a:extLst>
          </p:cNvPr>
          <p:cNvGrpSpPr/>
          <p:nvPr/>
        </p:nvGrpSpPr>
        <p:grpSpPr>
          <a:xfrm>
            <a:off x="324247" y="1138061"/>
            <a:ext cx="7344041" cy="4427438"/>
            <a:chOff x="324247" y="1258642"/>
            <a:chExt cx="7344041" cy="4427438"/>
          </a:xfrm>
        </p:grpSpPr>
        <p:sp>
          <p:nvSpPr>
            <p:cNvPr id="9" name="object 46">
              <a:extLst>
                <a:ext uri="{FF2B5EF4-FFF2-40B4-BE49-F238E27FC236}">
                  <a16:creationId xmlns:a16="http://schemas.microsoft.com/office/drawing/2014/main" id="{9C6C313F-3C9B-BD8F-E587-8E5DA3F4450B}"/>
                </a:ext>
              </a:extLst>
            </p:cNvPr>
            <p:cNvSpPr txBox="1"/>
            <p:nvPr/>
          </p:nvSpPr>
          <p:spPr>
            <a:xfrm>
              <a:off x="1831915" y="1258642"/>
              <a:ext cx="3895546" cy="287098"/>
            </a:xfrm>
            <a:prstGeom prst="rect">
              <a:avLst/>
            </a:prstGeom>
          </p:spPr>
          <p:txBody>
            <a:bodyPr vert="horz" wrap="square" lIns="0" tIns="10001" rIns="0" bIns="0" rtlCol="0">
              <a:spAutoFit/>
            </a:bodyPr>
            <a:lstStyle/>
            <a:p>
              <a:pPr marL="9525" marR="0" lvl="0" indent="0" algn="ctr" defTabSz="457200" rtl="0" eaLnBrk="1" fontAlgn="auto" latinLnBrk="0" hangingPunct="1">
                <a:lnSpc>
                  <a:spcPct val="100000"/>
                </a:lnSpc>
                <a:spcBef>
                  <a:spcPts val="79"/>
                </a:spcBef>
                <a:spcAft>
                  <a:spcPts val="0"/>
                </a:spcAft>
                <a:buClrTx/>
                <a:buSzTx/>
                <a:buFontTx/>
                <a:buNone/>
                <a:tabLst/>
                <a:defRPr/>
              </a:pPr>
              <a:r>
                <a:rPr kumimoji="0" sz="1800" b="1" i="0" u="sng" strike="noStrike" kern="1200" cap="none" spc="-75" normalizeH="0" baseline="0" noProof="0">
                  <a:ln>
                    <a:noFill/>
                  </a:ln>
                  <a:effectLst/>
                  <a:uLnTx/>
                  <a:uFillTx/>
                  <a:latin typeface="+mj-lt"/>
                  <a:ea typeface="+mn-ea"/>
                  <a:cs typeface="+mn-cs"/>
                  <a:sym typeface="+mn-lt"/>
                </a:rPr>
                <a:t>STRATEGIC PILLARS</a:t>
              </a:r>
              <a:endParaRPr kumimoji="0" sz="1800" b="0" i="0" u="sng" strike="noStrike" kern="1200" cap="none" spc="-75" normalizeH="0" baseline="0" noProof="0">
                <a:ln>
                  <a:noFill/>
                </a:ln>
                <a:effectLst/>
                <a:uLnTx/>
                <a:uFillTx/>
                <a:latin typeface="+mj-lt"/>
                <a:ea typeface="+mn-ea"/>
                <a:cs typeface="+mn-cs"/>
                <a:sym typeface="+mn-lt"/>
              </a:endParaRPr>
            </a:p>
          </p:txBody>
        </p:sp>
        <p:grpSp>
          <p:nvGrpSpPr>
            <p:cNvPr id="10" name="Group 9">
              <a:extLst>
                <a:ext uri="{FF2B5EF4-FFF2-40B4-BE49-F238E27FC236}">
                  <a16:creationId xmlns:a16="http://schemas.microsoft.com/office/drawing/2014/main" id="{E818EFDB-6253-8E0E-B779-58AA7A96EEDA}"/>
                </a:ext>
              </a:extLst>
            </p:cNvPr>
            <p:cNvGrpSpPr/>
            <p:nvPr/>
          </p:nvGrpSpPr>
          <p:grpSpPr>
            <a:xfrm>
              <a:off x="3785777" y="1601268"/>
              <a:ext cx="1200150" cy="3137232"/>
              <a:chOff x="4798263" y="2172772"/>
              <a:chExt cx="844441" cy="2207397"/>
            </a:xfrm>
          </p:grpSpPr>
          <p:pic>
            <p:nvPicPr>
              <p:cNvPr id="58" name="Picture 57">
                <a:extLst>
                  <a:ext uri="{FF2B5EF4-FFF2-40B4-BE49-F238E27FC236}">
                    <a16:creationId xmlns:a16="http://schemas.microsoft.com/office/drawing/2014/main" id="{1BD2BBFE-F2A7-5478-B98E-2E2EF5C78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263" y="2172772"/>
                <a:ext cx="844441" cy="2207397"/>
              </a:xfrm>
              <a:prstGeom prst="rect">
                <a:avLst/>
              </a:prstGeom>
            </p:spPr>
          </p:pic>
          <p:sp>
            <p:nvSpPr>
              <p:cNvPr id="59" name="TextBox 58">
                <a:extLst>
                  <a:ext uri="{FF2B5EF4-FFF2-40B4-BE49-F238E27FC236}">
                    <a16:creationId xmlns:a16="http://schemas.microsoft.com/office/drawing/2014/main" id="{D362BAC3-64E6-8588-BBD8-69D57402ED30}"/>
                  </a:ext>
                </a:extLst>
              </p:cNvPr>
              <p:cNvSpPr txBox="1"/>
              <p:nvPr/>
            </p:nvSpPr>
            <p:spPr>
              <a:xfrm rot="3691687">
                <a:off x="4639331" y="3359305"/>
                <a:ext cx="1162617" cy="281687"/>
              </a:xfrm>
              <a:prstGeom prst="rect">
                <a:avLst/>
              </a:prstGeom>
              <a:noFill/>
            </p:spPr>
            <p:txBody>
              <a:bodyPr wrap="square" tIns="90000" bIns="9000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mj-lt"/>
                    <a:ea typeface="+mn-ea"/>
                    <a:cs typeface="+mn-cs"/>
                    <a:sym typeface="+mn-lt"/>
                  </a:rPr>
                  <a:t>INNOVATION</a:t>
                </a:r>
              </a:p>
            </p:txBody>
          </p:sp>
        </p:grpSp>
        <p:grpSp>
          <p:nvGrpSpPr>
            <p:cNvPr id="11" name="Group 10">
              <a:extLst>
                <a:ext uri="{FF2B5EF4-FFF2-40B4-BE49-F238E27FC236}">
                  <a16:creationId xmlns:a16="http://schemas.microsoft.com/office/drawing/2014/main" id="{226D88CF-8286-3F2E-6539-FBADE326E5EA}"/>
                </a:ext>
              </a:extLst>
            </p:cNvPr>
            <p:cNvGrpSpPr/>
            <p:nvPr/>
          </p:nvGrpSpPr>
          <p:grpSpPr>
            <a:xfrm>
              <a:off x="3170403" y="3696657"/>
              <a:ext cx="1013284" cy="1645921"/>
              <a:chOff x="4391027" y="3847033"/>
              <a:chExt cx="643807" cy="1033408"/>
            </a:xfrm>
          </p:grpSpPr>
          <p:pic>
            <p:nvPicPr>
              <p:cNvPr id="56" name="Picture 55">
                <a:extLst>
                  <a:ext uri="{FF2B5EF4-FFF2-40B4-BE49-F238E27FC236}">
                    <a16:creationId xmlns:a16="http://schemas.microsoft.com/office/drawing/2014/main" id="{D0B0CE97-1F3A-7503-8B14-05E0AA85D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027" y="3847033"/>
                <a:ext cx="392986" cy="1033408"/>
              </a:xfrm>
              <a:prstGeom prst="rect">
                <a:avLst/>
              </a:prstGeom>
            </p:spPr>
          </p:pic>
          <p:sp>
            <p:nvSpPr>
              <p:cNvPr id="57" name="TextBox 56">
                <a:extLst>
                  <a:ext uri="{FF2B5EF4-FFF2-40B4-BE49-F238E27FC236}">
                    <a16:creationId xmlns:a16="http://schemas.microsoft.com/office/drawing/2014/main" id="{6982A1A3-3EDD-61B4-CEE8-ACE3629EE040}"/>
                  </a:ext>
                </a:extLst>
              </p:cNvPr>
              <p:cNvSpPr txBox="1"/>
              <p:nvPr/>
            </p:nvSpPr>
            <p:spPr>
              <a:xfrm rot="3820281">
                <a:off x="4547727" y="4292237"/>
                <a:ext cx="759530" cy="214685"/>
              </a:xfrm>
              <a:prstGeom prst="rect">
                <a:avLst/>
              </a:prstGeom>
              <a:noFill/>
            </p:spPr>
            <p:txBody>
              <a:bodyPr wrap="square" tIns="90000" bIns="90000" rtlCol="0" anchor="b">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endParaRPr kumimoji="0" lang="en-US" sz="1000" b="1" i="1" u="none" strike="noStrike" kern="1200" cap="none" spc="0" normalizeH="0" baseline="0" noProof="0">
                  <a:ln>
                    <a:noFill/>
                  </a:ln>
                  <a:solidFill>
                    <a:prstClr val="white"/>
                  </a:solidFill>
                  <a:effectLst/>
                  <a:uLnTx/>
                  <a:uFillTx/>
                  <a:latin typeface="+mj-lt"/>
                  <a:ea typeface="+mn-ea"/>
                  <a:cs typeface="+mn-cs"/>
                  <a:sym typeface="+mn-lt"/>
                </a:endParaRPr>
              </a:p>
            </p:txBody>
          </p:sp>
        </p:grpSp>
        <p:pic>
          <p:nvPicPr>
            <p:cNvPr id="12" name="Picture 11">
              <a:extLst>
                <a:ext uri="{FF2B5EF4-FFF2-40B4-BE49-F238E27FC236}">
                  <a16:creationId xmlns:a16="http://schemas.microsoft.com/office/drawing/2014/main" id="{D3879C45-32C1-668A-4AD3-A8A694797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0069" y="3740372"/>
              <a:ext cx="708283" cy="1638430"/>
            </a:xfrm>
            <a:prstGeom prst="rect">
              <a:avLst/>
            </a:prstGeom>
          </p:spPr>
        </p:pic>
        <p:sp>
          <p:nvSpPr>
            <p:cNvPr id="13" name="TextBox 12">
              <a:extLst>
                <a:ext uri="{FF2B5EF4-FFF2-40B4-BE49-F238E27FC236}">
                  <a16:creationId xmlns:a16="http://schemas.microsoft.com/office/drawing/2014/main" id="{D7BEB8C0-851A-594F-E80E-16D3EF690DF5}"/>
                </a:ext>
              </a:extLst>
            </p:cNvPr>
            <p:cNvSpPr txBox="1"/>
            <p:nvPr/>
          </p:nvSpPr>
          <p:spPr>
            <a:xfrm rot="17775075">
              <a:off x="2813937" y="4191042"/>
              <a:ext cx="1687726" cy="334107"/>
            </a:xfrm>
            <a:prstGeom prst="rect">
              <a:avLst/>
            </a:prstGeom>
            <a:noFill/>
          </p:spPr>
          <p:txBody>
            <a:bodyPr wrap="square" tIns="90000" bIns="9000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mj-lt"/>
                  <a:ea typeface="+mn-ea"/>
                  <a:cs typeface="+mn-cs"/>
                  <a:sym typeface="+mn-lt"/>
                </a:rPr>
                <a:t>PRODUCTIVITY</a:t>
              </a:r>
            </a:p>
          </p:txBody>
        </p:sp>
        <p:grpSp>
          <p:nvGrpSpPr>
            <p:cNvPr id="14" name="Group 13">
              <a:extLst>
                <a:ext uri="{FF2B5EF4-FFF2-40B4-BE49-F238E27FC236}">
                  <a16:creationId xmlns:a16="http://schemas.microsoft.com/office/drawing/2014/main" id="{0B8C5E11-0F24-4984-AF3D-31817C13ADAF}"/>
                </a:ext>
              </a:extLst>
            </p:cNvPr>
            <p:cNvGrpSpPr/>
            <p:nvPr/>
          </p:nvGrpSpPr>
          <p:grpSpPr>
            <a:xfrm>
              <a:off x="2589198" y="1601268"/>
              <a:ext cx="1190871" cy="3137232"/>
              <a:chOff x="3956335" y="2172772"/>
              <a:chExt cx="844441" cy="2207397"/>
            </a:xfrm>
          </p:grpSpPr>
          <p:pic>
            <p:nvPicPr>
              <p:cNvPr id="54" name="Picture 53">
                <a:extLst>
                  <a:ext uri="{FF2B5EF4-FFF2-40B4-BE49-F238E27FC236}">
                    <a16:creationId xmlns:a16="http://schemas.microsoft.com/office/drawing/2014/main" id="{CE165AA9-D940-C02B-B631-D62017769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6335" y="2172772"/>
                <a:ext cx="844441" cy="2207397"/>
              </a:xfrm>
              <a:prstGeom prst="rect">
                <a:avLst/>
              </a:prstGeom>
            </p:spPr>
          </p:pic>
          <p:sp>
            <p:nvSpPr>
              <p:cNvPr id="55" name="TextBox 54">
                <a:extLst>
                  <a:ext uri="{FF2B5EF4-FFF2-40B4-BE49-F238E27FC236}">
                    <a16:creationId xmlns:a16="http://schemas.microsoft.com/office/drawing/2014/main" id="{8B242C6E-E00D-DCFA-5808-D36C054C0AC6}"/>
                  </a:ext>
                </a:extLst>
              </p:cNvPr>
              <p:cNvSpPr txBox="1"/>
              <p:nvPr/>
            </p:nvSpPr>
            <p:spPr>
              <a:xfrm rot="17880467">
                <a:off x="4106432" y="3156586"/>
                <a:ext cx="774751" cy="279476"/>
              </a:xfrm>
              <a:prstGeom prst="rect">
                <a:avLst/>
              </a:prstGeom>
              <a:noFill/>
            </p:spPr>
            <p:txBody>
              <a:bodyPr wrap="square" tIns="90000" bIns="9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mj-lt"/>
                    <a:ea typeface="+mn-ea"/>
                    <a:cs typeface="+mn-cs"/>
                    <a:sym typeface="+mn-lt"/>
                  </a:rPr>
                  <a:t>GROWTH</a:t>
                </a:r>
              </a:p>
            </p:txBody>
          </p:sp>
        </p:grpSp>
        <p:sp>
          <p:nvSpPr>
            <p:cNvPr id="15" name="TextBox 14">
              <a:extLst>
                <a:ext uri="{FF2B5EF4-FFF2-40B4-BE49-F238E27FC236}">
                  <a16:creationId xmlns:a16="http://schemas.microsoft.com/office/drawing/2014/main" id="{09AE4A0A-1A9D-E00D-A68C-3ADC0C1FB7FC}"/>
                </a:ext>
              </a:extLst>
            </p:cNvPr>
            <p:cNvSpPr txBox="1"/>
            <p:nvPr/>
          </p:nvSpPr>
          <p:spPr>
            <a:xfrm rot="3519213">
              <a:off x="3572464" y="4497171"/>
              <a:ext cx="1084255" cy="345713"/>
            </a:xfrm>
            <a:prstGeom prst="rect">
              <a:avLst/>
            </a:prstGeom>
            <a:noFill/>
          </p:spPr>
          <p:txBody>
            <a:bodyPr wrap="square" tIns="90000" bIns="90000" rtlCol="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050" b="1" i="1" u="none" strike="noStrike" kern="1200" cap="none" spc="0" normalizeH="0" baseline="0" noProof="0">
                  <a:ln>
                    <a:noFill/>
                  </a:ln>
                  <a:solidFill>
                    <a:srgbClr val="FFFFFF"/>
                  </a:solidFill>
                  <a:effectLst/>
                  <a:uLnTx/>
                  <a:uFillTx/>
                  <a:latin typeface="+mj-lt"/>
                  <a:ea typeface="+mn-ea"/>
                  <a:cs typeface="+mn-cs"/>
                  <a:sym typeface="+mn-lt"/>
                </a:rPr>
                <a:t>TALENT</a:t>
              </a:r>
            </a:p>
          </p:txBody>
        </p:sp>
        <p:grpSp>
          <p:nvGrpSpPr>
            <p:cNvPr id="16" name="Group 15">
              <a:extLst>
                <a:ext uri="{FF2B5EF4-FFF2-40B4-BE49-F238E27FC236}">
                  <a16:creationId xmlns:a16="http://schemas.microsoft.com/office/drawing/2014/main" id="{FD3E8E56-63F1-80D0-192D-7E26C55C4253}"/>
                </a:ext>
              </a:extLst>
            </p:cNvPr>
            <p:cNvGrpSpPr/>
            <p:nvPr/>
          </p:nvGrpSpPr>
          <p:grpSpPr>
            <a:xfrm>
              <a:off x="333302" y="2294438"/>
              <a:ext cx="655081" cy="651388"/>
              <a:chOff x="870503" y="2999869"/>
              <a:chExt cx="458629" cy="437866"/>
            </a:xfrm>
          </p:grpSpPr>
          <p:sp>
            <p:nvSpPr>
              <p:cNvPr id="49" name="object 59">
                <a:extLst>
                  <a:ext uri="{FF2B5EF4-FFF2-40B4-BE49-F238E27FC236}">
                    <a16:creationId xmlns:a16="http://schemas.microsoft.com/office/drawing/2014/main" id="{AB8A44AA-AD33-6CC0-BA2C-79F0B27C5506}"/>
                  </a:ext>
                </a:extLst>
              </p:cNvPr>
              <p:cNvSpPr/>
              <p:nvPr/>
            </p:nvSpPr>
            <p:spPr>
              <a:xfrm>
                <a:off x="870503" y="3034159"/>
                <a:ext cx="458629" cy="0"/>
              </a:xfrm>
              <a:custGeom>
                <a:avLst/>
                <a:gdLst/>
                <a:ahLst/>
                <a:cxnLst/>
                <a:rect l="l" t="t" r="r" b="b"/>
                <a:pathLst>
                  <a:path w="611505">
                    <a:moveTo>
                      <a:pt x="0" y="0"/>
                    </a:moveTo>
                    <a:lnTo>
                      <a:pt x="611124" y="0"/>
                    </a:lnTo>
                  </a:path>
                </a:pathLst>
              </a:custGeom>
              <a:ln w="2438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50" name="object 60">
                <a:extLst>
                  <a:ext uri="{FF2B5EF4-FFF2-40B4-BE49-F238E27FC236}">
                    <a16:creationId xmlns:a16="http://schemas.microsoft.com/office/drawing/2014/main" id="{C78D9E31-B8DE-25E2-E88A-1C01DC69E54A}"/>
                  </a:ext>
                </a:extLst>
              </p:cNvPr>
              <p:cNvSpPr/>
              <p:nvPr/>
            </p:nvSpPr>
            <p:spPr>
              <a:xfrm>
                <a:off x="1099102" y="3315339"/>
                <a:ext cx="0" cy="122396"/>
              </a:xfrm>
              <a:custGeom>
                <a:avLst/>
                <a:gdLst/>
                <a:ahLst/>
                <a:cxnLst/>
                <a:rect l="l" t="t" r="r" b="b"/>
                <a:pathLst>
                  <a:path h="163195">
                    <a:moveTo>
                      <a:pt x="0" y="0"/>
                    </a:moveTo>
                    <a:lnTo>
                      <a:pt x="0" y="163067"/>
                    </a:lnTo>
                  </a:path>
                </a:pathLst>
              </a:custGeom>
              <a:ln w="2438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51" name="object 61">
                <a:extLst>
                  <a:ext uri="{FF2B5EF4-FFF2-40B4-BE49-F238E27FC236}">
                    <a16:creationId xmlns:a16="http://schemas.microsoft.com/office/drawing/2014/main" id="{0ECC20D3-50D6-5D2E-6640-6C3796BC3EFA}"/>
                  </a:ext>
                </a:extLst>
              </p:cNvPr>
              <p:cNvSpPr/>
              <p:nvPr/>
            </p:nvSpPr>
            <p:spPr>
              <a:xfrm>
                <a:off x="1099102" y="2999869"/>
                <a:ext cx="0" cy="34290"/>
              </a:xfrm>
              <a:custGeom>
                <a:avLst/>
                <a:gdLst/>
                <a:ahLst/>
                <a:cxnLst/>
                <a:rect l="l" t="t" r="r" b="b"/>
                <a:pathLst>
                  <a:path h="45719">
                    <a:moveTo>
                      <a:pt x="-12192" y="22860"/>
                    </a:moveTo>
                    <a:lnTo>
                      <a:pt x="12192" y="22860"/>
                    </a:lnTo>
                  </a:path>
                </a:pathLst>
              </a:custGeom>
              <a:ln w="45719">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grpSp>
        <p:sp>
          <p:nvSpPr>
            <p:cNvPr id="17" name="object 74">
              <a:extLst>
                <a:ext uri="{FF2B5EF4-FFF2-40B4-BE49-F238E27FC236}">
                  <a16:creationId xmlns:a16="http://schemas.microsoft.com/office/drawing/2014/main" id="{D2016865-598F-6347-A63B-739ECB1B584D}"/>
                </a:ext>
              </a:extLst>
            </p:cNvPr>
            <p:cNvSpPr txBox="1"/>
            <p:nvPr/>
          </p:nvSpPr>
          <p:spPr>
            <a:xfrm>
              <a:off x="1208034" y="2248011"/>
              <a:ext cx="1756572" cy="1321676"/>
            </a:xfrm>
            <a:prstGeom prst="rect">
              <a:avLst/>
            </a:prstGeom>
          </p:spPr>
          <p:txBody>
            <a:bodyPr vert="horz" wrap="square" lIns="0" tIns="33814" rIns="0" bIns="0" rtlCol="0">
              <a:spAutoFit/>
            </a:bodyPr>
            <a:lstStyle/>
            <a:p>
              <a:pPr marL="9525" marR="0" lvl="0" indent="0" algn="l" defTabSz="457200" rtl="0" eaLnBrk="1" fontAlgn="auto" latinLnBrk="0" hangingPunct="1">
                <a:lnSpc>
                  <a:spcPct val="100000"/>
                </a:lnSpc>
                <a:spcBef>
                  <a:spcPts val="266"/>
                </a:spcBef>
                <a:spcAft>
                  <a:spcPts val="0"/>
                </a:spcAft>
                <a:buClrTx/>
                <a:buSzTx/>
                <a:buFontTx/>
                <a:buNone/>
                <a:tabLst/>
                <a:defRPr/>
              </a:pPr>
              <a:r>
                <a:rPr kumimoji="0" sz="1800" b="1" i="0" u="none" strike="noStrike" kern="1200" cap="none" spc="-75" normalizeH="0" baseline="0" noProof="0">
                  <a:ln>
                    <a:noFill/>
                  </a:ln>
                  <a:solidFill>
                    <a:srgbClr val="7A232E"/>
                  </a:solidFill>
                  <a:effectLst/>
                  <a:uLnTx/>
                  <a:uFillTx/>
                  <a:latin typeface="+mj-lt"/>
                  <a:ea typeface="+mn-ea"/>
                  <a:cs typeface="+mn-cs"/>
                  <a:sym typeface="+mn-lt"/>
                </a:rPr>
                <a:t>GROWTH</a:t>
              </a:r>
              <a:endParaRPr kumimoji="0" sz="1800" b="0" i="0" u="none" strike="noStrike" kern="1200" cap="none" spc="-75" normalizeH="0" baseline="0" noProof="0">
                <a:ln>
                  <a:noFill/>
                </a:ln>
                <a:solidFill>
                  <a:srgbClr val="7A232E"/>
                </a:solidFill>
                <a:effectLst/>
                <a:uLnTx/>
                <a:uFillTx/>
                <a:latin typeface="+mj-lt"/>
                <a:ea typeface="+mn-ea"/>
                <a:cs typeface="+mn-cs"/>
                <a:sym typeface="+mn-lt"/>
              </a:endParaRPr>
            </a:p>
            <a:p>
              <a:pPr marL="9525" marR="3810" lvl="0" indent="0" algn="l" defTabSz="457200" rtl="0" eaLnBrk="1" fontAlgn="auto" latinLnBrk="0" hangingPunct="1">
                <a:lnSpc>
                  <a:spcPct val="100000"/>
                </a:lnSpc>
                <a:spcBef>
                  <a:spcPts val="146"/>
                </a:spcBef>
                <a:spcAft>
                  <a:spcPts val="0"/>
                </a:spcAft>
                <a:buClrTx/>
                <a:buSzTx/>
                <a:buFontTx/>
                <a:buNone/>
                <a:tabLst/>
                <a:defRPr/>
              </a:pPr>
              <a:r>
                <a:rPr kumimoji="0" lang="en-US" sz="1600" b="0" i="0" u="none" strike="noStrike" kern="1200" cap="none" spc="-11" normalizeH="0" baseline="0" noProof="0">
                  <a:ln>
                    <a:noFill/>
                  </a:ln>
                  <a:effectLst/>
                  <a:uLnTx/>
                  <a:uFillTx/>
                  <a:latin typeface="+mj-lt"/>
                  <a:ea typeface="+mn-ea"/>
                  <a:cs typeface="+mn-cs"/>
                  <a:sym typeface="+mn-lt"/>
                </a:rPr>
                <a:t>We will pursue opportunities to grow our </a:t>
              </a:r>
            </a:p>
            <a:p>
              <a:pPr marL="9525" marR="3810" lvl="0" indent="0" algn="l" defTabSz="457200" rtl="0" eaLnBrk="1" fontAlgn="auto" latinLnBrk="0" hangingPunct="1">
                <a:lnSpc>
                  <a:spcPct val="100000"/>
                </a:lnSpc>
                <a:spcBef>
                  <a:spcPts val="146"/>
                </a:spcBef>
                <a:spcAft>
                  <a:spcPts val="0"/>
                </a:spcAft>
                <a:buClrTx/>
                <a:buSzTx/>
                <a:buFontTx/>
                <a:buNone/>
                <a:tabLst/>
                <a:defRPr/>
              </a:pPr>
              <a:r>
                <a:rPr kumimoji="0" lang="en-US" sz="1600" b="0" i="0" u="none" strike="noStrike" kern="1200" cap="none" spc="-11" normalizeH="0" baseline="0" noProof="0">
                  <a:ln>
                    <a:noFill/>
                  </a:ln>
                  <a:effectLst/>
                  <a:uLnTx/>
                  <a:uFillTx/>
                  <a:latin typeface="+mj-lt"/>
                  <a:ea typeface="+mn-ea"/>
                  <a:cs typeface="+mn-cs"/>
                  <a:sym typeface="+mn-lt"/>
                </a:rPr>
                <a:t>business</a:t>
              </a:r>
              <a:endParaRPr kumimoji="0" sz="1600" b="0" i="0" u="none" strike="noStrike" kern="1200" cap="none" spc="0" normalizeH="0" baseline="0" noProof="0">
                <a:ln>
                  <a:noFill/>
                </a:ln>
                <a:effectLst/>
                <a:uLnTx/>
                <a:uFillTx/>
                <a:latin typeface="+mj-lt"/>
                <a:ea typeface="+mn-ea"/>
                <a:cs typeface="+mn-cs"/>
                <a:sym typeface="+mn-lt"/>
              </a:endParaRPr>
            </a:p>
          </p:txBody>
        </p:sp>
        <p:sp>
          <p:nvSpPr>
            <p:cNvPr id="18" name="object 77">
              <a:extLst>
                <a:ext uri="{FF2B5EF4-FFF2-40B4-BE49-F238E27FC236}">
                  <a16:creationId xmlns:a16="http://schemas.microsoft.com/office/drawing/2014/main" id="{75484A7E-D53C-669F-F47E-E33ABD0588DD}"/>
                </a:ext>
              </a:extLst>
            </p:cNvPr>
            <p:cNvSpPr txBox="1"/>
            <p:nvPr/>
          </p:nvSpPr>
          <p:spPr>
            <a:xfrm>
              <a:off x="1205478" y="4367991"/>
              <a:ext cx="1959217" cy="1062631"/>
            </a:xfrm>
            <a:prstGeom prst="rect">
              <a:avLst/>
            </a:prstGeom>
          </p:spPr>
          <p:txBody>
            <a:bodyPr vert="horz" wrap="square" lIns="0" tIns="33814" rIns="0" bIns="0" rtlCol="0">
              <a:spAutoFit/>
            </a:bodyPr>
            <a:lstStyle/>
            <a:p>
              <a:pPr marL="9525" marR="0" lvl="0" indent="0" algn="l" defTabSz="457200" rtl="0" eaLnBrk="1" fontAlgn="auto" latinLnBrk="0" hangingPunct="1">
                <a:lnSpc>
                  <a:spcPct val="100000"/>
                </a:lnSpc>
                <a:spcBef>
                  <a:spcPts val="266"/>
                </a:spcBef>
                <a:spcAft>
                  <a:spcPts val="0"/>
                </a:spcAft>
                <a:buClrTx/>
                <a:buSzTx/>
                <a:buFontTx/>
                <a:buNone/>
                <a:tabLst/>
                <a:defRPr/>
              </a:pPr>
              <a:r>
                <a:rPr kumimoji="0" sz="1800" b="1" i="0" u="none" strike="noStrike" kern="1200" cap="none" spc="-75" normalizeH="0" baseline="0" noProof="0">
                  <a:ln>
                    <a:noFill/>
                  </a:ln>
                  <a:solidFill>
                    <a:srgbClr val="7A232E"/>
                  </a:solidFill>
                  <a:effectLst/>
                  <a:uLnTx/>
                  <a:uFillTx/>
                  <a:latin typeface="+mj-lt"/>
                  <a:ea typeface="+mn-ea"/>
                  <a:cs typeface="+mn-cs"/>
                  <a:sym typeface="+mn-lt"/>
                </a:rPr>
                <a:t>PRODUCTIVITY</a:t>
              </a:r>
            </a:p>
            <a:p>
              <a:pPr marL="9525" marR="62389" lvl="0" indent="0" algn="l" defTabSz="457200" rtl="0" eaLnBrk="1" fontAlgn="auto" latinLnBrk="0" hangingPunct="1">
                <a:lnSpc>
                  <a:spcPct val="100000"/>
                </a:lnSpc>
                <a:spcBef>
                  <a:spcPts val="146"/>
                </a:spcBef>
                <a:spcAft>
                  <a:spcPts val="0"/>
                </a:spcAft>
                <a:buClrTx/>
                <a:buSzTx/>
                <a:buFontTx/>
                <a:buNone/>
                <a:tabLst/>
                <a:defRPr/>
              </a:pPr>
              <a:r>
                <a:rPr kumimoji="0" lang="en-US" sz="1600" b="0" i="0" u="none" strike="noStrike" kern="1200" cap="none" spc="-11" normalizeH="0" baseline="0" noProof="0">
                  <a:ln>
                    <a:noFill/>
                  </a:ln>
                  <a:effectLst/>
                  <a:uLnTx/>
                  <a:uFillTx/>
                  <a:latin typeface="+mj-lt"/>
                  <a:ea typeface="+mn-ea"/>
                  <a:cs typeface="+mn-cs"/>
                  <a:sym typeface="+mn-lt"/>
                </a:rPr>
                <a:t>We are focused on performance and profitability</a:t>
              </a:r>
              <a:endParaRPr kumimoji="0" sz="1600" b="0" i="0" u="none" strike="noStrike" kern="1200" cap="none" spc="0" normalizeH="0" baseline="0" noProof="0">
                <a:ln>
                  <a:noFill/>
                </a:ln>
                <a:effectLst/>
                <a:uLnTx/>
                <a:uFillTx/>
                <a:latin typeface="+mj-lt"/>
                <a:ea typeface="+mn-ea"/>
                <a:cs typeface="+mn-cs"/>
                <a:sym typeface="+mn-lt"/>
              </a:endParaRPr>
            </a:p>
          </p:txBody>
        </p:sp>
        <p:grpSp>
          <p:nvGrpSpPr>
            <p:cNvPr id="19" name="Group 18">
              <a:extLst>
                <a:ext uri="{FF2B5EF4-FFF2-40B4-BE49-F238E27FC236}">
                  <a16:creationId xmlns:a16="http://schemas.microsoft.com/office/drawing/2014/main" id="{9557EB82-19B0-15AE-AD2C-55023FDBD9CD}"/>
                </a:ext>
              </a:extLst>
            </p:cNvPr>
            <p:cNvGrpSpPr/>
            <p:nvPr/>
          </p:nvGrpSpPr>
          <p:grpSpPr>
            <a:xfrm>
              <a:off x="324247" y="4457752"/>
              <a:ext cx="548045" cy="577270"/>
              <a:chOff x="3850558" y="4823017"/>
              <a:chExt cx="374394" cy="394969"/>
            </a:xfrm>
          </p:grpSpPr>
          <p:sp>
            <p:nvSpPr>
              <p:cNvPr id="43" name="object 78">
                <a:extLst>
                  <a:ext uri="{FF2B5EF4-FFF2-40B4-BE49-F238E27FC236}">
                    <a16:creationId xmlns:a16="http://schemas.microsoft.com/office/drawing/2014/main" id="{0ADACE18-9EE5-020E-3344-ED7AF12C1A1C}"/>
                  </a:ext>
                </a:extLst>
              </p:cNvPr>
              <p:cNvSpPr/>
              <p:nvPr/>
            </p:nvSpPr>
            <p:spPr>
              <a:xfrm>
                <a:off x="3850558" y="4823017"/>
                <a:ext cx="230981" cy="230981"/>
              </a:xfrm>
              <a:custGeom>
                <a:avLst/>
                <a:gdLst/>
                <a:ahLst/>
                <a:cxnLst/>
                <a:rect l="l" t="t" r="r" b="b"/>
                <a:pathLst>
                  <a:path w="307975" h="307975">
                    <a:moveTo>
                      <a:pt x="203707" y="303275"/>
                    </a:moveTo>
                    <a:lnTo>
                      <a:pt x="229919" y="290206"/>
                    </a:lnTo>
                    <a:lnTo>
                      <a:pt x="243379" y="283495"/>
                    </a:lnTo>
                    <a:lnTo>
                      <a:pt x="248338" y="281023"/>
                    </a:lnTo>
                    <a:lnTo>
                      <a:pt x="249047" y="280669"/>
                    </a:lnTo>
                    <a:lnTo>
                      <a:pt x="238547" y="254531"/>
                    </a:lnTo>
                    <a:lnTo>
                      <a:pt x="233156" y="241109"/>
                    </a:lnTo>
                    <a:lnTo>
                      <a:pt x="231169" y="236164"/>
                    </a:lnTo>
                    <a:lnTo>
                      <a:pt x="230886" y="235457"/>
                    </a:lnTo>
                    <a:lnTo>
                      <a:pt x="234295" y="229334"/>
                    </a:lnTo>
                    <a:lnTo>
                      <a:pt x="237680" y="224091"/>
                    </a:lnTo>
                    <a:lnTo>
                      <a:pt x="241065" y="218848"/>
                    </a:lnTo>
                    <a:lnTo>
                      <a:pt x="244475" y="212725"/>
                    </a:lnTo>
                    <a:lnTo>
                      <a:pt x="273256" y="218011"/>
                    </a:lnTo>
                    <a:lnTo>
                      <a:pt x="288036" y="220725"/>
                    </a:lnTo>
                    <a:lnTo>
                      <a:pt x="293481" y="221726"/>
                    </a:lnTo>
                    <a:lnTo>
                      <a:pt x="294259" y="221869"/>
                    </a:lnTo>
                    <a:lnTo>
                      <a:pt x="302115" y="195657"/>
                    </a:lnTo>
                    <a:lnTo>
                      <a:pt x="306149" y="182197"/>
                    </a:lnTo>
                    <a:lnTo>
                      <a:pt x="307635" y="177238"/>
                    </a:lnTo>
                    <a:lnTo>
                      <a:pt x="307848" y="176530"/>
                    </a:lnTo>
                    <a:lnTo>
                      <a:pt x="281709" y="166104"/>
                    </a:lnTo>
                    <a:lnTo>
                      <a:pt x="268287" y="160750"/>
                    </a:lnTo>
                    <a:lnTo>
                      <a:pt x="263342" y="158777"/>
                    </a:lnTo>
                    <a:lnTo>
                      <a:pt x="262636" y="158495"/>
                    </a:lnTo>
                    <a:lnTo>
                      <a:pt x="262636" y="151659"/>
                    </a:lnTo>
                    <a:lnTo>
                      <a:pt x="262636" y="144859"/>
                    </a:lnTo>
                    <a:lnTo>
                      <a:pt x="262636" y="138082"/>
                    </a:lnTo>
                    <a:lnTo>
                      <a:pt x="262636" y="131318"/>
                    </a:lnTo>
                    <a:lnTo>
                      <a:pt x="286130" y="115605"/>
                    </a:lnTo>
                    <a:lnTo>
                      <a:pt x="298195" y="107537"/>
                    </a:lnTo>
                    <a:lnTo>
                      <a:pt x="302640" y="104564"/>
                    </a:lnTo>
                    <a:lnTo>
                      <a:pt x="303275" y="104139"/>
                    </a:lnTo>
                    <a:lnTo>
                      <a:pt x="290206" y="77928"/>
                    </a:lnTo>
                    <a:lnTo>
                      <a:pt x="283495" y="64468"/>
                    </a:lnTo>
                    <a:lnTo>
                      <a:pt x="281023" y="59509"/>
                    </a:lnTo>
                    <a:lnTo>
                      <a:pt x="280669" y="58800"/>
                    </a:lnTo>
                    <a:lnTo>
                      <a:pt x="254531" y="71943"/>
                    </a:lnTo>
                    <a:lnTo>
                      <a:pt x="241109" y="78692"/>
                    </a:lnTo>
                    <a:lnTo>
                      <a:pt x="236164" y="81178"/>
                    </a:lnTo>
                    <a:lnTo>
                      <a:pt x="235457" y="81533"/>
                    </a:lnTo>
                    <a:lnTo>
                      <a:pt x="229334" y="75481"/>
                    </a:lnTo>
                    <a:lnTo>
                      <a:pt x="224091" y="70738"/>
                    </a:lnTo>
                    <a:lnTo>
                      <a:pt x="218848" y="66853"/>
                    </a:lnTo>
                    <a:lnTo>
                      <a:pt x="212725" y="63373"/>
                    </a:lnTo>
                    <a:lnTo>
                      <a:pt x="218011" y="34591"/>
                    </a:lnTo>
                    <a:lnTo>
                      <a:pt x="220725" y="19812"/>
                    </a:lnTo>
                    <a:lnTo>
                      <a:pt x="221726" y="14366"/>
                    </a:lnTo>
                    <a:lnTo>
                      <a:pt x="221868" y="13588"/>
                    </a:lnTo>
                    <a:lnTo>
                      <a:pt x="195657" y="5732"/>
                    </a:lnTo>
                    <a:lnTo>
                      <a:pt x="182197" y="1698"/>
                    </a:lnTo>
                    <a:lnTo>
                      <a:pt x="177238" y="212"/>
                    </a:lnTo>
                    <a:lnTo>
                      <a:pt x="176529" y="0"/>
                    </a:lnTo>
                    <a:lnTo>
                      <a:pt x="166104" y="26138"/>
                    </a:lnTo>
                    <a:lnTo>
                      <a:pt x="160750" y="39560"/>
                    </a:lnTo>
                    <a:lnTo>
                      <a:pt x="158777" y="44505"/>
                    </a:lnTo>
                    <a:lnTo>
                      <a:pt x="158495" y="45212"/>
                    </a:lnTo>
                    <a:lnTo>
                      <a:pt x="151659" y="45283"/>
                    </a:lnTo>
                    <a:lnTo>
                      <a:pt x="144859" y="45783"/>
                    </a:lnTo>
                    <a:lnTo>
                      <a:pt x="138082" y="47140"/>
                    </a:lnTo>
                    <a:lnTo>
                      <a:pt x="131317" y="49783"/>
                    </a:lnTo>
                    <a:lnTo>
                      <a:pt x="115605" y="26215"/>
                    </a:lnTo>
                    <a:lnTo>
                      <a:pt x="107537" y="14112"/>
                    </a:lnTo>
                    <a:lnTo>
                      <a:pt x="104564" y="9653"/>
                    </a:lnTo>
                    <a:lnTo>
                      <a:pt x="104139" y="9017"/>
                    </a:lnTo>
                    <a:lnTo>
                      <a:pt x="77928" y="22159"/>
                    </a:lnTo>
                    <a:lnTo>
                      <a:pt x="64468" y="28908"/>
                    </a:lnTo>
                    <a:lnTo>
                      <a:pt x="59509" y="31394"/>
                    </a:lnTo>
                    <a:lnTo>
                      <a:pt x="58800" y="31750"/>
                    </a:lnTo>
                    <a:lnTo>
                      <a:pt x="71943" y="57888"/>
                    </a:lnTo>
                    <a:lnTo>
                      <a:pt x="78692" y="71310"/>
                    </a:lnTo>
                    <a:lnTo>
                      <a:pt x="81178" y="76255"/>
                    </a:lnTo>
                    <a:lnTo>
                      <a:pt x="81534" y="76962"/>
                    </a:lnTo>
                    <a:lnTo>
                      <a:pt x="75481" y="81085"/>
                    </a:lnTo>
                    <a:lnTo>
                      <a:pt x="70738" y="86042"/>
                    </a:lnTo>
                    <a:lnTo>
                      <a:pt x="66853" y="90999"/>
                    </a:lnTo>
                    <a:lnTo>
                      <a:pt x="63373" y="95123"/>
                    </a:lnTo>
                    <a:lnTo>
                      <a:pt x="34591" y="89836"/>
                    </a:lnTo>
                    <a:lnTo>
                      <a:pt x="19812" y="87122"/>
                    </a:lnTo>
                    <a:lnTo>
                      <a:pt x="14366" y="86121"/>
                    </a:lnTo>
                    <a:lnTo>
                      <a:pt x="13588" y="85979"/>
                    </a:lnTo>
                    <a:lnTo>
                      <a:pt x="5732" y="112190"/>
                    </a:lnTo>
                    <a:lnTo>
                      <a:pt x="1698" y="125650"/>
                    </a:lnTo>
                    <a:lnTo>
                      <a:pt x="212" y="130609"/>
                    </a:lnTo>
                    <a:lnTo>
                      <a:pt x="0" y="131318"/>
                    </a:lnTo>
                    <a:lnTo>
                      <a:pt x="26138" y="141743"/>
                    </a:lnTo>
                    <a:lnTo>
                      <a:pt x="39560" y="147097"/>
                    </a:lnTo>
                    <a:lnTo>
                      <a:pt x="44505" y="149070"/>
                    </a:lnTo>
                    <a:lnTo>
                      <a:pt x="45212" y="149351"/>
                    </a:lnTo>
                    <a:lnTo>
                      <a:pt x="45283" y="156831"/>
                    </a:lnTo>
                    <a:lnTo>
                      <a:pt x="45783" y="164703"/>
                    </a:lnTo>
                    <a:lnTo>
                      <a:pt x="47140" y="171694"/>
                    </a:lnTo>
                    <a:lnTo>
                      <a:pt x="49784" y="176530"/>
                    </a:lnTo>
                    <a:lnTo>
                      <a:pt x="26215" y="192242"/>
                    </a:lnTo>
                    <a:lnTo>
                      <a:pt x="14112" y="200310"/>
                    </a:lnTo>
                    <a:lnTo>
                      <a:pt x="9653" y="203283"/>
                    </a:lnTo>
                    <a:lnTo>
                      <a:pt x="9016" y="203707"/>
                    </a:lnTo>
                    <a:lnTo>
                      <a:pt x="22159" y="229919"/>
                    </a:lnTo>
                    <a:lnTo>
                      <a:pt x="28908" y="243379"/>
                    </a:lnTo>
                    <a:lnTo>
                      <a:pt x="31394" y="248338"/>
                    </a:lnTo>
                    <a:lnTo>
                      <a:pt x="31750" y="249046"/>
                    </a:lnTo>
                    <a:lnTo>
                      <a:pt x="57888" y="238547"/>
                    </a:lnTo>
                    <a:lnTo>
                      <a:pt x="71310" y="233156"/>
                    </a:lnTo>
                    <a:lnTo>
                      <a:pt x="76255" y="231169"/>
                    </a:lnTo>
                    <a:lnTo>
                      <a:pt x="76962" y="230886"/>
                    </a:lnTo>
                    <a:lnTo>
                      <a:pt x="81534" y="235457"/>
                    </a:lnTo>
                    <a:lnTo>
                      <a:pt x="90550" y="239902"/>
                    </a:lnTo>
                    <a:lnTo>
                      <a:pt x="95123" y="244475"/>
                    </a:lnTo>
                    <a:lnTo>
                      <a:pt x="89836" y="273256"/>
                    </a:lnTo>
                    <a:lnTo>
                      <a:pt x="87122" y="288035"/>
                    </a:lnTo>
                    <a:lnTo>
                      <a:pt x="86121" y="293481"/>
                    </a:lnTo>
                    <a:lnTo>
                      <a:pt x="85978" y="294258"/>
                    </a:lnTo>
                    <a:lnTo>
                      <a:pt x="112190" y="302115"/>
                    </a:lnTo>
                    <a:lnTo>
                      <a:pt x="125650" y="306149"/>
                    </a:lnTo>
                    <a:lnTo>
                      <a:pt x="130609" y="307635"/>
                    </a:lnTo>
                    <a:lnTo>
                      <a:pt x="131317" y="307848"/>
                    </a:lnTo>
                    <a:lnTo>
                      <a:pt x="141743" y="281709"/>
                    </a:lnTo>
                    <a:lnTo>
                      <a:pt x="147097" y="268287"/>
                    </a:lnTo>
                    <a:lnTo>
                      <a:pt x="149070" y="263342"/>
                    </a:lnTo>
                    <a:lnTo>
                      <a:pt x="149351" y="262636"/>
                    </a:lnTo>
                    <a:lnTo>
                      <a:pt x="158706" y="262636"/>
                    </a:lnTo>
                    <a:lnTo>
                      <a:pt x="166369" y="262636"/>
                    </a:lnTo>
                    <a:lnTo>
                      <a:pt x="172319" y="262636"/>
                    </a:lnTo>
                    <a:lnTo>
                      <a:pt x="176529" y="262636"/>
                    </a:lnTo>
                    <a:lnTo>
                      <a:pt x="192242" y="286131"/>
                    </a:lnTo>
                    <a:lnTo>
                      <a:pt x="200310" y="298195"/>
                    </a:lnTo>
                    <a:lnTo>
                      <a:pt x="203283" y="302640"/>
                    </a:lnTo>
                    <a:lnTo>
                      <a:pt x="203707" y="303275"/>
                    </a:lnTo>
                    <a:close/>
                  </a:path>
                </a:pathLst>
              </a:custGeom>
              <a:ln w="2438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44" name="object 79">
                <a:extLst>
                  <a:ext uri="{FF2B5EF4-FFF2-40B4-BE49-F238E27FC236}">
                    <a16:creationId xmlns:a16="http://schemas.microsoft.com/office/drawing/2014/main" id="{1CA000B5-7EA7-721F-8088-E9577FA4F7C4}"/>
                  </a:ext>
                </a:extLst>
              </p:cNvPr>
              <p:cNvSpPr/>
              <p:nvPr/>
            </p:nvSpPr>
            <p:spPr>
              <a:xfrm>
                <a:off x="3926417" y="4902325"/>
                <a:ext cx="80669" cy="81733"/>
              </a:xfrm>
              <a:prstGeom prst="rect">
                <a:avLst/>
              </a:prstGeom>
              <a:blipFill>
                <a:blip r:embed="rId7" cstate="screen">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46" name="object 81">
                <a:extLst>
                  <a:ext uri="{FF2B5EF4-FFF2-40B4-BE49-F238E27FC236}">
                    <a16:creationId xmlns:a16="http://schemas.microsoft.com/office/drawing/2014/main" id="{3EDC1EC7-CCB0-BD90-5BED-AB49B4071598}"/>
                  </a:ext>
                </a:extLst>
              </p:cNvPr>
              <p:cNvSpPr/>
              <p:nvPr/>
            </p:nvSpPr>
            <p:spPr>
              <a:xfrm>
                <a:off x="4096811" y="5088387"/>
                <a:ext cx="128141" cy="129599"/>
              </a:xfrm>
              <a:prstGeom prst="rect">
                <a:avLst/>
              </a:prstGeom>
              <a:blipFill>
                <a:blip r:embed="rId8" cstate="screen">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grpSp>
        <p:grpSp>
          <p:nvGrpSpPr>
            <p:cNvPr id="20" name="Group 19">
              <a:extLst>
                <a:ext uri="{FF2B5EF4-FFF2-40B4-BE49-F238E27FC236}">
                  <a16:creationId xmlns:a16="http://schemas.microsoft.com/office/drawing/2014/main" id="{E3D37C97-0BDE-AB1C-3A38-B92FE7C2B22C}"/>
                </a:ext>
              </a:extLst>
            </p:cNvPr>
            <p:cNvGrpSpPr/>
            <p:nvPr/>
          </p:nvGrpSpPr>
          <p:grpSpPr>
            <a:xfrm>
              <a:off x="6920169" y="4519406"/>
              <a:ext cx="713784" cy="459723"/>
              <a:chOff x="869568" y="4078772"/>
              <a:chExt cx="471463" cy="300961"/>
            </a:xfrm>
          </p:grpSpPr>
          <p:sp>
            <p:nvSpPr>
              <p:cNvPr id="34" name="object 48">
                <a:extLst>
                  <a:ext uri="{FF2B5EF4-FFF2-40B4-BE49-F238E27FC236}">
                    <a16:creationId xmlns:a16="http://schemas.microsoft.com/office/drawing/2014/main" id="{5FACEE6A-20F6-EFE3-15B6-EEB6F4E9DD4D}"/>
                  </a:ext>
                </a:extLst>
              </p:cNvPr>
              <p:cNvSpPr/>
              <p:nvPr/>
            </p:nvSpPr>
            <p:spPr>
              <a:xfrm>
                <a:off x="1024801" y="4079386"/>
                <a:ext cx="316230" cy="246221"/>
              </a:xfrm>
              <a:custGeom>
                <a:avLst/>
                <a:gdLst/>
                <a:ahLst/>
                <a:cxnLst/>
                <a:rect l="l" t="t" r="r" b="b"/>
                <a:pathLst>
                  <a:path w="421640" h="328295">
                    <a:moveTo>
                      <a:pt x="343531" y="327723"/>
                    </a:moveTo>
                    <a:lnTo>
                      <a:pt x="367018" y="304228"/>
                    </a:lnTo>
                    <a:lnTo>
                      <a:pt x="379079" y="292163"/>
                    </a:lnTo>
                    <a:lnTo>
                      <a:pt x="383523" y="287718"/>
                    </a:lnTo>
                    <a:lnTo>
                      <a:pt x="384158" y="287083"/>
                    </a:lnTo>
                    <a:lnTo>
                      <a:pt x="413014" y="243727"/>
                    </a:lnTo>
                    <a:lnTo>
                      <a:pt x="421067" y="196909"/>
                    </a:lnTo>
                    <a:lnTo>
                      <a:pt x="412436" y="149658"/>
                    </a:lnTo>
                    <a:lnTo>
                      <a:pt x="391237" y="105004"/>
                    </a:lnTo>
                    <a:lnTo>
                      <a:pt x="361590" y="65976"/>
                    </a:lnTo>
                    <a:lnTo>
                      <a:pt x="331677" y="39481"/>
                    </a:lnTo>
                    <a:lnTo>
                      <a:pt x="298382" y="16319"/>
                    </a:lnTo>
                    <a:lnTo>
                      <a:pt x="224455" y="0"/>
                    </a:lnTo>
                    <a:lnTo>
                      <a:pt x="174584" y="6818"/>
                    </a:lnTo>
                    <a:lnTo>
                      <a:pt x="126830" y="34353"/>
                    </a:lnTo>
                    <a:lnTo>
                      <a:pt x="56360" y="104838"/>
                    </a:lnTo>
                    <a:lnTo>
                      <a:pt x="20173" y="141033"/>
                    </a:lnTo>
                    <a:lnTo>
                      <a:pt x="0" y="178788"/>
                    </a:lnTo>
                    <a:lnTo>
                      <a:pt x="22995" y="194563"/>
                    </a:lnTo>
                    <a:lnTo>
                      <a:pt x="59536" y="196814"/>
                    </a:lnTo>
                    <a:lnTo>
                      <a:pt x="95233" y="178752"/>
                    </a:lnTo>
                    <a:lnTo>
                      <a:pt x="113500" y="160543"/>
                    </a:lnTo>
                    <a:lnTo>
                      <a:pt x="122881" y="151193"/>
                    </a:lnTo>
                    <a:lnTo>
                      <a:pt x="126337" y="147748"/>
                    </a:lnTo>
                    <a:lnTo>
                      <a:pt x="126830" y="147256"/>
                    </a:lnTo>
                    <a:lnTo>
                      <a:pt x="155074" y="135431"/>
                    </a:lnTo>
                    <a:lnTo>
                      <a:pt x="185916" y="140498"/>
                    </a:lnTo>
                    <a:lnTo>
                      <a:pt x="219792" y="150118"/>
                    </a:lnTo>
                    <a:lnTo>
                      <a:pt x="257136" y="151954"/>
                    </a:lnTo>
                    <a:lnTo>
                      <a:pt x="298382" y="133667"/>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35" name="object 49">
                <a:extLst>
                  <a:ext uri="{FF2B5EF4-FFF2-40B4-BE49-F238E27FC236}">
                    <a16:creationId xmlns:a16="http://schemas.microsoft.com/office/drawing/2014/main" id="{FB84320C-B811-E560-E49A-65E9DDDBEFD5}"/>
                  </a:ext>
                </a:extLst>
              </p:cNvPr>
              <p:cNvSpPr/>
              <p:nvPr/>
            </p:nvSpPr>
            <p:spPr>
              <a:xfrm>
                <a:off x="869568" y="4078772"/>
                <a:ext cx="226695" cy="232886"/>
              </a:xfrm>
              <a:custGeom>
                <a:avLst/>
                <a:gdLst/>
                <a:ahLst/>
                <a:cxnLst/>
                <a:rect l="l" t="t" r="r" b="b"/>
                <a:pathLst>
                  <a:path w="302259" h="310514">
                    <a:moveTo>
                      <a:pt x="79922" y="310254"/>
                    </a:moveTo>
                    <a:lnTo>
                      <a:pt x="56317" y="286759"/>
                    </a:lnTo>
                    <a:lnTo>
                      <a:pt x="44195" y="274694"/>
                    </a:lnTo>
                    <a:lnTo>
                      <a:pt x="39729" y="270249"/>
                    </a:lnTo>
                    <a:lnTo>
                      <a:pt x="39092" y="269614"/>
                    </a:lnTo>
                    <a:lnTo>
                      <a:pt x="16286" y="240149"/>
                    </a:lnTo>
                    <a:lnTo>
                      <a:pt x="3589" y="208652"/>
                    </a:lnTo>
                    <a:lnTo>
                      <a:pt x="0" y="176131"/>
                    </a:lnTo>
                    <a:lnTo>
                      <a:pt x="4515" y="143592"/>
                    </a:lnTo>
                    <a:lnTo>
                      <a:pt x="33853" y="82495"/>
                    </a:lnTo>
                    <a:lnTo>
                      <a:pt x="83588" y="33424"/>
                    </a:lnTo>
                    <a:lnTo>
                      <a:pt x="145704" y="4439"/>
                    </a:lnTo>
                    <a:lnTo>
                      <a:pt x="178900" y="0"/>
                    </a:lnTo>
                    <a:lnTo>
                      <a:pt x="212186" y="3605"/>
                    </a:lnTo>
                    <a:lnTo>
                      <a:pt x="244560" y="16263"/>
                    </a:lnTo>
                    <a:lnTo>
                      <a:pt x="275019" y="38982"/>
                    </a:lnTo>
                    <a:lnTo>
                      <a:pt x="290754" y="54694"/>
                    </a:lnTo>
                    <a:lnTo>
                      <a:pt x="298834" y="62763"/>
                    </a:lnTo>
                    <a:lnTo>
                      <a:pt x="301810" y="65735"/>
                    </a:lnTo>
                    <a:lnTo>
                      <a:pt x="302236" y="66160"/>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39" name="object 53">
                <a:extLst>
                  <a:ext uri="{FF2B5EF4-FFF2-40B4-BE49-F238E27FC236}">
                    <a16:creationId xmlns:a16="http://schemas.microsoft.com/office/drawing/2014/main" id="{3817748E-BA6B-254A-7A65-D11158BEAE0A}"/>
                  </a:ext>
                </a:extLst>
              </p:cNvPr>
              <p:cNvSpPr/>
              <p:nvPr/>
            </p:nvSpPr>
            <p:spPr>
              <a:xfrm>
                <a:off x="911353" y="4279720"/>
                <a:ext cx="100965" cy="100013"/>
              </a:xfrm>
              <a:custGeom>
                <a:avLst/>
                <a:gdLst/>
                <a:ahLst/>
                <a:cxnLst/>
                <a:rect l="l" t="t" r="r" b="b"/>
                <a:pathLst>
                  <a:path w="134620" h="133350">
                    <a:moveTo>
                      <a:pt x="119421" y="10191"/>
                    </a:moveTo>
                    <a:lnTo>
                      <a:pt x="123980" y="14763"/>
                    </a:lnTo>
                    <a:lnTo>
                      <a:pt x="131652" y="26457"/>
                    </a:lnTo>
                    <a:lnTo>
                      <a:pt x="134210" y="39830"/>
                    </a:lnTo>
                    <a:lnTo>
                      <a:pt x="131652" y="53179"/>
                    </a:lnTo>
                    <a:lnTo>
                      <a:pt x="123980" y="64801"/>
                    </a:lnTo>
                    <a:lnTo>
                      <a:pt x="92416" y="96373"/>
                    </a:lnTo>
                    <a:lnTo>
                      <a:pt x="76207" y="112585"/>
                    </a:lnTo>
                    <a:lnTo>
                      <a:pt x="70236" y="118558"/>
                    </a:lnTo>
                    <a:lnTo>
                      <a:pt x="69383" y="119411"/>
                    </a:lnTo>
                    <a:lnTo>
                      <a:pt x="57012" y="129698"/>
                    </a:lnTo>
                    <a:lnTo>
                      <a:pt x="42084" y="133127"/>
                    </a:lnTo>
                    <a:lnTo>
                      <a:pt x="27156" y="129698"/>
                    </a:lnTo>
                    <a:lnTo>
                      <a:pt x="14785" y="119411"/>
                    </a:lnTo>
                    <a:lnTo>
                      <a:pt x="10239" y="119411"/>
                    </a:lnTo>
                    <a:lnTo>
                      <a:pt x="2559" y="105146"/>
                    </a:lnTo>
                    <a:lnTo>
                      <a:pt x="0" y="90439"/>
                    </a:lnTo>
                    <a:lnTo>
                      <a:pt x="2559" y="76567"/>
                    </a:lnTo>
                    <a:lnTo>
                      <a:pt x="10239" y="64801"/>
                    </a:lnTo>
                    <a:lnTo>
                      <a:pt x="41803" y="33230"/>
                    </a:lnTo>
                    <a:lnTo>
                      <a:pt x="58012" y="17018"/>
                    </a:lnTo>
                    <a:lnTo>
                      <a:pt x="63983" y="11045"/>
                    </a:lnTo>
                    <a:lnTo>
                      <a:pt x="64836" y="10191"/>
                    </a:lnTo>
                    <a:lnTo>
                      <a:pt x="79119" y="2547"/>
                    </a:lnTo>
                    <a:lnTo>
                      <a:pt x="93833" y="0"/>
                    </a:lnTo>
                    <a:lnTo>
                      <a:pt x="107695" y="2547"/>
                    </a:lnTo>
                    <a:lnTo>
                      <a:pt x="119421" y="10191"/>
                    </a:lnTo>
                    <a:close/>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grpSp>
        <p:sp>
          <p:nvSpPr>
            <p:cNvPr id="21" name="object 76">
              <a:extLst>
                <a:ext uri="{FF2B5EF4-FFF2-40B4-BE49-F238E27FC236}">
                  <a16:creationId xmlns:a16="http://schemas.microsoft.com/office/drawing/2014/main" id="{216FA5D6-6225-5348-08D7-215656471767}"/>
                </a:ext>
              </a:extLst>
            </p:cNvPr>
            <p:cNvSpPr txBox="1"/>
            <p:nvPr/>
          </p:nvSpPr>
          <p:spPr>
            <a:xfrm>
              <a:off x="5004344" y="4377228"/>
              <a:ext cx="1733031" cy="1308852"/>
            </a:xfrm>
            <a:prstGeom prst="rect">
              <a:avLst/>
            </a:prstGeom>
          </p:spPr>
          <p:txBody>
            <a:bodyPr vert="horz" wrap="square" lIns="0" tIns="33814" rIns="0" bIns="0" rtlCol="0">
              <a:spAutoFit/>
            </a:bodyPr>
            <a:lstStyle/>
            <a:p>
              <a:pPr marL="9525" marR="0" lvl="0" indent="0" algn="l" defTabSz="457200" rtl="0" eaLnBrk="1" fontAlgn="auto" latinLnBrk="0" hangingPunct="1">
                <a:lnSpc>
                  <a:spcPct val="100000"/>
                </a:lnSpc>
                <a:spcBef>
                  <a:spcPts val="266"/>
                </a:spcBef>
                <a:spcAft>
                  <a:spcPts val="0"/>
                </a:spcAft>
                <a:buClrTx/>
                <a:buSzTx/>
                <a:buFontTx/>
                <a:buNone/>
                <a:tabLst/>
                <a:defRPr/>
              </a:pPr>
              <a:r>
                <a:rPr kumimoji="0" sz="1800" b="1" i="0" u="none" strike="noStrike" kern="1200" cap="none" spc="-75" normalizeH="0" baseline="0" noProof="0">
                  <a:ln>
                    <a:noFill/>
                  </a:ln>
                  <a:solidFill>
                    <a:srgbClr val="7A232E"/>
                  </a:solidFill>
                  <a:effectLst/>
                  <a:uLnTx/>
                  <a:uFillTx/>
                  <a:latin typeface="+mj-lt"/>
                  <a:ea typeface="+mn-ea"/>
                  <a:cs typeface="+mn-cs"/>
                  <a:sym typeface="+mn-lt"/>
                </a:rPr>
                <a:t>TALENT</a:t>
              </a:r>
            </a:p>
            <a:p>
              <a:pPr marL="9525" marR="3810" lvl="0" indent="0" algn="l" defTabSz="457200" rtl="0" eaLnBrk="1" fontAlgn="auto" latinLnBrk="0" hangingPunct="1">
                <a:lnSpc>
                  <a:spcPct val="100000"/>
                </a:lnSpc>
                <a:spcBef>
                  <a:spcPts val="146"/>
                </a:spcBef>
                <a:spcAft>
                  <a:spcPts val="0"/>
                </a:spcAft>
                <a:buClrTx/>
                <a:buSzTx/>
                <a:buFontTx/>
                <a:buNone/>
                <a:tabLst/>
                <a:defRPr/>
              </a:pPr>
              <a:r>
                <a:rPr kumimoji="0" lang="en-US" sz="1600" b="0" i="0" u="none" strike="noStrike" kern="1200" cap="none" spc="-11" normalizeH="0" baseline="0" noProof="0">
                  <a:ln>
                    <a:noFill/>
                  </a:ln>
                  <a:effectLst/>
                  <a:uLnTx/>
                  <a:uFillTx/>
                  <a:latin typeface="+mj-lt"/>
                  <a:ea typeface="+mn-ea"/>
                  <a:cs typeface="+mn-cs"/>
                  <a:sym typeface="+mn-lt"/>
                </a:rPr>
                <a:t>We will invest in the diversity and expertise of our people</a:t>
              </a:r>
              <a:endParaRPr kumimoji="0" sz="1600" b="0" i="0" u="none" strike="noStrike" kern="1200" cap="none" spc="0" normalizeH="0" baseline="0" noProof="0">
                <a:ln>
                  <a:noFill/>
                </a:ln>
                <a:effectLst/>
                <a:uLnTx/>
                <a:uFillTx/>
                <a:latin typeface="+mj-lt"/>
                <a:ea typeface="+mn-ea"/>
                <a:cs typeface="+mn-cs"/>
                <a:sym typeface="+mn-lt"/>
              </a:endParaRPr>
            </a:p>
          </p:txBody>
        </p:sp>
        <p:grpSp>
          <p:nvGrpSpPr>
            <p:cNvPr id="22" name="Group 21">
              <a:extLst>
                <a:ext uri="{FF2B5EF4-FFF2-40B4-BE49-F238E27FC236}">
                  <a16:creationId xmlns:a16="http://schemas.microsoft.com/office/drawing/2014/main" id="{5365D54B-94EA-ACD6-4233-4997FCB0E32C}"/>
                </a:ext>
              </a:extLst>
            </p:cNvPr>
            <p:cNvGrpSpPr/>
            <p:nvPr/>
          </p:nvGrpSpPr>
          <p:grpSpPr>
            <a:xfrm>
              <a:off x="6921406" y="2388712"/>
              <a:ext cx="746882" cy="617757"/>
              <a:chOff x="3759435" y="2965009"/>
              <a:chExt cx="418339" cy="346328"/>
            </a:xfrm>
          </p:grpSpPr>
          <p:sp>
            <p:nvSpPr>
              <p:cNvPr id="26" name="object 66">
                <a:extLst>
                  <a:ext uri="{FF2B5EF4-FFF2-40B4-BE49-F238E27FC236}">
                    <a16:creationId xmlns:a16="http://schemas.microsoft.com/office/drawing/2014/main" id="{5AE70520-CBF5-13F1-E690-EE1FE2B82E62}"/>
                  </a:ext>
                </a:extLst>
              </p:cNvPr>
              <p:cNvSpPr/>
              <p:nvPr/>
            </p:nvSpPr>
            <p:spPr>
              <a:xfrm>
                <a:off x="3970891" y="2965009"/>
                <a:ext cx="0" cy="36671"/>
              </a:xfrm>
              <a:custGeom>
                <a:avLst/>
                <a:gdLst/>
                <a:ahLst/>
                <a:cxnLst/>
                <a:rect l="l" t="t" r="r" b="b"/>
                <a:pathLst>
                  <a:path h="48894">
                    <a:moveTo>
                      <a:pt x="0" y="0"/>
                    </a:moveTo>
                    <a:lnTo>
                      <a:pt x="0" y="48768"/>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27" name="object 67">
                <a:extLst>
                  <a:ext uri="{FF2B5EF4-FFF2-40B4-BE49-F238E27FC236}">
                    <a16:creationId xmlns:a16="http://schemas.microsoft.com/office/drawing/2014/main" id="{A06A379F-B8E5-D55D-99C6-5BBE242F9D95}"/>
                  </a:ext>
                </a:extLst>
              </p:cNvPr>
              <p:cNvSpPr/>
              <p:nvPr/>
            </p:nvSpPr>
            <p:spPr>
              <a:xfrm>
                <a:off x="4085191" y="3018729"/>
                <a:ext cx="28575" cy="27623"/>
              </a:xfrm>
              <a:custGeom>
                <a:avLst/>
                <a:gdLst/>
                <a:ahLst/>
                <a:cxnLst/>
                <a:rect l="l" t="t" r="r" b="b"/>
                <a:pathLst>
                  <a:path w="38100" h="36830">
                    <a:moveTo>
                      <a:pt x="38100" y="0"/>
                    </a:moveTo>
                    <a:lnTo>
                      <a:pt x="0" y="36575"/>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28" name="object 68">
                <a:extLst>
                  <a:ext uri="{FF2B5EF4-FFF2-40B4-BE49-F238E27FC236}">
                    <a16:creationId xmlns:a16="http://schemas.microsoft.com/office/drawing/2014/main" id="{AFA3688C-92B5-C7C5-5ED0-BF26BFCFB8E5}"/>
                  </a:ext>
                </a:extLst>
              </p:cNvPr>
              <p:cNvSpPr/>
              <p:nvPr/>
            </p:nvSpPr>
            <p:spPr>
              <a:xfrm>
                <a:off x="4137769" y="3167319"/>
                <a:ext cx="40005" cy="0"/>
              </a:xfrm>
              <a:custGeom>
                <a:avLst/>
                <a:gdLst/>
                <a:ahLst/>
                <a:cxnLst/>
                <a:rect l="l" t="t" r="r" b="b"/>
                <a:pathLst>
                  <a:path w="53339">
                    <a:moveTo>
                      <a:pt x="53339" y="0"/>
                    </a:moveTo>
                    <a:lnTo>
                      <a:pt x="0" y="0"/>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29" name="object 69">
                <a:extLst>
                  <a:ext uri="{FF2B5EF4-FFF2-40B4-BE49-F238E27FC236}">
                    <a16:creationId xmlns:a16="http://schemas.microsoft.com/office/drawing/2014/main" id="{79238C15-630F-AB0A-682C-8DAD4B3A7896}"/>
                  </a:ext>
                </a:extLst>
              </p:cNvPr>
              <p:cNvSpPr/>
              <p:nvPr/>
            </p:nvSpPr>
            <p:spPr>
              <a:xfrm>
                <a:off x="4079475" y="3282762"/>
                <a:ext cx="27623" cy="28575"/>
              </a:xfrm>
              <a:custGeom>
                <a:avLst/>
                <a:gdLst/>
                <a:ahLst/>
                <a:cxnLst/>
                <a:rect l="l" t="t" r="r" b="b"/>
                <a:pathLst>
                  <a:path w="36829" h="38100">
                    <a:moveTo>
                      <a:pt x="36575" y="38100"/>
                    </a:moveTo>
                    <a:lnTo>
                      <a:pt x="0" y="0"/>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30" name="object 70">
                <a:extLst>
                  <a:ext uri="{FF2B5EF4-FFF2-40B4-BE49-F238E27FC236}">
                    <a16:creationId xmlns:a16="http://schemas.microsoft.com/office/drawing/2014/main" id="{58C65B49-C6D4-09DA-3A3E-1947A298A5C0}"/>
                  </a:ext>
                </a:extLst>
              </p:cNvPr>
              <p:cNvSpPr/>
              <p:nvPr/>
            </p:nvSpPr>
            <p:spPr>
              <a:xfrm>
                <a:off x="3828015" y="3018729"/>
                <a:ext cx="27623" cy="27623"/>
              </a:xfrm>
              <a:custGeom>
                <a:avLst/>
                <a:gdLst/>
                <a:ahLst/>
                <a:cxnLst/>
                <a:rect l="l" t="t" r="r" b="b"/>
                <a:pathLst>
                  <a:path w="36829" h="36830">
                    <a:moveTo>
                      <a:pt x="0" y="0"/>
                    </a:moveTo>
                    <a:lnTo>
                      <a:pt x="36575" y="36575"/>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31" name="object 71">
                <a:extLst>
                  <a:ext uri="{FF2B5EF4-FFF2-40B4-BE49-F238E27FC236}">
                    <a16:creationId xmlns:a16="http://schemas.microsoft.com/office/drawing/2014/main" id="{B6026161-113B-70FB-011A-A920A0D92E07}"/>
                  </a:ext>
                </a:extLst>
              </p:cNvPr>
              <p:cNvSpPr/>
              <p:nvPr/>
            </p:nvSpPr>
            <p:spPr>
              <a:xfrm>
                <a:off x="3759435" y="3161604"/>
                <a:ext cx="38100" cy="0"/>
              </a:xfrm>
              <a:custGeom>
                <a:avLst/>
                <a:gdLst/>
                <a:ahLst/>
                <a:cxnLst/>
                <a:rect l="l" t="t" r="r" b="b"/>
                <a:pathLst>
                  <a:path w="50800">
                    <a:moveTo>
                      <a:pt x="0" y="0"/>
                    </a:moveTo>
                    <a:lnTo>
                      <a:pt x="50292" y="0"/>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32" name="object 72">
                <a:extLst>
                  <a:ext uri="{FF2B5EF4-FFF2-40B4-BE49-F238E27FC236}">
                    <a16:creationId xmlns:a16="http://schemas.microsoft.com/office/drawing/2014/main" id="{4736E87A-2D5E-0453-6284-9F9612E2BC94}"/>
                  </a:ext>
                </a:extLst>
              </p:cNvPr>
              <p:cNvSpPr/>
              <p:nvPr/>
            </p:nvSpPr>
            <p:spPr>
              <a:xfrm>
                <a:off x="3824586" y="3282762"/>
                <a:ext cx="27623" cy="28575"/>
              </a:xfrm>
              <a:custGeom>
                <a:avLst/>
                <a:gdLst/>
                <a:ahLst/>
                <a:cxnLst/>
                <a:rect l="l" t="t" r="r" b="b"/>
                <a:pathLst>
                  <a:path w="36829" h="38100">
                    <a:moveTo>
                      <a:pt x="0" y="38100"/>
                    </a:moveTo>
                    <a:lnTo>
                      <a:pt x="36575" y="0"/>
                    </a:lnTo>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grpSp>
        <p:sp>
          <p:nvSpPr>
            <p:cNvPr id="23" name="object 75">
              <a:extLst>
                <a:ext uri="{FF2B5EF4-FFF2-40B4-BE49-F238E27FC236}">
                  <a16:creationId xmlns:a16="http://schemas.microsoft.com/office/drawing/2014/main" id="{15A64AA2-68C9-B1A7-0CD2-68EE42876DCC}"/>
                </a:ext>
              </a:extLst>
            </p:cNvPr>
            <p:cNvSpPr txBox="1"/>
            <p:nvPr/>
          </p:nvSpPr>
          <p:spPr>
            <a:xfrm>
              <a:off x="4992401" y="2300344"/>
              <a:ext cx="2073738" cy="1308852"/>
            </a:xfrm>
            <a:prstGeom prst="rect">
              <a:avLst/>
            </a:prstGeom>
          </p:spPr>
          <p:txBody>
            <a:bodyPr vert="horz" wrap="square" lIns="0" tIns="33814" rIns="0" bIns="0" rtlCol="0">
              <a:spAutoFit/>
            </a:bodyPr>
            <a:lstStyle/>
            <a:p>
              <a:pPr marL="9525" marR="0" lvl="0" indent="0" algn="l" defTabSz="457200" rtl="0" eaLnBrk="1" fontAlgn="auto" latinLnBrk="0" hangingPunct="1">
                <a:lnSpc>
                  <a:spcPct val="100000"/>
                </a:lnSpc>
                <a:spcBef>
                  <a:spcPts val="266"/>
                </a:spcBef>
                <a:spcAft>
                  <a:spcPts val="0"/>
                </a:spcAft>
                <a:buClrTx/>
                <a:buSzTx/>
                <a:buFontTx/>
                <a:buNone/>
                <a:tabLst/>
                <a:defRPr/>
              </a:pPr>
              <a:r>
                <a:rPr kumimoji="0" sz="1800" b="1" i="0" u="none" strike="noStrike" kern="1200" cap="none" spc="-75" normalizeH="0" baseline="0" noProof="0">
                  <a:ln>
                    <a:noFill/>
                  </a:ln>
                  <a:solidFill>
                    <a:srgbClr val="7A232E"/>
                  </a:solidFill>
                  <a:effectLst/>
                  <a:uLnTx/>
                  <a:uFillTx/>
                  <a:latin typeface="+mj-lt"/>
                  <a:ea typeface="+mn-ea"/>
                  <a:cs typeface="+mn-cs"/>
                  <a:sym typeface="+mn-lt"/>
                </a:rPr>
                <a:t>INNOVATION</a:t>
              </a:r>
            </a:p>
            <a:p>
              <a:pPr marL="9525" marR="3810" lvl="0" indent="0" algn="l" defTabSz="457200" rtl="0" eaLnBrk="1" fontAlgn="auto" latinLnBrk="0" hangingPunct="1">
                <a:lnSpc>
                  <a:spcPct val="100000"/>
                </a:lnSpc>
                <a:spcBef>
                  <a:spcPts val="146"/>
                </a:spcBef>
                <a:spcAft>
                  <a:spcPts val="0"/>
                </a:spcAft>
                <a:buClrTx/>
                <a:buSzTx/>
                <a:buFontTx/>
                <a:buNone/>
                <a:tabLst/>
                <a:defRPr/>
              </a:pPr>
              <a:r>
                <a:rPr kumimoji="0" lang="en-US" sz="1600" b="0" i="0" u="none" strike="noStrike" kern="1200" cap="none" spc="-11" normalizeH="0" baseline="0" noProof="0">
                  <a:ln>
                    <a:noFill/>
                  </a:ln>
                  <a:effectLst/>
                  <a:uLnTx/>
                  <a:uFillTx/>
                  <a:latin typeface="+mj-lt"/>
                  <a:ea typeface="+mn-ea"/>
                  <a:cs typeface="+mn-cs"/>
                  <a:sym typeface="+mn-lt"/>
                </a:rPr>
                <a:t>We will move with pace to enable new digital capabilities and business models</a:t>
              </a:r>
              <a:endParaRPr kumimoji="0" sz="1600" b="0" i="0" u="none" strike="noStrike" kern="1200" cap="none" spc="0" normalizeH="0" baseline="0" noProof="0">
                <a:ln>
                  <a:noFill/>
                </a:ln>
                <a:effectLst/>
                <a:uLnTx/>
                <a:uFillTx/>
                <a:latin typeface="+mj-lt"/>
                <a:ea typeface="+mn-ea"/>
                <a:cs typeface="+mn-cs"/>
                <a:sym typeface="+mn-lt"/>
              </a:endParaRPr>
            </a:p>
          </p:txBody>
        </p:sp>
      </p:grpSp>
      <p:sp>
        <p:nvSpPr>
          <p:cNvPr id="60" name="Rectangle 59">
            <a:extLst>
              <a:ext uri="{FF2B5EF4-FFF2-40B4-BE49-F238E27FC236}">
                <a16:creationId xmlns:a16="http://schemas.microsoft.com/office/drawing/2014/main" id="{D670F283-4CF2-1D15-CD47-3B8641C9CF28}"/>
              </a:ext>
            </a:extLst>
          </p:cNvPr>
          <p:cNvSpPr/>
          <p:nvPr/>
        </p:nvSpPr>
        <p:spPr>
          <a:xfrm>
            <a:off x="2489994" y="5826646"/>
            <a:ext cx="2856872" cy="461665"/>
          </a:xfrm>
          <a:prstGeom prst="rect">
            <a:avLst/>
          </a:prstGeom>
        </p:spPr>
        <p:txBody>
          <a:bodyPr wrap="square">
            <a:spAutoFit/>
          </a:bodyPr>
          <a:lstStyle/>
          <a:p>
            <a:pPr marL="12700" marR="0" lvl="0" indent="0" algn="l" defTabSz="457200" rtl="0" eaLnBrk="1" fontAlgn="auto" latinLnBrk="0" hangingPunct="1">
              <a:lnSpc>
                <a:spcPct val="100000"/>
              </a:lnSpc>
              <a:spcBef>
                <a:spcPts val="605"/>
              </a:spcBef>
              <a:spcAft>
                <a:spcPts val="0"/>
              </a:spcAft>
              <a:buClrTx/>
              <a:buSzTx/>
              <a:buFontTx/>
              <a:buNone/>
              <a:tabLst/>
              <a:defRPr/>
            </a:pPr>
            <a:r>
              <a:rPr kumimoji="0" lang="en-US" sz="2400" b="1" i="0" u="none" strike="noStrike" kern="1200" cap="none" spc="-100" normalizeH="0" baseline="0" noProof="0">
                <a:ln>
                  <a:noFill/>
                </a:ln>
                <a:solidFill>
                  <a:srgbClr val="7A232E"/>
                </a:solidFill>
                <a:effectLst/>
                <a:uLnTx/>
                <a:uFillTx/>
                <a:latin typeface="+mj-lt"/>
                <a:ea typeface="+mn-ea"/>
                <a:cs typeface="Arial"/>
              </a:rPr>
              <a:t>Be Courageous.</a:t>
            </a:r>
            <a:endParaRPr kumimoji="0" lang="en-US" sz="2400" b="0" i="0" u="none" strike="noStrike" kern="1200" cap="none" spc="-100" normalizeH="0" baseline="0" noProof="0">
              <a:ln>
                <a:noFill/>
              </a:ln>
              <a:solidFill>
                <a:srgbClr val="7A232E"/>
              </a:solidFill>
              <a:effectLst/>
              <a:uLnTx/>
              <a:uFillTx/>
              <a:latin typeface="+mj-lt"/>
              <a:ea typeface="+mn-ea"/>
              <a:cs typeface="Arial"/>
            </a:endParaRPr>
          </a:p>
        </p:txBody>
      </p:sp>
      <p:sp>
        <p:nvSpPr>
          <p:cNvPr id="61" name="Rectangle 60">
            <a:extLst>
              <a:ext uri="{FF2B5EF4-FFF2-40B4-BE49-F238E27FC236}">
                <a16:creationId xmlns:a16="http://schemas.microsoft.com/office/drawing/2014/main" id="{72D599D4-9E44-B90E-3A2F-45FD52B36F75}"/>
              </a:ext>
            </a:extLst>
          </p:cNvPr>
          <p:cNvSpPr/>
          <p:nvPr/>
        </p:nvSpPr>
        <p:spPr>
          <a:xfrm>
            <a:off x="5273673" y="5826646"/>
            <a:ext cx="1911101" cy="461665"/>
          </a:xfrm>
          <a:prstGeom prst="rect">
            <a:avLst/>
          </a:prstGeom>
        </p:spPr>
        <p:txBody>
          <a:bodyPr wrap="none">
            <a:spAutoFit/>
          </a:bodyPr>
          <a:lstStyle/>
          <a:p>
            <a:pPr marL="12700" marR="0" lvl="0" indent="0" algn="l" defTabSz="457200" rtl="0" eaLnBrk="1" fontAlgn="auto" latinLnBrk="0" hangingPunct="1">
              <a:lnSpc>
                <a:spcPct val="100000"/>
              </a:lnSpc>
              <a:spcBef>
                <a:spcPts val="605"/>
              </a:spcBef>
              <a:spcAft>
                <a:spcPts val="0"/>
              </a:spcAft>
              <a:buClrTx/>
              <a:buSzTx/>
              <a:buFontTx/>
              <a:buNone/>
              <a:tabLst/>
              <a:defRPr/>
            </a:pPr>
            <a:r>
              <a:rPr kumimoji="0" lang="en-US" sz="2400" b="1" i="0" u="none" strike="noStrike" kern="1200" cap="none" spc="-100" normalizeH="0" baseline="0" noProof="0">
                <a:ln>
                  <a:noFill/>
                </a:ln>
                <a:solidFill>
                  <a:srgbClr val="7A232E"/>
                </a:solidFill>
                <a:effectLst/>
                <a:uLnTx/>
                <a:uFillTx/>
                <a:latin typeface="+mj-lt"/>
                <a:ea typeface="+mn-ea"/>
                <a:cs typeface="Arial"/>
              </a:rPr>
              <a:t>Be Inclusive.</a:t>
            </a:r>
            <a:endParaRPr kumimoji="0" lang="en-US" sz="2400" b="0" i="0" u="none" strike="noStrike" kern="1200" cap="none" spc="-100" normalizeH="0" baseline="0" noProof="0">
              <a:ln>
                <a:noFill/>
              </a:ln>
              <a:solidFill>
                <a:srgbClr val="7A232E"/>
              </a:solidFill>
              <a:effectLst/>
              <a:uLnTx/>
              <a:uFillTx/>
              <a:latin typeface="+mj-lt"/>
              <a:ea typeface="+mn-ea"/>
              <a:cs typeface="Arial"/>
            </a:endParaRPr>
          </a:p>
        </p:txBody>
      </p:sp>
      <p:sp>
        <p:nvSpPr>
          <p:cNvPr id="62" name="Rectangle 61">
            <a:extLst>
              <a:ext uri="{FF2B5EF4-FFF2-40B4-BE49-F238E27FC236}">
                <a16:creationId xmlns:a16="http://schemas.microsoft.com/office/drawing/2014/main" id="{AC4D9B09-CAF4-BB01-3CF7-FA9EAA00B429}"/>
              </a:ext>
            </a:extLst>
          </p:cNvPr>
          <p:cNvSpPr/>
          <p:nvPr/>
        </p:nvSpPr>
        <p:spPr>
          <a:xfrm>
            <a:off x="7526114" y="5826646"/>
            <a:ext cx="2207656" cy="461665"/>
          </a:xfrm>
          <a:prstGeom prst="rect">
            <a:avLst/>
          </a:prstGeom>
        </p:spPr>
        <p:txBody>
          <a:bodyPr wrap="none">
            <a:spAutoFit/>
          </a:bodyPr>
          <a:lstStyle/>
          <a:p>
            <a:pPr marL="12700" marR="0" lvl="0" indent="0" algn="l" defTabSz="457200" rtl="0" eaLnBrk="1" fontAlgn="auto" latinLnBrk="0" hangingPunct="1">
              <a:lnSpc>
                <a:spcPct val="100000"/>
              </a:lnSpc>
              <a:spcBef>
                <a:spcPts val="605"/>
              </a:spcBef>
              <a:spcAft>
                <a:spcPts val="0"/>
              </a:spcAft>
              <a:buClrTx/>
              <a:buSzTx/>
              <a:buFontTx/>
              <a:buNone/>
              <a:tabLst/>
              <a:defRPr/>
            </a:pPr>
            <a:r>
              <a:rPr kumimoji="0" lang="en-US" sz="2400" b="1" i="0" u="none" strike="noStrike" kern="1200" cap="none" spc="-100" normalizeH="0" baseline="0" noProof="0">
                <a:ln>
                  <a:noFill/>
                </a:ln>
                <a:solidFill>
                  <a:srgbClr val="7A232E"/>
                </a:solidFill>
                <a:effectLst/>
                <a:uLnTx/>
                <a:uFillTx/>
                <a:latin typeface="+mj-lt"/>
                <a:ea typeface="+mn-ea"/>
                <a:cs typeface="Arial"/>
              </a:rPr>
              <a:t>Be Passionate.</a:t>
            </a:r>
            <a:endParaRPr kumimoji="0" lang="en-US" sz="2400" b="0" i="0" u="none" strike="noStrike" kern="1200" cap="none" spc="-100" normalizeH="0" baseline="0" noProof="0">
              <a:ln>
                <a:noFill/>
              </a:ln>
              <a:solidFill>
                <a:srgbClr val="7A232E"/>
              </a:solidFill>
              <a:effectLst/>
              <a:uLnTx/>
              <a:uFillTx/>
              <a:latin typeface="+mj-lt"/>
              <a:ea typeface="+mn-ea"/>
              <a:cs typeface="Arial"/>
            </a:endParaRPr>
          </a:p>
        </p:txBody>
      </p:sp>
      <p:sp>
        <p:nvSpPr>
          <p:cNvPr id="63" name="Rectangle 62">
            <a:extLst>
              <a:ext uri="{FF2B5EF4-FFF2-40B4-BE49-F238E27FC236}">
                <a16:creationId xmlns:a16="http://schemas.microsoft.com/office/drawing/2014/main" id="{57C9754E-0DC3-90A6-480B-E838AE3AB461}"/>
              </a:ext>
            </a:extLst>
          </p:cNvPr>
          <p:cNvSpPr/>
          <p:nvPr/>
        </p:nvSpPr>
        <p:spPr>
          <a:xfrm>
            <a:off x="10087487" y="5826646"/>
            <a:ext cx="1309013" cy="461665"/>
          </a:xfrm>
          <a:prstGeom prst="rect">
            <a:avLst/>
          </a:prstGeom>
        </p:spPr>
        <p:txBody>
          <a:bodyPr wrap="none">
            <a:spAutoFit/>
          </a:bodyPr>
          <a:lstStyle/>
          <a:p>
            <a:pPr marL="12700" marR="0" lvl="0" indent="0" algn="l" defTabSz="457200" rtl="0" eaLnBrk="1" fontAlgn="auto" latinLnBrk="0" hangingPunct="1">
              <a:lnSpc>
                <a:spcPct val="100000"/>
              </a:lnSpc>
              <a:spcBef>
                <a:spcPts val="605"/>
              </a:spcBef>
              <a:spcAft>
                <a:spcPts val="0"/>
              </a:spcAft>
              <a:buClrTx/>
              <a:buSzTx/>
              <a:buFontTx/>
              <a:buNone/>
              <a:tabLst/>
              <a:defRPr/>
            </a:pPr>
            <a:r>
              <a:rPr kumimoji="0" lang="en-US" sz="2400" b="1" i="0" u="none" strike="noStrike" kern="1200" cap="none" spc="-100" normalizeH="0" baseline="0" noProof="0">
                <a:ln>
                  <a:noFill/>
                </a:ln>
                <a:solidFill>
                  <a:srgbClr val="7A232E"/>
                </a:solidFill>
                <a:effectLst/>
                <a:uLnTx/>
                <a:uFillTx/>
                <a:latin typeface="+mj-lt"/>
                <a:ea typeface="+mn-ea"/>
                <a:cs typeface="Arial"/>
              </a:rPr>
              <a:t>Be True.</a:t>
            </a:r>
            <a:endParaRPr kumimoji="0" lang="en-US" sz="2400" b="0" i="0" u="none" strike="noStrike" kern="1200" cap="none" spc="-100" normalizeH="0" baseline="0" noProof="0">
              <a:ln>
                <a:noFill/>
              </a:ln>
              <a:solidFill>
                <a:srgbClr val="7A232E"/>
              </a:solidFill>
              <a:effectLst/>
              <a:uLnTx/>
              <a:uFillTx/>
              <a:latin typeface="+mj-lt"/>
              <a:ea typeface="+mn-ea"/>
              <a:cs typeface="Arial"/>
            </a:endParaRPr>
          </a:p>
        </p:txBody>
      </p:sp>
      <p:sp>
        <p:nvSpPr>
          <p:cNvPr id="64" name="object 47">
            <a:extLst>
              <a:ext uri="{FF2B5EF4-FFF2-40B4-BE49-F238E27FC236}">
                <a16:creationId xmlns:a16="http://schemas.microsoft.com/office/drawing/2014/main" id="{DB96EE17-5A2C-207A-9D61-CFDECDEEDCEF}"/>
              </a:ext>
            </a:extLst>
          </p:cNvPr>
          <p:cNvSpPr/>
          <p:nvPr/>
        </p:nvSpPr>
        <p:spPr>
          <a:xfrm rot="5400000" flipH="1">
            <a:off x="6053361" y="28501"/>
            <a:ext cx="45719" cy="11195236"/>
          </a:xfrm>
          <a:custGeom>
            <a:avLst/>
            <a:gdLst/>
            <a:ahLst/>
            <a:cxnLst/>
            <a:rect l="l" t="t" r="r" b="b"/>
            <a:pathLst>
              <a:path h="3685540">
                <a:moveTo>
                  <a:pt x="0" y="0"/>
                </a:moveTo>
                <a:lnTo>
                  <a:pt x="0" y="3685285"/>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65" name="object 46">
            <a:extLst>
              <a:ext uri="{FF2B5EF4-FFF2-40B4-BE49-F238E27FC236}">
                <a16:creationId xmlns:a16="http://schemas.microsoft.com/office/drawing/2014/main" id="{C49126FE-E2B3-15F6-0029-74599D960F0C}"/>
              </a:ext>
            </a:extLst>
          </p:cNvPr>
          <p:cNvSpPr txBox="1"/>
          <p:nvPr/>
        </p:nvSpPr>
        <p:spPr>
          <a:xfrm>
            <a:off x="407837" y="5872430"/>
            <a:ext cx="2091552" cy="379431"/>
          </a:xfrm>
          <a:prstGeom prst="rect">
            <a:avLst/>
          </a:prstGeom>
        </p:spPr>
        <p:txBody>
          <a:bodyPr vert="horz" wrap="square" lIns="0" tIns="10001" rIns="0" bIns="0" rtlCol="0">
            <a:spAutoFit/>
          </a:bodyPr>
          <a:lstStyle/>
          <a:p>
            <a:pPr marL="9525" marR="0" lvl="0" indent="0" algn="ctr" defTabSz="457200" rtl="0" eaLnBrk="1" fontAlgn="auto" latinLnBrk="0" hangingPunct="1">
              <a:lnSpc>
                <a:spcPct val="100000"/>
              </a:lnSpc>
              <a:spcBef>
                <a:spcPts val="79"/>
              </a:spcBef>
              <a:spcAft>
                <a:spcPts val="0"/>
              </a:spcAft>
              <a:buClrTx/>
              <a:buSzTx/>
              <a:buFontTx/>
              <a:buNone/>
              <a:tabLst/>
              <a:defRPr/>
            </a:pPr>
            <a:r>
              <a:rPr kumimoji="0" lang="en-US" sz="2400" b="1" i="0" u="none" strike="noStrike" kern="1200" cap="none" spc="-75" normalizeH="0" baseline="0" noProof="0" dirty="0">
                <a:ln>
                  <a:noFill/>
                </a:ln>
                <a:effectLst/>
                <a:uLnTx/>
                <a:uFillTx/>
                <a:latin typeface="+mj-lt"/>
                <a:ea typeface="+mn-ea"/>
                <a:cs typeface="+mn-cs"/>
                <a:sym typeface="+mn-lt"/>
              </a:rPr>
              <a:t>Values:</a:t>
            </a:r>
            <a:endParaRPr kumimoji="0" sz="2400" b="0" i="0" u="none" strike="noStrike" kern="1200" cap="none" spc="-75" normalizeH="0" baseline="0" noProof="0" dirty="0">
              <a:ln>
                <a:noFill/>
              </a:ln>
              <a:effectLst/>
              <a:uLnTx/>
              <a:uFillTx/>
              <a:latin typeface="+mj-lt"/>
              <a:ea typeface="+mn-ea"/>
              <a:cs typeface="+mn-cs"/>
              <a:sym typeface="+mn-lt"/>
            </a:endParaRPr>
          </a:p>
        </p:txBody>
      </p:sp>
      <p:sp>
        <p:nvSpPr>
          <p:cNvPr id="66" name="Footer Placeholder 2">
            <a:extLst>
              <a:ext uri="{FF2B5EF4-FFF2-40B4-BE49-F238E27FC236}">
                <a16:creationId xmlns:a16="http://schemas.microsoft.com/office/drawing/2014/main" id="{A50C40BC-3636-578B-93D4-056EE19C1831}"/>
              </a:ext>
            </a:extLst>
          </p:cNvPr>
          <p:cNvSpPr txBox="1">
            <a:spLocks/>
          </p:cNvSpPr>
          <p:nvPr/>
        </p:nvSpPr>
        <p:spPr>
          <a:xfrm>
            <a:off x="4145280" y="6257359"/>
            <a:ext cx="3901440" cy="27699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tint val="75000"/>
                </a:prstClr>
              </a:solidFill>
              <a:effectLst/>
              <a:uLnTx/>
              <a:uFillTx/>
              <a:latin typeface="+mj-lt"/>
              <a:ea typeface="+mn-ea"/>
              <a:cs typeface="+mn-cs"/>
            </a:endParaRPr>
          </a:p>
        </p:txBody>
      </p:sp>
      <p:sp>
        <p:nvSpPr>
          <p:cNvPr id="67" name="Slide Number Placeholder 4">
            <a:extLst>
              <a:ext uri="{FF2B5EF4-FFF2-40B4-BE49-F238E27FC236}">
                <a16:creationId xmlns:a16="http://schemas.microsoft.com/office/drawing/2014/main" id="{F8878777-0114-23EB-F570-07E725484E06}"/>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15</a:t>
            </a:fld>
            <a:endParaRPr lang="en-US" sz="1000">
              <a:solidFill>
                <a:schemeClr val="bg1"/>
              </a:solidFill>
              <a:latin typeface="+mj-lt"/>
              <a:cs typeface="Helvetica"/>
            </a:endParaRPr>
          </a:p>
        </p:txBody>
      </p:sp>
      <p:sp>
        <p:nvSpPr>
          <p:cNvPr id="70" name="TextBox 69">
            <a:extLst>
              <a:ext uri="{FF2B5EF4-FFF2-40B4-BE49-F238E27FC236}">
                <a16:creationId xmlns:a16="http://schemas.microsoft.com/office/drawing/2014/main" id="{2682BE49-C767-C504-4A38-010DB706838E}"/>
              </a:ext>
            </a:extLst>
          </p:cNvPr>
          <p:cNvSpPr txBox="1"/>
          <p:nvPr/>
        </p:nvSpPr>
        <p:spPr>
          <a:xfrm>
            <a:off x="435295" y="637131"/>
            <a:ext cx="9814023" cy="369332"/>
          </a:xfrm>
          <a:prstGeom prst="rect">
            <a:avLst/>
          </a:prstGeom>
          <a:noFill/>
        </p:spPr>
        <p:txBody>
          <a:bodyPr wrap="square">
            <a:spAutoFit/>
          </a:bodyPr>
          <a:lstStyle/>
          <a:p>
            <a:r>
              <a:rPr lang="en-US">
                <a:solidFill>
                  <a:schemeClr val="tx1"/>
                </a:solidFill>
                <a:latin typeface="+mj-lt"/>
              </a:rPr>
              <a:t>Mission: Build value for our suppliers, customers, associates and communities</a:t>
            </a:r>
          </a:p>
        </p:txBody>
      </p:sp>
      <p:pic>
        <p:nvPicPr>
          <p:cNvPr id="83" name="Picture 82">
            <a:extLst>
              <a:ext uri="{FF2B5EF4-FFF2-40B4-BE49-F238E27FC236}">
                <a16:creationId xmlns:a16="http://schemas.microsoft.com/office/drawing/2014/main" id="{37E78F1F-B2D9-BF01-5BF2-C54C9C882F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20" y="2397518"/>
            <a:ext cx="659876" cy="640080"/>
          </a:xfrm>
          <a:prstGeom prst="rect">
            <a:avLst/>
          </a:prstGeom>
        </p:spPr>
      </p:pic>
      <p:pic>
        <p:nvPicPr>
          <p:cNvPr id="84" name="Picture 83">
            <a:extLst>
              <a:ext uri="{FF2B5EF4-FFF2-40B4-BE49-F238E27FC236}">
                <a16:creationId xmlns:a16="http://schemas.microsoft.com/office/drawing/2014/main" id="{27DBE5C7-6519-2754-F0A0-5E34CEBED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208" y="4412724"/>
            <a:ext cx="739305" cy="640080"/>
          </a:xfrm>
          <a:prstGeom prst="rect">
            <a:avLst/>
          </a:prstGeom>
        </p:spPr>
      </p:pic>
      <p:pic>
        <p:nvPicPr>
          <p:cNvPr id="85" name="Picture 84">
            <a:extLst>
              <a:ext uri="{FF2B5EF4-FFF2-40B4-BE49-F238E27FC236}">
                <a16:creationId xmlns:a16="http://schemas.microsoft.com/office/drawing/2014/main" id="{105956AF-212D-73E6-16FD-858486D541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9594" y="4412724"/>
            <a:ext cx="775054" cy="640080"/>
          </a:xfrm>
          <a:prstGeom prst="rect">
            <a:avLst/>
          </a:prstGeom>
        </p:spPr>
      </p:pic>
      <p:pic>
        <p:nvPicPr>
          <p:cNvPr id="86" name="Picture 85">
            <a:extLst>
              <a:ext uri="{FF2B5EF4-FFF2-40B4-BE49-F238E27FC236}">
                <a16:creationId xmlns:a16="http://schemas.microsoft.com/office/drawing/2014/main" id="{F0C36144-8961-4ED5-50E5-848D307693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94326" y="2397518"/>
            <a:ext cx="602539" cy="640080"/>
          </a:xfrm>
          <a:prstGeom prst="rect">
            <a:avLst/>
          </a:prstGeom>
        </p:spPr>
      </p:pic>
      <p:sp>
        <p:nvSpPr>
          <p:cNvPr id="87" name="Footer Placeholder 3">
            <a:extLst>
              <a:ext uri="{FF2B5EF4-FFF2-40B4-BE49-F238E27FC236}">
                <a16:creationId xmlns:a16="http://schemas.microsoft.com/office/drawing/2014/main" id="{194CBCE7-68FA-242F-7333-46BA6A41A6C4}"/>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spTree>
    <p:extLst>
      <p:ext uri="{BB962C8B-B14F-4D97-AF65-F5344CB8AC3E}">
        <p14:creationId xmlns:p14="http://schemas.microsoft.com/office/powerpoint/2010/main" val="806925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A483C-4E9D-EBC0-0AB6-DBB16A997478}"/>
              </a:ext>
            </a:extLst>
          </p:cNvPr>
          <p:cNvSpPr/>
          <p:nvPr/>
        </p:nvSpPr>
        <p:spPr>
          <a:xfrm>
            <a:off x="1" y="5447667"/>
            <a:ext cx="12191999" cy="851222"/>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7A232E"/>
                </a:solidFill>
                <a:effectLst/>
                <a:uLnTx/>
                <a:uFillTx/>
                <a:latin typeface="+mj-lt"/>
                <a:ea typeface="+mn-ea"/>
                <a:cs typeface="Arial"/>
              </a:rPr>
              <a:t>Breakthru will not stand still – shifts in consumer</a:t>
            </a:r>
            <a:r>
              <a:rPr kumimoji="0" lang="en-US" sz="2400" b="1" i="1" u="none" strike="noStrike" kern="1200" cap="none" spc="0" normalizeH="0" noProof="0">
                <a:ln>
                  <a:noFill/>
                </a:ln>
                <a:solidFill>
                  <a:srgbClr val="7A232E"/>
                </a:solidFill>
                <a:effectLst/>
                <a:uLnTx/>
                <a:uFillTx/>
                <a:latin typeface="+mj-lt"/>
                <a:ea typeface="+mn-ea"/>
                <a:cs typeface="Arial"/>
              </a:rPr>
              <a:t> behavior </a:t>
            </a:r>
            <a:r>
              <a:rPr kumimoji="0" lang="en-US" sz="2400" b="1" i="1" u="none" strike="noStrike" kern="1200" cap="none" spc="0" normalizeH="0" baseline="0" noProof="0">
                <a:ln>
                  <a:noFill/>
                </a:ln>
                <a:solidFill>
                  <a:srgbClr val="7A232E"/>
                </a:solidFill>
                <a:effectLst/>
                <a:uLnTx/>
                <a:uFillTx/>
                <a:latin typeface="+mj-lt"/>
                <a:ea typeface="+mn-ea"/>
                <a:cs typeface="Arial"/>
              </a:rPr>
              <a:t>require new capabilities, increased scale, and agility</a:t>
            </a:r>
          </a:p>
        </p:txBody>
      </p:sp>
      <p:sp>
        <p:nvSpPr>
          <p:cNvPr id="3" name="Title 1">
            <a:extLst>
              <a:ext uri="{FF2B5EF4-FFF2-40B4-BE49-F238E27FC236}">
                <a16:creationId xmlns:a16="http://schemas.microsoft.com/office/drawing/2014/main" id="{368C6FAB-C846-A914-DE8D-576CB9E5C9D9}"/>
              </a:ext>
            </a:extLst>
          </p:cNvPr>
          <p:cNvSpPr txBox="1">
            <a:spLocks/>
          </p:cNvSpPr>
          <p:nvPr/>
        </p:nvSpPr>
        <p:spPr>
          <a:xfrm>
            <a:off x="416957" y="244713"/>
            <a:ext cx="10487605" cy="549043"/>
          </a:xfrm>
          <a:prstGeom prst="rect">
            <a:avLst/>
          </a:prstGeom>
        </p:spPr>
        <p:txBody>
          <a:bodyPr>
            <a:normAutofit/>
          </a:bodyPr>
          <a:lstStyle>
            <a:lvl1pPr algn="l" defTabSz="457200" rtl="0" eaLnBrk="1" latinLnBrk="0" hangingPunct="1">
              <a:spcBef>
                <a:spcPct val="0"/>
              </a:spcBef>
              <a:buNone/>
              <a:defRPr sz="2400" b="1" i="0" kern="1200">
                <a:solidFill>
                  <a:schemeClr val="tx1"/>
                </a:solidFill>
                <a:latin typeface="Helvetica"/>
                <a:ea typeface="+mj-ea"/>
                <a:cs typeface="Helvetica"/>
              </a:defRPr>
            </a:lvl1pPr>
          </a:lstStyle>
          <a:p>
            <a:r>
              <a:rPr lang="en-US" sz="2800">
                <a:latin typeface="+mj-lt"/>
              </a:rPr>
              <a:t>Evolving With The Market</a:t>
            </a:r>
          </a:p>
        </p:txBody>
      </p:sp>
      <p:sp>
        <p:nvSpPr>
          <p:cNvPr id="4" name="Text Placeholder 5">
            <a:extLst>
              <a:ext uri="{FF2B5EF4-FFF2-40B4-BE49-F238E27FC236}">
                <a16:creationId xmlns:a16="http://schemas.microsoft.com/office/drawing/2014/main" id="{0F670889-8DDF-67C9-DE25-4A31443AD268}"/>
              </a:ext>
            </a:extLst>
          </p:cNvPr>
          <p:cNvSpPr txBox="1">
            <a:spLocks/>
          </p:cNvSpPr>
          <p:nvPr/>
        </p:nvSpPr>
        <p:spPr>
          <a:xfrm>
            <a:off x="390553" y="893644"/>
            <a:ext cx="10478933" cy="831428"/>
          </a:xfrm>
          <a:prstGeom prst="rect">
            <a:avLst/>
          </a:prstGeom>
        </p:spPr>
        <p:txBody>
          <a:bodyPr/>
          <a:lstStyle>
            <a:lvl1pPr marL="342900" indent="-342900" algn="l" defTabSz="457200" rtl="0" eaLnBrk="1" latinLnBrk="0" hangingPunct="1">
              <a:spcBef>
                <a:spcPct val="20000"/>
              </a:spcBef>
              <a:buFont typeface="Wingdings" panose="05000000000000000000" pitchFamily="2" charset="2"/>
              <a:buChar char="§"/>
              <a:defRPr sz="1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u="sng">
                <a:latin typeface="+mj-lt"/>
              </a:rPr>
              <a:t>Consumer</a:t>
            </a:r>
            <a:r>
              <a:rPr lang="en-US" sz="2000">
                <a:latin typeface="+mj-lt"/>
              </a:rPr>
              <a:t> driving demand for new ways of working across industry</a:t>
            </a:r>
          </a:p>
        </p:txBody>
      </p:sp>
      <p:grpSp>
        <p:nvGrpSpPr>
          <p:cNvPr id="5" name="Group 4">
            <a:extLst>
              <a:ext uri="{FF2B5EF4-FFF2-40B4-BE49-F238E27FC236}">
                <a16:creationId xmlns:a16="http://schemas.microsoft.com/office/drawing/2014/main" id="{9E56B5FE-64C8-5C1B-ADF9-EFF1605232DE}"/>
              </a:ext>
            </a:extLst>
          </p:cNvPr>
          <p:cNvGrpSpPr/>
          <p:nvPr/>
        </p:nvGrpSpPr>
        <p:grpSpPr>
          <a:xfrm>
            <a:off x="390553" y="1442828"/>
            <a:ext cx="11615708" cy="3972343"/>
            <a:chOff x="416957" y="1205988"/>
            <a:chExt cx="11615708" cy="3972343"/>
          </a:xfrm>
        </p:grpSpPr>
        <p:sp>
          <p:nvSpPr>
            <p:cNvPr id="6" name="TextBox 5">
              <a:extLst>
                <a:ext uri="{FF2B5EF4-FFF2-40B4-BE49-F238E27FC236}">
                  <a16:creationId xmlns:a16="http://schemas.microsoft.com/office/drawing/2014/main" id="{6962096B-5356-9AD3-F52D-2EDB1F31A36A}"/>
                </a:ext>
              </a:extLst>
            </p:cNvPr>
            <p:cNvSpPr txBox="1"/>
            <p:nvPr/>
          </p:nvSpPr>
          <p:spPr>
            <a:xfrm>
              <a:off x="416957" y="1526028"/>
              <a:ext cx="3143251" cy="33855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7A232E"/>
                  </a:solidFill>
                  <a:effectLst/>
                  <a:uLnTx/>
                  <a:uFillTx/>
                  <a:latin typeface="+mj-lt"/>
                  <a:ea typeface="+mn-ea"/>
                  <a:cs typeface="+mn-cs"/>
                </a:rPr>
                <a:t>TRADITIONAL PERSPECTIVE</a:t>
              </a:r>
            </a:p>
          </p:txBody>
        </p:sp>
        <p:sp>
          <p:nvSpPr>
            <p:cNvPr id="7" name="TextBox 6">
              <a:extLst>
                <a:ext uri="{FF2B5EF4-FFF2-40B4-BE49-F238E27FC236}">
                  <a16:creationId xmlns:a16="http://schemas.microsoft.com/office/drawing/2014/main" id="{0E595D74-817D-C4AB-3D72-B3730104F607}"/>
                </a:ext>
              </a:extLst>
            </p:cNvPr>
            <p:cNvSpPr txBox="1"/>
            <p:nvPr/>
          </p:nvSpPr>
          <p:spPr>
            <a:xfrm>
              <a:off x="3675040" y="1526028"/>
              <a:ext cx="3143251" cy="33855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7A232E"/>
                  </a:solidFill>
                  <a:effectLst/>
                  <a:uLnTx/>
                  <a:uFillTx/>
                  <a:latin typeface="+mj-lt"/>
                  <a:ea typeface="+mn-ea"/>
                  <a:cs typeface="+mn-cs"/>
                </a:rPr>
                <a:t>CURRENT PERSPECTIVE</a:t>
              </a:r>
              <a:endParaRPr lang="en-US" sz="1600" b="1" i="0" u="sng" strike="noStrike" kern="1200" cap="none" spc="0" normalizeH="0" baseline="0" noProof="0">
                <a:ln>
                  <a:noFill/>
                </a:ln>
                <a:solidFill>
                  <a:srgbClr val="7A232E"/>
                </a:solidFill>
                <a:effectLst/>
                <a:uLnTx/>
                <a:uFillTx/>
                <a:latin typeface="+mj-lt"/>
                <a:cs typeface="Helvetica"/>
              </a:endParaRPr>
            </a:p>
          </p:txBody>
        </p:sp>
        <p:sp>
          <p:nvSpPr>
            <p:cNvPr id="8" name="TextBox 7">
              <a:extLst>
                <a:ext uri="{FF2B5EF4-FFF2-40B4-BE49-F238E27FC236}">
                  <a16:creationId xmlns:a16="http://schemas.microsoft.com/office/drawing/2014/main" id="{A4CEDF14-D728-E15A-6FC8-6E7B80CA14A8}"/>
                </a:ext>
              </a:extLst>
            </p:cNvPr>
            <p:cNvSpPr txBox="1"/>
            <p:nvPr/>
          </p:nvSpPr>
          <p:spPr>
            <a:xfrm>
              <a:off x="8037086" y="1526028"/>
              <a:ext cx="3143251" cy="338554"/>
            </a:xfrm>
            <a:prstGeom prst="rect">
              <a:avLst/>
            </a:prstGeom>
            <a:noFill/>
          </p:spPr>
          <p:txBody>
            <a:bodyPr wrap="square" lIns="91440" tIns="45720" rIns="91440" bIns="45720" rtlCol="0" anchor="t">
              <a:spAutoFit/>
            </a:bodyPr>
            <a:lstStyle/>
            <a:p>
              <a:pPr algn="ctr" defTabSz="457200">
                <a:defRPr/>
              </a:pPr>
              <a:r>
                <a:rPr lang="en-US" sz="1600" b="1" u="sng">
                  <a:solidFill>
                    <a:srgbClr val="7A232E"/>
                  </a:solidFill>
                  <a:latin typeface="+mj-lt"/>
                </a:rPr>
                <a:t>FUTURE </a:t>
              </a:r>
              <a:r>
                <a:rPr kumimoji="0" lang="en-US" sz="1600" b="1" i="0" u="sng" strike="noStrike" kern="1200" cap="none" spc="0" normalizeH="0" baseline="0" noProof="0">
                  <a:ln>
                    <a:noFill/>
                  </a:ln>
                  <a:solidFill>
                    <a:srgbClr val="7A232E"/>
                  </a:solidFill>
                  <a:effectLst/>
                  <a:uLnTx/>
                  <a:uFillTx/>
                  <a:latin typeface="+mj-lt"/>
                  <a:ea typeface="+mn-ea"/>
                  <a:cs typeface="+mn-cs"/>
                </a:rPr>
                <a:t>PERSPECTIVE</a:t>
              </a:r>
            </a:p>
          </p:txBody>
        </p:sp>
        <p:sp>
          <p:nvSpPr>
            <p:cNvPr id="9" name="Rectangle: Rounded Corners 8">
              <a:extLst>
                <a:ext uri="{FF2B5EF4-FFF2-40B4-BE49-F238E27FC236}">
                  <a16:creationId xmlns:a16="http://schemas.microsoft.com/office/drawing/2014/main" id="{34B16FBA-A158-B8B6-57F0-5960DC20C529}"/>
                </a:ext>
              </a:extLst>
            </p:cNvPr>
            <p:cNvSpPr/>
            <p:nvPr/>
          </p:nvSpPr>
          <p:spPr>
            <a:xfrm>
              <a:off x="799026" y="2123659"/>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SUPPLIER TIER</a:t>
              </a:r>
            </a:p>
          </p:txBody>
        </p:sp>
        <p:sp>
          <p:nvSpPr>
            <p:cNvPr id="10" name="Rectangle: Rounded Corners 9">
              <a:extLst>
                <a:ext uri="{FF2B5EF4-FFF2-40B4-BE49-F238E27FC236}">
                  <a16:creationId xmlns:a16="http://schemas.microsoft.com/office/drawing/2014/main" id="{499AF70E-A602-88D9-6356-653D5399CFD7}"/>
                </a:ext>
              </a:extLst>
            </p:cNvPr>
            <p:cNvSpPr/>
            <p:nvPr/>
          </p:nvSpPr>
          <p:spPr>
            <a:xfrm>
              <a:off x="799026" y="2849220"/>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DISTRIBUTOR TIER</a:t>
              </a:r>
            </a:p>
          </p:txBody>
        </p:sp>
        <p:sp>
          <p:nvSpPr>
            <p:cNvPr id="11" name="Rectangle: Rounded Corners 10">
              <a:extLst>
                <a:ext uri="{FF2B5EF4-FFF2-40B4-BE49-F238E27FC236}">
                  <a16:creationId xmlns:a16="http://schemas.microsoft.com/office/drawing/2014/main" id="{EAACF72F-6A5E-48E2-2922-E6BCBD9B1C27}"/>
                </a:ext>
              </a:extLst>
            </p:cNvPr>
            <p:cNvSpPr/>
            <p:nvPr/>
          </p:nvSpPr>
          <p:spPr>
            <a:xfrm>
              <a:off x="799026" y="3574781"/>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RETAIL TIER</a:t>
              </a:r>
            </a:p>
          </p:txBody>
        </p:sp>
        <p:sp>
          <p:nvSpPr>
            <p:cNvPr id="12" name="Rectangle: Rounded Corners 11">
              <a:extLst>
                <a:ext uri="{FF2B5EF4-FFF2-40B4-BE49-F238E27FC236}">
                  <a16:creationId xmlns:a16="http://schemas.microsoft.com/office/drawing/2014/main" id="{4008F174-8676-BE03-4E22-5E088CD0BF93}"/>
                </a:ext>
              </a:extLst>
            </p:cNvPr>
            <p:cNvSpPr/>
            <p:nvPr/>
          </p:nvSpPr>
          <p:spPr>
            <a:xfrm>
              <a:off x="799026" y="4300341"/>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CONSUMER</a:t>
              </a:r>
            </a:p>
          </p:txBody>
        </p:sp>
        <p:cxnSp>
          <p:nvCxnSpPr>
            <p:cNvPr id="13" name="Straight Arrow Connector 12">
              <a:extLst>
                <a:ext uri="{FF2B5EF4-FFF2-40B4-BE49-F238E27FC236}">
                  <a16:creationId xmlns:a16="http://schemas.microsoft.com/office/drawing/2014/main" id="{66BEDC16-63AB-0C17-E27D-A1300A7FB65D}"/>
                </a:ext>
              </a:extLst>
            </p:cNvPr>
            <p:cNvCxnSpPr>
              <a:stCxn id="9" idx="2"/>
              <a:endCxn id="10" idx="0"/>
            </p:cNvCxnSpPr>
            <p:nvPr/>
          </p:nvCxnSpPr>
          <p:spPr>
            <a:xfrm>
              <a:off x="1961076" y="2462213"/>
              <a:ext cx="0" cy="38700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FEDA45D-129D-BA45-AF97-4656105BA294}"/>
                </a:ext>
              </a:extLst>
            </p:cNvPr>
            <p:cNvCxnSpPr>
              <a:cxnSpLocks/>
              <a:stCxn id="10" idx="2"/>
              <a:endCxn id="11" idx="0"/>
            </p:cNvCxnSpPr>
            <p:nvPr/>
          </p:nvCxnSpPr>
          <p:spPr>
            <a:xfrm>
              <a:off x="1961076" y="3187774"/>
              <a:ext cx="0" cy="38700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8C91583-7DE9-7157-D5D3-3EAF9C4F6DDA}"/>
                </a:ext>
              </a:extLst>
            </p:cNvPr>
            <p:cNvCxnSpPr>
              <a:cxnSpLocks/>
              <a:stCxn id="11" idx="2"/>
              <a:endCxn id="12" idx="0"/>
            </p:cNvCxnSpPr>
            <p:nvPr/>
          </p:nvCxnSpPr>
          <p:spPr>
            <a:xfrm>
              <a:off x="1961076" y="3913335"/>
              <a:ext cx="0" cy="38700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373E05F5-ABFF-DAE6-72EA-A63D3CFEBA2F}"/>
                </a:ext>
              </a:extLst>
            </p:cNvPr>
            <p:cNvSpPr/>
            <p:nvPr/>
          </p:nvSpPr>
          <p:spPr>
            <a:xfrm>
              <a:off x="4084616" y="2123659"/>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SUPPLIER TIER</a:t>
              </a:r>
            </a:p>
          </p:txBody>
        </p:sp>
        <p:sp>
          <p:nvSpPr>
            <p:cNvPr id="17" name="Rectangle: Rounded Corners 16">
              <a:extLst>
                <a:ext uri="{FF2B5EF4-FFF2-40B4-BE49-F238E27FC236}">
                  <a16:creationId xmlns:a16="http://schemas.microsoft.com/office/drawing/2014/main" id="{5B82FC75-0271-174F-13CC-82315FCB3F6B}"/>
                </a:ext>
              </a:extLst>
            </p:cNvPr>
            <p:cNvSpPr/>
            <p:nvPr/>
          </p:nvSpPr>
          <p:spPr>
            <a:xfrm>
              <a:off x="4084616" y="2849220"/>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DISTRIBUTOR TIER</a:t>
              </a:r>
            </a:p>
          </p:txBody>
        </p:sp>
        <p:sp>
          <p:nvSpPr>
            <p:cNvPr id="18" name="Rectangle: Rounded Corners 17">
              <a:extLst>
                <a:ext uri="{FF2B5EF4-FFF2-40B4-BE49-F238E27FC236}">
                  <a16:creationId xmlns:a16="http://schemas.microsoft.com/office/drawing/2014/main" id="{798D54AC-039F-79A9-C509-FCAD7FB35E5D}"/>
                </a:ext>
              </a:extLst>
            </p:cNvPr>
            <p:cNvSpPr/>
            <p:nvPr/>
          </p:nvSpPr>
          <p:spPr>
            <a:xfrm>
              <a:off x="4084616" y="3574781"/>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RETAIL TIER</a:t>
              </a:r>
            </a:p>
          </p:txBody>
        </p:sp>
        <p:sp>
          <p:nvSpPr>
            <p:cNvPr id="19" name="Rectangle: Rounded Corners 18">
              <a:extLst>
                <a:ext uri="{FF2B5EF4-FFF2-40B4-BE49-F238E27FC236}">
                  <a16:creationId xmlns:a16="http://schemas.microsoft.com/office/drawing/2014/main" id="{E18DC795-EFA6-CC92-FE1C-4F19D73A74F8}"/>
                </a:ext>
              </a:extLst>
            </p:cNvPr>
            <p:cNvSpPr/>
            <p:nvPr/>
          </p:nvSpPr>
          <p:spPr>
            <a:xfrm>
              <a:off x="4084616" y="4300341"/>
              <a:ext cx="2324100" cy="338554"/>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CONSUMER</a:t>
              </a:r>
            </a:p>
          </p:txBody>
        </p:sp>
        <p:cxnSp>
          <p:nvCxnSpPr>
            <p:cNvPr id="20" name="Straight Arrow Connector 19">
              <a:extLst>
                <a:ext uri="{FF2B5EF4-FFF2-40B4-BE49-F238E27FC236}">
                  <a16:creationId xmlns:a16="http://schemas.microsoft.com/office/drawing/2014/main" id="{E657BA27-1A19-F314-618A-D3F1431B04C8}"/>
                </a:ext>
              </a:extLst>
            </p:cNvPr>
            <p:cNvCxnSpPr>
              <a:cxnSpLocks/>
            </p:cNvCxnSpPr>
            <p:nvPr/>
          </p:nvCxnSpPr>
          <p:spPr>
            <a:xfrm>
              <a:off x="4808516" y="2462213"/>
              <a:ext cx="0" cy="38700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FCE918D-E33F-D4F4-C766-24E3FA1ED137}"/>
                </a:ext>
              </a:extLst>
            </p:cNvPr>
            <p:cNvCxnSpPr>
              <a:cxnSpLocks/>
            </p:cNvCxnSpPr>
            <p:nvPr/>
          </p:nvCxnSpPr>
          <p:spPr>
            <a:xfrm>
              <a:off x="4808516" y="3187774"/>
              <a:ext cx="0" cy="38700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2972974-993D-196A-611D-CAD9AC08BB49}"/>
                </a:ext>
              </a:extLst>
            </p:cNvPr>
            <p:cNvCxnSpPr>
              <a:cxnSpLocks/>
            </p:cNvCxnSpPr>
            <p:nvPr/>
          </p:nvCxnSpPr>
          <p:spPr>
            <a:xfrm>
              <a:off x="4808516" y="3913335"/>
              <a:ext cx="0" cy="38700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AC0FFA6-727A-3968-A237-E7C534C6BF0C}"/>
                </a:ext>
              </a:extLst>
            </p:cNvPr>
            <p:cNvCxnSpPr>
              <a:cxnSpLocks/>
            </p:cNvCxnSpPr>
            <p:nvPr/>
          </p:nvCxnSpPr>
          <p:spPr>
            <a:xfrm flipV="1">
              <a:off x="5503841" y="2462213"/>
              <a:ext cx="0" cy="38700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25D5D70-24EA-5EA0-45D0-1AEA4C57B99B}"/>
                </a:ext>
              </a:extLst>
            </p:cNvPr>
            <p:cNvCxnSpPr>
              <a:cxnSpLocks/>
            </p:cNvCxnSpPr>
            <p:nvPr/>
          </p:nvCxnSpPr>
          <p:spPr>
            <a:xfrm flipV="1">
              <a:off x="5503841" y="3187774"/>
              <a:ext cx="0" cy="38700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4C75135-DE77-6EDD-1F1F-8866450B6973}"/>
                </a:ext>
              </a:extLst>
            </p:cNvPr>
            <p:cNvCxnSpPr>
              <a:cxnSpLocks/>
            </p:cNvCxnSpPr>
            <p:nvPr/>
          </p:nvCxnSpPr>
          <p:spPr>
            <a:xfrm flipV="1">
              <a:off x="5503841" y="3913335"/>
              <a:ext cx="0" cy="38700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B1DEC53D-DC24-1F5D-F80B-D7AB50746FE6}"/>
                </a:ext>
              </a:extLst>
            </p:cNvPr>
            <p:cNvSpPr/>
            <p:nvPr/>
          </p:nvSpPr>
          <p:spPr>
            <a:xfrm>
              <a:off x="9056806" y="2242696"/>
              <a:ext cx="1103810" cy="1018008"/>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27" name="Oval 26">
              <a:extLst>
                <a:ext uri="{FF2B5EF4-FFF2-40B4-BE49-F238E27FC236}">
                  <a16:creationId xmlns:a16="http://schemas.microsoft.com/office/drawing/2014/main" id="{961C6859-722F-2329-F94E-95B3357E3FA5}"/>
                </a:ext>
              </a:extLst>
            </p:cNvPr>
            <p:cNvSpPr/>
            <p:nvPr/>
          </p:nvSpPr>
          <p:spPr>
            <a:xfrm>
              <a:off x="7893141" y="3477258"/>
              <a:ext cx="1103810" cy="1018008"/>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28" name="Oval 27">
              <a:extLst>
                <a:ext uri="{FF2B5EF4-FFF2-40B4-BE49-F238E27FC236}">
                  <a16:creationId xmlns:a16="http://schemas.microsoft.com/office/drawing/2014/main" id="{4D4A3CA0-E659-B079-F9D7-6218117AB19A}"/>
                </a:ext>
              </a:extLst>
            </p:cNvPr>
            <p:cNvSpPr/>
            <p:nvPr/>
          </p:nvSpPr>
          <p:spPr>
            <a:xfrm>
              <a:off x="10240465" y="3477258"/>
              <a:ext cx="1103810" cy="1018008"/>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grpSp>
          <p:nvGrpSpPr>
            <p:cNvPr id="29" name="Group 28">
              <a:extLst>
                <a:ext uri="{FF2B5EF4-FFF2-40B4-BE49-F238E27FC236}">
                  <a16:creationId xmlns:a16="http://schemas.microsoft.com/office/drawing/2014/main" id="{045E872B-822F-2497-685E-6728C0741EE2}"/>
                </a:ext>
              </a:extLst>
            </p:cNvPr>
            <p:cNvGrpSpPr/>
            <p:nvPr/>
          </p:nvGrpSpPr>
          <p:grpSpPr>
            <a:xfrm>
              <a:off x="7892006" y="2342343"/>
              <a:ext cx="1365831" cy="1608974"/>
              <a:chOff x="8017845" y="2617587"/>
              <a:chExt cx="1365831" cy="1608974"/>
            </a:xfrm>
          </p:grpSpPr>
          <p:sp>
            <p:nvSpPr>
              <p:cNvPr id="45" name="Isosceles Triangle 44">
                <a:extLst>
                  <a:ext uri="{FF2B5EF4-FFF2-40B4-BE49-F238E27FC236}">
                    <a16:creationId xmlns:a16="http://schemas.microsoft.com/office/drawing/2014/main" id="{9F5E14F4-AE85-2C35-387D-68B9C5CAE38B}"/>
                  </a:ext>
                </a:extLst>
              </p:cNvPr>
              <p:cNvSpPr/>
              <p:nvPr/>
            </p:nvSpPr>
            <p:spPr>
              <a:xfrm rot="6268194">
                <a:off x="9013981" y="2919317"/>
                <a:ext cx="495770" cy="243621"/>
              </a:xfrm>
              <a:prstGeom prst="triangle">
                <a:avLst/>
              </a:prstGeom>
              <a:solidFill>
                <a:srgbClr val="9A9A9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A9A9A"/>
                  </a:solidFill>
                  <a:effectLst/>
                  <a:uLnTx/>
                  <a:uFillTx/>
                  <a:latin typeface="+mj-lt"/>
                  <a:ea typeface="+mn-ea"/>
                  <a:cs typeface="Arial" panose="020B0604020202020204" pitchFamily="34" charset="0"/>
                </a:endParaRPr>
              </a:p>
            </p:txBody>
          </p:sp>
          <p:sp>
            <p:nvSpPr>
              <p:cNvPr id="46" name="Arrow: Curved Right 45">
                <a:extLst>
                  <a:ext uri="{FF2B5EF4-FFF2-40B4-BE49-F238E27FC236}">
                    <a16:creationId xmlns:a16="http://schemas.microsoft.com/office/drawing/2014/main" id="{08722E61-4DF5-1B3F-0B41-DDB39506DFE0}"/>
                  </a:ext>
                </a:extLst>
              </p:cNvPr>
              <p:cNvSpPr/>
              <p:nvPr/>
            </p:nvSpPr>
            <p:spPr>
              <a:xfrm rot="1559480">
                <a:off x="8017845" y="2617587"/>
                <a:ext cx="938948" cy="1608974"/>
              </a:xfrm>
              <a:prstGeom prst="curved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grpSp>
        <p:grpSp>
          <p:nvGrpSpPr>
            <p:cNvPr id="30" name="Group 29">
              <a:extLst>
                <a:ext uri="{FF2B5EF4-FFF2-40B4-BE49-F238E27FC236}">
                  <a16:creationId xmlns:a16="http://schemas.microsoft.com/office/drawing/2014/main" id="{11FB61A2-77A4-78F8-4137-F08C3581E194}"/>
                </a:ext>
              </a:extLst>
            </p:cNvPr>
            <p:cNvGrpSpPr/>
            <p:nvPr/>
          </p:nvGrpSpPr>
          <p:grpSpPr>
            <a:xfrm rot="6886039">
              <a:off x="9971004" y="2395791"/>
              <a:ext cx="1365831" cy="1608974"/>
              <a:chOff x="8017845" y="2617587"/>
              <a:chExt cx="1365831" cy="1608974"/>
            </a:xfrm>
          </p:grpSpPr>
          <p:sp>
            <p:nvSpPr>
              <p:cNvPr id="43" name="Isosceles Triangle 42">
                <a:extLst>
                  <a:ext uri="{FF2B5EF4-FFF2-40B4-BE49-F238E27FC236}">
                    <a16:creationId xmlns:a16="http://schemas.microsoft.com/office/drawing/2014/main" id="{AAB57A6D-FAA9-CC7D-3371-E4337563E7E8}"/>
                  </a:ext>
                </a:extLst>
              </p:cNvPr>
              <p:cNvSpPr/>
              <p:nvPr/>
            </p:nvSpPr>
            <p:spPr>
              <a:xfrm rot="6268194">
                <a:off x="9013981" y="2919317"/>
                <a:ext cx="495770" cy="243621"/>
              </a:xfrm>
              <a:prstGeom prst="triangle">
                <a:avLst/>
              </a:prstGeom>
              <a:solidFill>
                <a:srgbClr val="9A9A9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A9A9A"/>
                  </a:solidFill>
                  <a:effectLst/>
                  <a:uLnTx/>
                  <a:uFillTx/>
                  <a:latin typeface="+mj-lt"/>
                  <a:ea typeface="+mn-ea"/>
                  <a:cs typeface="Arial" panose="020B0604020202020204" pitchFamily="34" charset="0"/>
                </a:endParaRPr>
              </a:p>
            </p:txBody>
          </p:sp>
          <p:sp>
            <p:nvSpPr>
              <p:cNvPr id="44" name="Arrow: Curved Right 43">
                <a:extLst>
                  <a:ext uri="{FF2B5EF4-FFF2-40B4-BE49-F238E27FC236}">
                    <a16:creationId xmlns:a16="http://schemas.microsoft.com/office/drawing/2014/main" id="{3F007584-E87F-3A26-AF1C-097F7CDDB88A}"/>
                  </a:ext>
                </a:extLst>
              </p:cNvPr>
              <p:cNvSpPr/>
              <p:nvPr/>
            </p:nvSpPr>
            <p:spPr>
              <a:xfrm rot="1559480">
                <a:off x="8017845" y="2617587"/>
                <a:ext cx="938948" cy="1608974"/>
              </a:xfrm>
              <a:prstGeom prst="curved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B9534E00-94B4-8A8F-5706-DC11883C8D1E}"/>
                </a:ext>
              </a:extLst>
            </p:cNvPr>
            <p:cNvGrpSpPr/>
            <p:nvPr/>
          </p:nvGrpSpPr>
          <p:grpSpPr>
            <a:xfrm rot="14170792">
              <a:off x="8947700" y="3535520"/>
              <a:ext cx="1172214" cy="1608974"/>
              <a:chOff x="7876626" y="2626943"/>
              <a:chExt cx="1553314" cy="1608974"/>
            </a:xfrm>
          </p:grpSpPr>
          <p:sp>
            <p:nvSpPr>
              <p:cNvPr id="41" name="Isosceles Triangle 40">
                <a:extLst>
                  <a:ext uri="{FF2B5EF4-FFF2-40B4-BE49-F238E27FC236}">
                    <a16:creationId xmlns:a16="http://schemas.microsoft.com/office/drawing/2014/main" id="{464D72D0-5552-6A60-516E-C4AD9593E273}"/>
                  </a:ext>
                </a:extLst>
              </p:cNvPr>
              <p:cNvSpPr/>
              <p:nvPr/>
            </p:nvSpPr>
            <p:spPr>
              <a:xfrm rot="6268194">
                <a:off x="9086675" y="2787422"/>
                <a:ext cx="350582" cy="335948"/>
              </a:xfrm>
              <a:prstGeom prst="triangle">
                <a:avLst/>
              </a:prstGeom>
              <a:solidFill>
                <a:srgbClr val="9A9A9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A9A9A"/>
                  </a:solidFill>
                  <a:effectLst/>
                  <a:uLnTx/>
                  <a:uFillTx/>
                  <a:latin typeface="+mj-lt"/>
                  <a:ea typeface="+mn-ea"/>
                  <a:cs typeface="Arial" panose="020B0604020202020204" pitchFamily="34" charset="0"/>
                </a:endParaRPr>
              </a:p>
            </p:txBody>
          </p:sp>
          <p:sp>
            <p:nvSpPr>
              <p:cNvPr id="42" name="Arrow: Curved Right 41">
                <a:extLst>
                  <a:ext uri="{FF2B5EF4-FFF2-40B4-BE49-F238E27FC236}">
                    <a16:creationId xmlns:a16="http://schemas.microsoft.com/office/drawing/2014/main" id="{D94E6123-B2D8-B07B-463E-DC2FA733F490}"/>
                  </a:ext>
                </a:extLst>
              </p:cNvPr>
              <p:cNvSpPr/>
              <p:nvPr/>
            </p:nvSpPr>
            <p:spPr>
              <a:xfrm rot="1559480">
                <a:off x="7876626" y="2626943"/>
                <a:ext cx="938948" cy="1608974"/>
              </a:xfrm>
              <a:prstGeom prst="curved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grpSp>
        <p:sp>
          <p:nvSpPr>
            <p:cNvPr id="32" name="Rectangle: Rounded Corners 31">
              <a:extLst>
                <a:ext uri="{FF2B5EF4-FFF2-40B4-BE49-F238E27FC236}">
                  <a16:creationId xmlns:a16="http://schemas.microsoft.com/office/drawing/2014/main" id="{DA930685-2893-40AE-E52C-8215A963F4F0}"/>
                </a:ext>
              </a:extLst>
            </p:cNvPr>
            <p:cNvSpPr/>
            <p:nvPr/>
          </p:nvSpPr>
          <p:spPr>
            <a:xfrm>
              <a:off x="6970604" y="4032117"/>
              <a:ext cx="1630648" cy="338554"/>
            </a:xfrm>
            <a:prstGeom prst="round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j-lt"/>
                  <a:ea typeface="+mn-ea"/>
                  <a:cs typeface="Arial" panose="020B0604020202020204" pitchFamily="34" charset="0"/>
                </a:rPr>
                <a:t>SUPPLIER TIER</a:t>
              </a:r>
            </a:p>
          </p:txBody>
        </p:sp>
        <p:sp>
          <p:nvSpPr>
            <p:cNvPr id="33" name="Rectangle: Rounded Corners 32">
              <a:extLst>
                <a:ext uri="{FF2B5EF4-FFF2-40B4-BE49-F238E27FC236}">
                  <a16:creationId xmlns:a16="http://schemas.microsoft.com/office/drawing/2014/main" id="{F266DE0E-4436-D825-418B-E39943B60334}"/>
                </a:ext>
              </a:extLst>
            </p:cNvPr>
            <p:cNvSpPr/>
            <p:nvPr/>
          </p:nvSpPr>
          <p:spPr>
            <a:xfrm>
              <a:off x="10556804" y="4032117"/>
              <a:ext cx="1348568" cy="338554"/>
            </a:xfrm>
            <a:prstGeom prst="round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j-lt"/>
                  <a:ea typeface="+mn-ea"/>
                  <a:cs typeface="Arial" panose="020B0604020202020204" pitchFamily="34" charset="0"/>
                </a:rPr>
                <a:t>RETAIL TIER</a:t>
              </a:r>
            </a:p>
          </p:txBody>
        </p:sp>
        <p:sp>
          <p:nvSpPr>
            <p:cNvPr id="34" name="Rectangle: Rounded Corners 33">
              <a:extLst>
                <a:ext uri="{FF2B5EF4-FFF2-40B4-BE49-F238E27FC236}">
                  <a16:creationId xmlns:a16="http://schemas.microsoft.com/office/drawing/2014/main" id="{7C7D15D7-21B0-2BAF-A9FB-3701C4EC2945}"/>
                </a:ext>
              </a:extLst>
            </p:cNvPr>
            <p:cNvSpPr/>
            <p:nvPr/>
          </p:nvSpPr>
          <p:spPr>
            <a:xfrm>
              <a:off x="8664166" y="1936413"/>
              <a:ext cx="1889090" cy="338554"/>
            </a:xfrm>
            <a:prstGeom prst="round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j-lt"/>
                  <a:ea typeface="+mn-ea"/>
                  <a:cs typeface="Arial" panose="020B0604020202020204" pitchFamily="34" charset="0"/>
                </a:rPr>
                <a:t>DISTRIBUTOR TIER</a:t>
              </a:r>
            </a:p>
          </p:txBody>
        </p:sp>
        <p:sp>
          <p:nvSpPr>
            <p:cNvPr id="35" name="Oval 34">
              <a:extLst>
                <a:ext uri="{FF2B5EF4-FFF2-40B4-BE49-F238E27FC236}">
                  <a16:creationId xmlns:a16="http://schemas.microsoft.com/office/drawing/2014/main" id="{906939CB-AB6E-A4CA-04A5-A02E1FDC0C6D}"/>
                </a:ext>
              </a:extLst>
            </p:cNvPr>
            <p:cNvSpPr/>
            <p:nvPr/>
          </p:nvSpPr>
          <p:spPr>
            <a:xfrm>
              <a:off x="9328028" y="3336335"/>
              <a:ext cx="542445" cy="505846"/>
            </a:xfrm>
            <a:prstGeom prst="ellipse">
              <a:avLst/>
            </a:prstGeom>
            <a:solidFill>
              <a:schemeClr val="bg1">
                <a:lumMod val="50000"/>
              </a:schemeClr>
            </a:solidFill>
            <a:ln w="571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36" name="Rectangle: Rounded Corners 35">
              <a:extLst>
                <a:ext uri="{FF2B5EF4-FFF2-40B4-BE49-F238E27FC236}">
                  <a16:creationId xmlns:a16="http://schemas.microsoft.com/office/drawing/2014/main" id="{EA44ED89-57FC-E464-69DF-0B206F398A83}"/>
                </a:ext>
              </a:extLst>
            </p:cNvPr>
            <p:cNvSpPr/>
            <p:nvPr/>
          </p:nvSpPr>
          <p:spPr>
            <a:xfrm>
              <a:off x="8687583" y="3448549"/>
              <a:ext cx="2045697" cy="243065"/>
            </a:xfrm>
            <a:prstGeom prst="round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j-lt"/>
                  <a:ea typeface="+mn-ea"/>
                  <a:cs typeface="Arial" panose="020B0604020202020204" pitchFamily="34" charset="0"/>
                </a:rPr>
                <a:t>CONSUMER</a:t>
              </a:r>
            </a:p>
          </p:txBody>
        </p:sp>
        <p:sp>
          <p:nvSpPr>
            <p:cNvPr id="37" name="Arrow: Up-Down 36">
              <a:extLst>
                <a:ext uri="{FF2B5EF4-FFF2-40B4-BE49-F238E27FC236}">
                  <a16:creationId xmlns:a16="http://schemas.microsoft.com/office/drawing/2014/main" id="{DF7A5825-0373-9E37-AC84-2A19D2363CC4}"/>
                </a:ext>
              </a:extLst>
            </p:cNvPr>
            <p:cNvSpPr/>
            <p:nvPr/>
          </p:nvSpPr>
          <p:spPr>
            <a:xfrm>
              <a:off x="9455868" y="2882776"/>
              <a:ext cx="270464" cy="559363"/>
            </a:xfrm>
            <a:prstGeom prst="upDownArrow">
              <a:avLst>
                <a:gd name="adj1" fmla="val 30390"/>
                <a:gd name="adj2" fmla="val 62256"/>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38" name="Arrow: Up-Down 37">
              <a:extLst>
                <a:ext uri="{FF2B5EF4-FFF2-40B4-BE49-F238E27FC236}">
                  <a16:creationId xmlns:a16="http://schemas.microsoft.com/office/drawing/2014/main" id="{A0A27621-21F2-2EFB-23CF-0639FE59CB82}"/>
                </a:ext>
              </a:extLst>
            </p:cNvPr>
            <p:cNvSpPr/>
            <p:nvPr/>
          </p:nvSpPr>
          <p:spPr>
            <a:xfrm rot="3843986">
              <a:off x="9034490" y="3591514"/>
              <a:ext cx="270464" cy="559363"/>
            </a:xfrm>
            <a:prstGeom prst="upDownArrow">
              <a:avLst>
                <a:gd name="adj1" fmla="val 30390"/>
                <a:gd name="adj2" fmla="val 62256"/>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39" name="Arrow: Up-Down 38">
              <a:extLst>
                <a:ext uri="{FF2B5EF4-FFF2-40B4-BE49-F238E27FC236}">
                  <a16:creationId xmlns:a16="http://schemas.microsoft.com/office/drawing/2014/main" id="{7BAC51C8-7B1B-E8D3-53B6-0E5F9F8FD28F}"/>
                </a:ext>
              </a:extLst>
            </p:cNvPr>
            <p:cNvSpPr/>
            <p:nvPr/>
          </p:nvSpPr>
          <p:spPr>
            <a:xfrm rot="17559168">
              <a:off x="9928633" y="3583415"/>
              <a:ext cx="270464" cy="559363"/>
            </a:xfrm>
            <a:prstGeom prst="upDownArrow">
              <a:avLst>
                <a:gd name="adj1" fmla="val 30390"/>
                <a:gd name="adj2" fmla="val 62256"/>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40" name="Rectangle 39">
              <a:extLst>
                <a:ext uri="{FF2B5EF4-FFF2-40B4-BE49-F238E27FC236}">
                  <a16:creationId xmlns:a16="http://schemas.microsoft.com/office/drawing/2014/main" id="{661F7A68-E544-73A7-D489-990876C3E8FA}"/>
                </a:ext>
              </a:extLst>
            </p:cNvPr>
            <p:cNvSpPr/>
            <p:nvPr/>
          </p:nvSpPr>
          <p:spPr>
            <a:xfrm>
              <a:off x="465679" y="1205988"/>
              <a:ext cx="11566986" cy="3972343"/>
            </a:xfrm>
            <a:prstGeom prst="rect">
              <a:avLst/>
            </a:prstGeom>
            <a:no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grpSp>
      <p:sp>
        <p:nvSpPr>
          <p:cNvPr id="47" name="Slide Number Placeholder 2">
            <a:extLst>
              <a:ext uri="{FF2B5EF4-FFF2-40B4-BE49-F238E27FC236}">
                <a16:creationId xmlns:a16="http://schemas.microsoft.com/office/drawing/2014/main" id="{499D798C-6F1A-9B88-2F9E-2FBE16EA9491}"/>
              </a:ext>
            </a:extLst>
          </p:cNvPr>
          <p:cNvSpPr txBox="1">
            <a:spLocks/>
          </p:cNvSpPr>
          <p:nvPr/>
        </p:nvSpPr>
        <p:spPr>
          <a:xfrm>
            <a:off x="11464564" y="6426911"/>
            <a:ext cx="60685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0EDA73F-8268-A04C-893B-919477494DF3}" type="slidenum">
              <a:rPr lang="en-US" sz="1000" smtClean="0">
                <a:solidFill>
                  <a:schemeClr val="bg1"/>
                </a:solidFill>
                <a:latin typeface="+mj-lt"/>
              </a:rPr>
              <a:pPr algn="r"/>
              <a:t>16</a:t>
            </a:fld>
            <a:endParaRPr lang="en-US" sz="1000">
              <a:solidFill>
                <a:schemeClr val="bg1"/>
              </a:solidFill>
              <a:latin typeface="+mj-lt"/>
            </a:endParaRPr>
          </a:p>
        </p:txBody>
      </p:sp>
      <p:sp>
        <p:nvSpPr>
          <p:cNvPr id="48" name="Footer Placeholder 3">
            <a:extLst>
              <a:ext uri="{FF2B5EF4-FFF2-40B4-BE49-F238E27FC236}">
                <a16:creationId xmlns:a16="http://schemas.microsoft.com/office/drawing/2014/main" id="{893A618B-D1BD-F1C8-A15B-172485F3C8DF}"/>
              </a:ext>
            </a:extLst>
          </p:cNvPr>
          <p:cNvSpPr txBox="1">
            <a:spLocks/>
          </p:cNvSpPr>
          <p:nvPr/>
        </p:nvSpPr>
        <p:spPr>
          <a:xfrm>
            <a:off x="686824" y="6432305"/>
            <a:ext cx="837682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bg1"/>
                </a:solidFill>
              </a:rPr>
              <a:t>BREAKTHRU BEVERAGE GROUP	</a:t>
            </a:r>
            <a:endParaRPr lang="en-US" sz="700" b="1">
              <a:solidFill>
                <a:schemeClr val="bg1"/>
              </a:solidFill>
            </a:endParaRPr>
          </a:p>
        </p:txBody>
      </p:sp>
    </p:spTree>
    <p:extLst>
      <p:ext uri="{BB962C8B-B14F-4D97-AF65-F5344CB8AC3E}">
        <p14:creationId xmlns:p14="http://schemas.microsoft.com/office/powerpoint/2010/main" val="3128824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3D65C7-2C7C-1305-4480-E16DB2389828}"/>
              </a:ext>
            </a:extLst>
          </p:cNvPr>
          <p:cNvSpPr>
            <a:spLocks noGrp="1"/>
          </p:cNvSpPr>
          <p:nvPr>
            <p:ph type="title"/>
          </p:nvPr>
        </p:nvSpPr>
        <p:spPr>
          <a:xfrm>
            <a:off x="323857" y="319754"/>
            <a:ext cx="12606690" cy="783736"/>
          </a:xfrm>
        </p:spPr>
        <p:txBody>
          <a:bodyPr anchor="t">
            <a:noAutofit/>
          </a:bodyPr>
          <a:lstStyle/>
          <a:p>
            <a:r>
              <a:rPr lang="en-US" sz="2800">
                <a:latin typeface="+mj-lt"/>
              </a:rPr>
              <a:t>The Annual Company Objectives Tie to the Longer-Term Strategy</a:t>
            </a:r>
          </a:p>
        </p:txBody>
      </p:sp>
      <p:grpSp>
        <p:nvGrpSpPr>
          <p:cNvPr id="95" name="Group 94">
            <a:extLst>
              <a:ext uri="{FF2B5EF4-FFF2-40B4-BE49-F238E27FC236}">
                <a16:creationId xmlns:a16="http://schemas.microsoft.com/office/drawing/2014/main" id="{FDC07E63-176F-01D0-1705-B827DE3244CA}"/>
              </a:ext>
            </a:extLst>
          </p:cNvPr>
          <p:cNvGrpSpPr/>
          <p:nvPr/>
        </p:nvGrpSpPr>
        <p:grpSpPr>
          <a:xfrm>
            <a:off x="157578" y="907415"/>
            <a:ext cx="5187224" cy="4938198"/>
            <a:chOff x="193298" y="985998"/>
            <a:chExt cx="5438144" cy="5157874"/>
          </a:xfrm>
        </p:grpSpPr>
        <p:grpSp>
          <p:nvGrpSpPr>
            <p:cNvPr id="2" name="Group 1">
              <a:extLst>
                <a:ext uri="{FF2B5EF4-FFF2-40B4-BE49-F238E27FC236}">
                  <a16:creationId xmlns:a16="http://schemas.microsoft.com/office/drawing/2014/main" id="{4D390D44-A503-6266-B0B0-EDA3CBDE8930}"/>
                </a:ext>
              </a:extLst>
            </p:cNvPr>
            <p:cNvGrpSpPr/>
            <p:nvPr/>
          </p:nvGrpSpPr>
          <p:grpSpPr>
            <a:xfrm>
              <a:off x="3072581" y="3278173"/>
              <a:ext cx="2542032" cy="704088"/>
              <a:chOff x="6077543" y="2269235"/>
              <a:chExt cx="2494915" cy="671735"/>
            </a:xfrm>
          </p:grpSpPr>
          <p:sp>
            <p:nvSpPr>
              <p:cNvPr id="3" name="object 35">
                <a:extLst>
                  <a:ext uri="{FF2B5EF4-FFF2-40B4-BE49-F238E27FC236}">
                    <a16:creationId xmlns:a16="http://schemas.microsoft.com/office/drawing/2014/main" id="{EAB29A40-C347-900E-D180-9E6636364644}"/>
                  </a:ext>
                </a:extLst>
              </p:cNvPr>
              <p:cNvSpPr/>
              <p:nvPr/>
            </p:nvSpPr>
            <p:spPr>
              <a:xfrm>
                <a:off x="6077543" y="2269235"/>
                <a:ext cx="2494915" cy="671735"/>
              </a:xfrm>
              <a:custGeom>
                <a:avLst/>
                <a:gdLst/>
                <a:ahLst/>
                <a:cxnLst/>
                <a:rect l="l" t="t" r="r" b="b"/>
                <a:pathLst>
                  <a:path w="2494915" h="812800">
                    <a:moveTo>
                      <a:pt x="2359405" y="0"/>
                    </a:moveTo>
                    <a:lnTo>
                      <a:pt x="135381" y="0"/>
                    </a:lnTo>
                    <a:lnTo>
                      <a:pt x="92577" y="6898"/>
                    </a:lnTo>
                    <a:lnTo>
                      <a:pt x="55412" y="26111"/>
                    </a:lnTo>
                    <a:lnTo>
                      <a:pt x="26111" y="55412"/>
                    </a:lnTo>
                    <a:lnTo>
                      <a:pt x="6898" y="92577"/>
                    </a:lnTo>
                    <a:lnTo>
                      <a:pt x="0" y="135381"/>
                    </a:lnTo>
                    <a:lnTo>
                      <a:pt x="0" y="676909"/>
                    </a:lnTo>
                    <a:lnTo>
                      <a:pt x="6898" y="719714"/>
                    </a:lnTo>
                    <a:lnTo>
                      <a:pt x="26111" y="756879"/>
                    </a:lnTo>
                    <a:lnTo>
                      <a:pt x="55412" y="786180"/>
                    </a:lnTo>
                    <a:lnTo>
                      <a:pt x="92577" y="805393"/>
                    </a:lnTo>
                    <a:lnTo>
                      <a:pt x="135381" y="812291"/>
                    </a:lnTo>
                    <a:lnTo>
                      <a:pt x="2359405" y="812291"/>
                    </a:lnTo>
                    <a:lnTo>
                      <a:pt x="2402210" y="805393"/>
                    </a:lnTo>
                    <a:lnTo>
                      <a:pt x="2439375" y="786180"/>
                    </a:lnTo>
                    <a:lnTo>
                      <a:pt x="2468676" y="756879"/>
                    </a:lnTo>
                    <a:lnTo>
                      <a:pt x="2487889" y="719714"/>
                    </a:lnTo>
                    <a:lnTo>
                      <a:pt x="2494787" y="676909"/>
                    </a:lnTo>
                    <a:lnTo>
                      <a:pt x="2494787" y="135381"/>
                    </a:lnTo>
                    <a:lnTo>
                      <a:pt x="2487889" y="92577"/>
                    </a:lnTo>
                    <a:lnTo>
                      <a:pt x="2468676" y="55412"/>
                    </a:lnTo>
                    <a:lnTo>
                      <a:pt x="2439375" y="26111"/>
                    </a:lnTo>
                    <a:lnTo>
                      <a:pt x="2402210" y="6898"/>
                    </a:lnTo>
                    <a:lnTo>
                      <a:pt x="2359405" y="0"/>
                    </a:lnTo>
                    <a:close/>
                  </a:path>
                </a:pathLst>
              </a:custGeom>
              <a:solidFill>
                <a:srgbClr val="F1F1F1"/>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sp>
            <p:nvSpPr>
              <p:cNvPr id="4" name="object 36">
                <a:extLst>
                  <a:ext uri="{FF2B5EF4-FFF2-40B4-BE49-F238E27FC236}">
                    <a16:creationId xmlns:a16="http://schemas.microsoft.com/office/drawing/2014/main" id="{85C53D30-B92D-7D49-95C9-E8842F6D27BB}"/>
                  </a:ext>
                </a:extLst>
              </p:cNvPr>
              <p:cNvSpPr/>
              <p:nvPr/>
            </p:nvSpPr>
            <p:spPr>
              <a:xfrm>
                <a:off x="6077543" y="2269235"/>
                <a:ext cx="2494915" cy="671735"/>
              </a:xfrm>
              <a:custGeom>
                <a:avLst/>
                <a:gdLst/>
                <a:ahLst/>
                <a:cxnLst/>
                <a:rect l="l" t="t" r="r" b="b"/>
                <a:pathLst>
                  <a:path w="2494915" h="812800">
                    <a:moveTo>
                      <a:pt x="0" y="135381"/>
                    </a:moveTo>
                    <a:lnTo>
                      <a:pt x="6898" y="92577"/>
                    </a:lnTo>
                    <a:lnTo>
                      <a:pt x="26111" y="55412"/>
                    </a:lnTo>
                    <a:lnTo>
                      <a:pt x="55412" y="26111"/>
                    </a:lnTo>
                    <a:lnTo>
                      <a:pt x="92577" y="6898"/>
                    </a:lnTo>
                    <a:lnTo>
                      <a:pt x="135381" y="0"/>
                    </a:lnTo>
                    <a:lnTo>
                      <a:pt x="2359405" y="0"/>
                    </a:lnTo>
                    <a:lnTo>
                      <a:pt x="2402210" y="6898"/>
                    </a:lnTo>
                    <a:lnTo>
                      <a:pt x="2439375" y="26111"/>
                    </a:lnTo>
                    <a:lnTo>
                      <a:pt x="2468676" y="55412"/>
                    </a:lnTo>
                    <a:lnTo>
                      <a:pt x="2487889" y="92577"/>
                    </a:lnTo>
                    <a:lnTo>
                      <a:pt x="2494787" y="135381"/>
                    </a:lnTo>
                    <a:lnTo>
                      <a:pt x="2494787" y="676909"/>
                    </a:lnTo>
                    <a:lnTo>
                      <a:pt x="2487889" y="719714"/>
                    </a:lnTo>
                    <a:lnTo>
                      <a:pt x="2468676" y="756879"/>
                    </a:lnTo>
                    <a:lnTo>
                      <a:pt x="2439375" y="786180"/>
                    </a:lnTo>
                    <a:lnTo>
                      <a:pt x="2402210" y="805393"/>
                    </a:lnTo>
                    <a:lnTo>
                      <a:pt x="2359405" y="812291"/>
                    </a:lnTo>
                    <a:lnTo>
                      <a:pt x="135381" y="812291"/>
                    </a:lnTo>
                    <a:lnTo>
                      <a:pt x="92577" y="805393"/>
                    </a:lnTo>
                    <a:lnTo>
                      <a:pt x="55412" y="786180"/>
                    </a:lnTo>
                    <a:lnTo>
                      <a:pt x="26111" y="756879"/>
                    </a:lnTo>
                    <a:lnTo>
                      <a:pt x="6898" y="719714"/>
                    </a:lnTo>
                    <a:lnTo>
                      <a:pt x="0" y="676909"/>
                    </a:lnTo>
                    <a:lnTo>
                      <a:pt x="0" y="135381"/>
                    </a:lnTo>
                    <a:close/>
                  </a:path>
                </a:pathLst>
              </a:custGeom>
              <a:ln w="76199">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sng" strike="noStrike" kern="1200" cap="none" spc="0" normalizeH="0" baseline="0" noProof="0">
                  <a:ln>
                    <a:noFill/>
                  </a:ln>
                  <a:solidFill>
                    <a:prstClr val="black"/>
                  </a:solidFill>
                  <a:effectLst/>
                  <a:uLnTx/>
                  <a:uFillTx/>
                  <a:latin typeface="+mj-lt"/>
                  <a:ea typeface="+mn-ea"/>
                  <a:cs typeface="+mn-cs"/>
                </a:endParaRPr>
              </a:p>
            </p:txBody>
          </p:sp>
        </p:grpSp>
        <p:grpSp>
          <p:nvGrpSpPr>
            <p:cNvPr id="6" name="Group 5">
              <a:extLst>
                <a:ext uri="{FF2B5EF4-FFF2-40B4-BE49-F238E27FC236}">
                  <a16:creationId xmlns:a16="http://schemas.microsoft.com/office/drawing/2014/main" id="{8FCD35E8-2B45-8B93-A5F1-09D999A14CAE}"/>
                </a:ext>
              </a:extLst>
            </p:cNvPr>
            <p:cNvGrpSpPr/>
            <p:nvPr/>
          </p:nvGrpSpPr>
          <p:grpSpPr>
            <a:xfrm>
              <a:off x="204182" y="1639247"/>
              <a:ext cx="2518705" cy="700599"/>
              <a:chOff x="3191087" y="1437219"/>
              <a:chExt cx="2518705" cy="700599"/>
            </a:xfrm>
          </p:grpSpPr>
          <p:sp>
            <p:nvSpPr>
              <p:cNvPr id="7" name="object 42">
                <a:extLst>
                  <a:ext uri="{FF2B5EF4-FFF2-40B4-BE49-F238E27FC236}">
                    <a16:creationId xmlns:a16="http://schemas.microsoft.com/office/drawing/2014/main" id="{6A32DBF7-EE7C-0649-36CA-B5A232D17723}"/>
                  </a:ext>
                </a:extLst>
              </p:cNvPr>
              <p:cNvSpPr/>
              <p:nvPr/>
            </p:nvSpPr>
            <p:spPr>
              <a:xfrm>
                <a:off x="3191087" y="1437219"/>
                <a:ext cx="2493645" cy="700599"/>
              </a:xfrm>
              <a:custGeom>
                <a:avLst/>
                <a:gdLst/>
                <a:ahLst/>
                <a:cxnLst/>
                <a:rect l="l" t="t" r="r" b="b"/>
                <a:pathLst>
                  <a:path w="2493645" h="847725">
                    <a:moveTo>
                      <a:pt x="2352040" y="0"/>
                    </a:moveTo>
                    <a:lnTo>
                      <a:pt x="141224" y="0"/>
                    </a:lnTo>
                    <a:lnTo>
                      <a:pt x="96593" y="7201"/>
                    </a:lnTo>
                    <a:lnTo>
                      <a:pt x="57826" y="27253"/>
                    </a:lnTo>
                    <a:lnTo>
                      <a:pt x="27253" y="57826"/>
                    </a:lnTo>
                    <a:lnTo>
                      <a:pt x="7201" y="96593"/>
                    </a:lnTo>
                    <a:lnTo>
                      <a:pt x="0" y="141224"/>
                    </a:lnTo>
                    <a:lnTo>
                      <a:pt x="0" y="706120"/>
                    </a:lnTo>
                    <a:lnTo>
                      <a:pt x="7201" y="750750"/>
                    </a:lnTo>
                    <a:lnTo>
                      <a:pt x="27253" y="789517"/>
                    </a:lnTo>
                    <a:lnTo>
                      <a:pt x="57826" y="820090"/>
                    </a:lnTo>
                    <a:lnTo>
                      <a:pt x="96593" y="840142"/>
                    </a:lnTo>
                    <a:lnTo>
                      <a:pt x="141224" y="847344"/>
                    </a:lnTo>
                    <a:lnTo>
                      <a:pt x="2352040" y="847344"/>
                    </a:lnTo>
                    <a:lnTo>
                      <a:pt x="2396670" y="840142"/>
                    </a:lnTo>
                    <a:lnTo>
                      <a:pt x="2435437" y="820090"/>
                    </a:lnTo>
                    <a:lnTo>
                      <a:pt x="2466010" y="789517"/>
                    </a:lnTo>
                    <a:lnTo>
                      <a:pt x="2486062" y="750750"/>
                    </a:lnTo>
                    <a:lnTo>
                      <a:pt x="2493264" y="706120"/>
                    </a:lnTo>
                    <a:lnTo>
                      <a:pt x="2493264" y="141224"/>
                    </a:lnTo>
                    <a:lnTo>
                      <a:pt x="2486062" y="96593"/>
                    </a:lnTo>
                    <a:lnTo>
                      <a:pt x="2466010" y="57826"/>
                    </a:lnTo>
                    <a:lnTo>
                      <a:pt x="2435437" y="27253"/>
                    </a:lnTo>
                    <a:lnTo>
                      <a:pt x="2396670" y="7201"/>
                    </a:lnTo>
                    <a:lnTo>
                      <a:pt x="2352040" y="0"/>
                    </a:lnTo>
                    <a:close/>
                  </a:path>
                </a:pathLst>
              </a:custGeom>
              <a:solidFill>
                <a:srgbClr val="F1F1F1"/>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sp>
            <p:nvSpPr>
              <p:cNvPr id="8" name="object 43">
                <a:extLst>
                  <a:ext uri="{FF2B5EF4-FFF2-40B4-BE49-F238E27FC236}">
                    <a16:creationId xmlns:a16="http://schemas.microsoft.com/office/drawing/2014/main" id="{DFA1C315-B5AC-29C9-4FA8-33E8E5DF18D3}"/>
                  </a:ext>
                </a:extLst>
              </p:cNvPr>
              <p:cNvSpPr/>
              <p:nvPr/>
            </p:nvSpPr>
            <p:spPr>
              <a:xfrm>
                <a:off x="3216147" y="1437219"/>
                <a:ext cx="2493645" cy="700599"/>
              </a:xfrm>
              <a:custGeom>
                <a:avLst/>
                <a:gdLst/>
                <a:ahLst/>
                <a:cxnLst/>
                <a:rect l="l" t="t" r="r" b="b"/>
                <a:pathLst>
                  <a:path w="2493645" h="847725">
                    <a:moveTo>
                      <a:pt x="0" y="141224"/>
                    </a:moveTo>
                    <a:lnTo>
                      <a:pt x="7201" y="96593"/>
                    </a:lnTo>
                    <a:lnTo>
                      <a:pt x="27253" y="57826"/>
                    </a:lnTo>
                    <a:lnTo>
                      <a:pt x="57826" y="27253"/>
                    </a:lnTo>
                    <a:lnTo>
                      <a:pt x="96593" y="7201"/>
                    </a:lnTo>
                    <a:lnTo>
                      <a:pt x="141224" y="0"/>
                    </a:lnTo>
                    <a:lnTo>
                      <a:pt x="2352040" y="0"/>
                    </a:lnTo>
                    <a:lnTo>
                      <a:pt x="2396670" y="7201"/>
                    </a:lnTo>
                    <a:lnTo>
                      <a:pt x="2435437" y="27253"/>
                    </a:lnTo>
                    <a:lnTo>
                      <a:pt x="2466010" y="57826"/>
                    </a:lnTo>
                    <a:lnTo>
                      <a:pt x="2486062" y="96593"/>
                    </a:lnTo>
                    <a:lnTo>
                      <a:pt x="2493264" y="141224"/>
                    </a:lnTo>
                    <a:lnTo>
                      <a:pt x="2493264" y="706120"/>
                    </a:lnTo>
                    <a:lnTo>
                      <a:pt x="2486062" y="750750"/>
                    </a:lnTo>
                    <a:lnTo>
                      <a:pt x="2466010" y="789517"/>
                    </a:lnTo>
                    <a:lnTo>
                      <a:pt x="2435437" y="820090"/>
                    </a:lnTo>
                    <a:lnTo>
                      <a:pt x="2396670" y="840142"/>
                    </a:lnTo>
                    <a:lnTo>
                      <a:pt x="2352040" y="847344"/>
                    </a:lnTo>
                    <a:lnTo>
                      <a:pt x="141224" y="847344"/>
                    </a:lnTo>
                    <a:lnTo>
                      <a:pt x="96593" y="840142"/>
                    </a:lnTo>
                    <a:lnTo>
                      <a:pt x="57826" y="820090"/>
                    </a:lnTo>
                    <a:lnTo>
                      <a:pt x="27253" y="789517"/>
                    </a:lnTo>
                    <a:lnTo>
                      <a:pt x="7201" y="750750"/>
                    </a:lnTo>
                    <a:lnTo>
                      <a:pt x="0" y="706120"/>
                    </a:lnTo>
                    <a:lnTo>
                      <a:pt x="0" y="141224"/>
                    </a:lnTo>
                    <a:close/>
                  </a:path>
                </a:pathLst>
              </a:custGeom>
              <a:ln w="76200">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9" name="Group 8">
              <a:extLst>
                <a:ext uri="{FF2B5EF4-FFF2-40B4-BE49-F238E27FC236}">
                  <a16:creationId xmlns:a16="http://schemas.microsoft.com/office/drawing/2014/main" id="{66503E1A-099C-C998-D748-47EFCF52470D}"/>
                </a:ext>
              </a:extLst>
            </p:cNvPr>
            <p:cNvGrpSpPr/>
            <p:nvPr/>
          </p:nvGrpSpPr>
          <p:grpSpPr>
            <a:xfrm>
              <a:off x="3065609" y="1639247"/>
              <a:ext cx="2542032" cy="704088"/>
              <a:chOff x="6077543" y="2269235"/>
              <a:chExt cx="2494915" cy="671735"/>
            </a:xfrm>
          </p:grpSpPr>
          <p:sp>
            <p:nvSpPr>
              <p:cNvPr id="10" name="object 35">
                <a:extLst>
                  <a:ext uri="{FF2B5EF4-FFF2-40B4-BE49-F238E27FC236}">
                    <a16:creationId xmlns:a16="http://schemas.microsoft.com/office/drawing/2014/main" id="{5B416E92-F5B1-7E1A-C798-3B5E6AFE8843}"/>
                  </a:ext>
                </a:extLst>
              </p:cNvPr>
              <p:cNvSpPr/>
              <p:nvPr/>
            </p:nvSpPr>
            <p:spPr>
              <a:xfrm>
                <a:off x="6077543" y="2269235"/>
                <a:ext cx="2494915" cy="671735"/>
              </a:xfrm>
              <a:custGeom>
                <a:avLst/>
                <a:gdLst/>
                <a:ahLst/>
                <a:cxnLst/>
                <a:rect l="l" t="t" r="r" b="b"/>
                <a:pathLst>
                  <a:path w="2494915" h="812800">
                    <a:moveTo>
                      <a:pt x="2359405" y="0"/>
                    </a:moveTo>
                    <a:lnTo>
                      <a:pt x="135381" y="0"/>
                    </a:lnTo>
                    <a:lnTo>
                      <a:pt x="92577" y="6898"/>
                    </a:lnTo>
                    <a:lnTo>
                      <a:pt x="55412" y="26111"/>
                    </a:lnTo>
                    <a:lnTo>
                      <a:pt x="26111" y="55412"/>
                    </a:lnTo>
                    <a:lnTo>
                      <a:pt x="6898" y="92577"/>
                    </a:lnTo>
                    <a:lnTo>
                      <a:pt x="0" y="135381"/>
                    </a:lnTo>
                    <a:lnTo>
                      <a:pt x="0" y="676909"/>
                    </a:lnTo>
                    <a:lnTo>
                      <a:pt x="6898" y="719714"/>
                    </a:lnTo>
                    <a:lnTo>
                      <a:pt x="26111" y="756879"/>
                    </a:lnTo>
                    <a:lnTo>
                      <a:pt x="55412" y="786180"/>
                    </a:lnTo>
                    <a:lnTo>
                      <a:pt x="92577" y="805393"/>
                    </a:lnTo>
                    <a:lnTo>
                      <a:pt x="135381" y="812291"/>
                    </a:lnTo>
                    <a:lnTo>
                      <a:pt x="2359405" y="812291"/>
                    </a:lnTo>
                    <a:lnTo>
                      <a:pt x="2402210" y="805393"/>
                    </a:lnTo>
                    <a:lnTo>
                      <a:pt x="2439375" y="786180"/>
                    </a:lnTo>
                    <a:lnTo>
                      <a:pt x="2468676" y="756879"/>
                    </a:lnTo>
                    <a:lnTo>
                      <a:pt x="2487889" y="719714"/>
                    </a:lnTo>
                    <a:lnTo>
                      <a:pt x="2494787" y="676909"/>
                    </a:lnTo>
                    <a:lnTo>
                      <a:pt x="2494787" y="135381"/>
                    </a:lnTo>
                    <a:lnTo>
                      <a:pt x="2487889" y="92577"/>
                    </a:lnTo>
                    <a:lnTo>
                      <a:pt x="2468676" y="55412"/>
                    </a:lnTo>
                    <a:lnTo>
                      <a:pt x="2439375" y="26111"/>
                    </a:lnTo>
                    <a:lnTo>
                      <a:pt x="2402210" y="6898"/>
                    </a:lnTo>
                    <a:lnTo>
                      <a:pt x="2359405" y="0"/>
                    </a:lnTo>
                    <a:close/>
                  </a:path>
                </a:pathLst>
              </a:custGeom>
              <a:solidFill>
                <a:srgbClr val="F1F1F1"/>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sp>
            <p:nvSpPr>
              <p:cNvPr id="11" name="object 36">
                <a:extLst>
                  <a:ext uri="{FF2B5EF4-FFF2-40B4-BE49-F238E27FC236}">
                    <a16:creationId xmlns:a16="http://schemas.microsoft.com/office/drawing/2014/main" id="{3D28434D-012D-FA46-B6A3-B6F23E4F4E22}"/>
                  </a:ext>
                </a:extLst>
              </p:cNvPr>
              <p:cNvSpPr/>
              <p:nvPr/>
            </p:nvSpPr>
            <p:spPr>
              <a:xfrm>
                <a:off x="6077543" y="2269235"/>
                <a:ext cx="2494915" cy="671735"/>
              </a:xfrm>
              <a:custGeom>
                <a:avLst/>
                <a:gdLst/>
                <a:ahLst/>
                <a:cxnLst/>
                <a:rect l="l" t="t" r="r" b="b"/>
                <a:pathLst>
                  <a:path w="2494915" h="812800">
                    <a:moveTo>
                      <a:pt x="0" y="135381"/>
                    </a:moveTo>
                    <a:lnTo>
                      <a:pt x="6898" y="92577"/>
                    </a:lnTo>
                    <a:lnTo>
                      <a:pt x="26111" y="55412"/>
                    </a:lnTo>
                    <a:lnTo>
                      <a:pt x="55412" y="26111"/>
                    </a:lnTo>
                    <a:lnTo>
                      <a:pt x="92577" y="6898"/>
                    </a:lnTo>
                    <a:lnTo>
                      <a:pt x="135381" y="0"/>
                    </a:lnTo>
                    <a:lnTo>
                      <a:pt x="2359405" y="0"/>
                    </a:lnTo>
                    <a:lnTo>
                      <a:pt x="2402210" y="6898"/>
                    </a:lnTo>
                    <a:lnTo>
                      <a:pt x="2439375" y="26111"/>
                    </a:lnTo>
                    <a:lnTo>
                      <a:pt x="2468676" y="55412"/>
                    </a:lnTo>
                    <a:lnTo>
                      <a:pt x="2487889" y="92577"/>
                    </a:lnTo>
                    <a:lnTo>
                      <a:pt x="2494787" y="135381"/>
                    </a:lnTo>
                    <a:lnTo>
                      <a:pt x="2494787" y="676909"/>
                    </a:lnTo>
                    <a:lnTo>
                      <a:pt x="2487889" y="719714"/>
                    </a:lnTo>
                    <a:lnTo>
                      <a:pt x="2468676" y="756879"/>
                    </a:lnTo>
                    <a:lnTo>
                      <a:pt x="2439375" y="786180"/>
                    </a:lnTo>
                    <a:lnTo>
                      <a:pt x="2402210" y="805393"/>
                    </a:lnTo>
                    <a:lnTo>
                      <a:pt x="2359405" y="812291"/>
                    </a:lnTo>
                    <a:lnTo>
                      <a:pt x="135381" y="812291"/>
                    </a:lnTo>
                    <a:lnTo>
                      <a:pt x="92577" y="805393"/>
                    </a:lnTo>
                    <a:lnTo>
                      <a:pt x="55412" y="786180"/>
                    </a:lnTo>
                    <a:lnTo>
                      <a:pt x="26111" y="756879"/>
                    </a:lnTo>
                    <a:lnTo>
                      <a:pt x="6898" y="719714"/>
                    </a:lnTo>
                    <a:lnTo>
                      <a:pt x="0" y="676909"/>
                    </a:lnTo>
                    <a:lnTo>
                      <a:pt x="0" y="135381"/>
                    </a:lnTo>
                    <a:close/>
                  </a:path>
                </a:pathLst>
              </a:custGeom>
              <a:ln w="76199">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grpSp>
        <p:sp>
          <p:nvSpPr>
            <p:cNvPr id="12" name="object 4">
              <a:extLst>
                <a:ext uri="{FF2B5EF4-FFF2-40B4-BE49-F238E27FC236}">
                  <a16:creationId xmlns:a16="http://schemas.microsoft.com/office/drawing/2014/main" id="{FB14FB7D-9D19-7830-38C0-2299E2A57457}"/>
                </a:ext>
              </a:extLst>
            </p:cNvPr>
            <p:cNvSpPr/>
            <p:nvPr/>
          </p:nvSpPr>
          <p:spPr>
            <a:xfrm>
              <a:off x="262529" y="4103197"/>
              <a:ext cx="5344795" cy="671735"/>
            </a:xfrm>
            <a:custGeom>
              <a:avLst/>
              <a:gdLst/>
              <a:ahLst/>
              <a:cxnLst/>
              <a:rect l="l" t="t" r="r" b="b"/>
              <a:pathLst>
                <a:path w="5344795" h="812800">
                  <a:moveTo>
                    <a:pt x="5209286" y="0"/>
                  </a:moveTo>
                  <a:lnTo>
                    <a:pt x="135382" y="0"/>
                  </a:lnTo>
                  <a:lnTo>
                    <a:pt x="92577" y="6898"/>
                  </a:lnTo>
                  <a:lnTo>
                    <a:pt x="55412" y="26111"/>
                  </a:lnTo>
                  <a:lnTo>
                    <a:pt x="26111" y="55412"/>
                  </a:lnTo>
                  <a:lnTo>
                    <a:pt x="6898" y="92577"/>
                  </a:lnTo>
                  <a:lnTo>
                    <a:pt x="0" y="135381"/>
                  </a:lnTo>
                  <a:lnTo>
                    <a:pt x="0" y="676910"/>
                  </a:lnTo>
                  <a:lnTo>
                    <a:pt x="6898" y="719714"/>
                  </a:lnTo>
                  <a:lnTo>
                    <a:pt x="26111" y="756879"/>
                  </a:lnTo>
                  <a:lnTo>
                    <a:pt x="55412" y="786180"/>
                  </a:lnTo>
                  <a:lnTo>
                    <a:pt x="92577" y="805393"/>
                  </a:lnTo>
                  <a:lnTo>
                    <a:pt x="135382" y="812292"/>
                  </a:lnTo>
                  <a:lnTo>
                    <a:pt x="5209286" y="812292"/>
                  </a:lnTo>
                  <a:lnTo>
                    <a:pt x="5252090" y="805393"/>
                  </a:lnTo>
                  <a:lnTo>
                    <a:pt x="5289255" y="786180"/>
                  </a:lnTo>
                  <a:lnTo>
                    <a:pt x="5318556" y="756879"/>
                  </a:lnTo>
                  <a:lnTo>
                    <a:pt x="5337769" y="719714"/>
                  </a:lnTo>
                  <a:lnTo>
                    <a:pt x="5344668" y="676910"/>
                  </a:lnTo>
                  <a:lnTo>
                    <a:pt x="5344668" y="135381"/>
                  </a:lnTo>
                  <a:lnTo>
                    <a:pt x="5337769" y="92577"/>
                  </a:lnTo>
                  <a:lnTo>
                    <a:pt x="5318556" y="55412"/>
                  </a:lnTo>
                  <a:lnTo>
                    <a:pt x="5289255" y="26111"/>
                  </a:lnTo>
                  <a:lnTo>
                    <a:pt x="5252090" y="6898"/>
                  </a:lnTo>
                  <a:lnTo>
                    <a:pt x="5209286" y="0"/>
                  </a:lnTo>
                  <a:close/>
                </a:path>
              </a:pathLst>
            </a:custGeom>
            <a:solidFill>
              <a:srgbClr val="F1F1F1"/>
            </a:solidFill>
            <a:ln>
              <a:solidFill>
                <a:srgbClr val="7A232E"/>
              </a:solidFill>
            </a:ln>
          </p:spPr>
          <p:txBody>
            <a:bodyPr wrap="square" lIns="0" tIns="0" rIns="0" bIns="0" rtlCol="0"/>
            <a:lstStyle/>
            <a:p>
              <a:pPr marL="0" marR="0" lvl="0" indent="0" algn="ctr" defTabSz="914342" rtl="0" eaLnBrk="1" fontAlgn="auto" latinLnBrk="0" hangingPunct="1">
                <a:lnSpc>
                  <a:spcPct val="90000"/>
                </a:lnSpc>
                <a:spcBef>
                  <a:spcPts val="0"/>
                </a:spcBef>
                <a:spcAft>
                  <a:spcPts val="0"/>
                </a:spcAft>
                <a:buClrTx/>
                <a:buSzTx/>
                <a:buFontTx/>
                <a:buNone/>
                <a:tabLst/>
                <a:defRPr/>
              </a:pPr>
              <a:endParaRPr kumimoji="0" sz="1600" b="0" i="0" u="none" strike="noStrike" kern="0" cap="none" spc="0" normalizeH="0" baseline="0" noProof="0">
                <a:ln>
                  <a:noFill/>
                </a:ln>
                <a:solidFill>
                  <a:prstClr val="black"/>
                </a:solidFill>
                <a:effectLst/>
                <a:uLnTx/>
                <a:uFillTx/>
                <a:latin typeface="+mj-lt"/>
                <a:ea typeface="+mn-ea"/>
                <a:cs typeface="+mn-cs"/>
              </a:endParaRPr>
            </a:p>
          </p:txBody>
        </p:sp>
        <p:grpSp>
          <p:nvGrpSpPr>
            <p:cNvPr id="13" name="Group 12">
              <a:extLst>
                <a:ext uri="{FF2B5EF4-FFF2-40B4-BE49-F238E27FC236}">
                  <a16:creationId xmlns:a16="http://schemas.microsoft.com/office/drawing/2014/main" id="{51887C12-A207-E53E-18A1-83B43664FEFE}"/>
                </a:ext>
              </a:extLst>
            </p:cNvPr>
            <p:cNvGrpSpPr/>
            <p:nvPr/>
          </p:nvGrpSpPr>
          <p:grpSpPr>
            <a:xfrm>
              <a:off x="193298" y="2460629"/>
              <a:ext cx="2528132" cy="704088"/>
              <a:chOff x="3191087" y="2269235"/>
              <a:chExt cx="2528132" cy="671735"/>
            </a:xfrm>
          </p:grpSpPr>
          <p:sp>
            <p:nvSpPr>
              <p:cNvPr id="14" name="object 23">
                <a:extLst>
                  <a:ext uri="{FF2B5EF4-FFF2-40B4-BE49-F238E27FC236}">
                    <a16:creationId xmlns:a16="http://schemas.microsoft.com/office/drawing/2014/main" id="{4D57F7F4-B08C-2BC8-A5F3-BAAD7260B815}"/>
                  </a:ext>
                </a:extLst>
              </p:cNvPr>
              <p:cNvSpPr/>
              <p:nvPr/>
            </p:nvSpPr>
            <p:spPr>
              <a:xfrm>
                <a:off x="3191087" y="2269235"/>
                <a:ext cx="2493645" cy="671735"/>
              </a:xfrm>
              <a:custGeom>
                <a:avLst/>
                <a:gdLst/>
                <a:ahLst/>
                <a:cxnLst/>
                <a:rect l="l" t="t" r="r" b="b"/>
                <a:pathLst>
                  <a:path w="2493645" h="812800">
                    <a:moveTo>
                      <a:pt x="2357882" y="0"/>
                    </a:moveTo>
                    <a:lnTo>
                      <a:pt x="135382" y="0"/>
                    </a:lnTo>
                    <a:lnTo>
                      <a:pt x="92577" y="6898"/>
                    </a:lnTo>
                    <a:lnTo>
                      <a:pt x="55412" y="26111"/>
                    </a:lnTo>
                    <a:lnTo>
                      <a:pt x="26111" y="55412"/>
                    </a:lnTo>
                    <a:lnTo>
                      <a:pt x="6898" y="92577"/>
                    </a:lnTo>
                    <a:lnTo>
                      <a:pt x="0" y="135381"/>
                    </a:lnTo>
                    <a:lnTo>
                      <a:pt x="0" y="676909"/>
                    </a:lnTo>
                    <a:lnTo>
                      <a:pt x="6898" y="719714"/>
                    </a:lnTo>
                    <a:lnTo>
                      <a:pt x="26111" y="756879"/>
                    </a:lnTo>
                    <a:lnTo>
                      <a:pt x="55412" y="786180"/>
                    </a:lnTo>
                    <a:lnTo>
                      <a:pt x="92577" y="805393"/>
                    </a:lnTo>
                    <a:lnTo>
                      <a:pt x="135382" y="812291"/>
                    </a:lnTo>
                    <a:lnTo>
                      <a:pt x="2357882" y="812291"/>
                    </a:lnTo>
                    <a:lnTo>
                      <a:pt x="2400686" y="805393"/>
                    </a:lnTo>
                    <a:lnTo>
                      <a:pt x="2437851" y="786180"/>
                    </a:lnTo>
                    <a:lnTo>
                      <a:pt x="2467152" y="756879"/>
                    </a:lnTo>
                    <a:lnTo>
                      <a:pt x="2486365" y="719714"/>
                    </a:lnTo>
                    <a:lnTo>
                      <a:pt x="2493264" y="676909"/>
                    </a:lnTo>
                    <a:lnTo>
                      <a:pt x="2493264" y="135381"/>
                    </a:lnTo>
                    <a:lnTo>
                      <a:pt x="2486365" y="92577"/>
                    </a:lnTo>
                    <a:lnTo>
                      <a:pt x="2467152" y="55412"/>
                    </a:lnTo>
                    <a:lnTo>
                      <a:pt x="2437851" y="26111"/>
                    </a:lnTo>
                    <a:lnTo>
                      <a:pt x="2400686" y="6898"/>
                    </a:lnTo>
                    <a:lnTo>
                      <a:pt x="2357882" y="0"/>
                    </a:lnTo>
                    <a:close/>
                  </a:path>
                </a:pathLst>
              </a:custGeom>
              <a:solidFill>
                <a:srgbClr val="F1F1F1"/>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sp>
            <p:nvSpPr>
              <p:cNvPr id="15" name="object 24">
                <a:extLst>
                  <a:ext uri="{FF2B5EF4-FFF2-40B4-BE49-F238E27FC236}">
                    <a16:creationId xmlns:a16="http://schemas.microsoft.com/office/drawing/2014/main" id="{3E43E568-EB86-1C3A-E942-672A2F6E9B75}"/>
                  </a:ext>
                </a:extLst>
              </p:cNvPr>
              <p:cNvSpPr/>
              <p:nvPr/>
            </p:nvSpPr>
            <p:spPr>
              <a:xfrm>
                <a:off x="3225574" y="2269235"/>
                <a:ext cx="2493645" cy="671735"/>
              </a:xfrm>
              <a:custGeom>
                <a:avLst/>
                <a:gdLst/>
                <a:ahLst/>
                <a:cxnLst/>
                <a:rect l="l" t="t" r="r" b="b"/>
                <a:pathLst>
                  <a:path w="2493645" h="812800">
                    <a:moveTo>
                      <a:pt x="0" y="135381"/>
                    </a:moveTo>
                    <a:lnTo>
                      <a:pt x="6898" y="92577"/>
                    </a:lnTo>
                    <a:lnTo>
                      <a:pt x="26111" y="55412"/>
                    </a:lnTo>
                    <a:lnTo>
                      <a:pt x="55412" y="26111"/>
                    </a:lnTo>
                    <a:lnTo>
                      <a:pt x="92577" y="6898"/>
                    </a:lnTo>
                    <a:lnTo>
                      <a:pt x="135382" y="0"/>
                    </a:lnTo>
                    <a:lnTo>
                      <a:pt x="2357882" y="0"/>
                    </a:lnTo>
                    <a:lnTo>
                      <a:pt x="2400686" y="6898"/>
                    </a:lnTo>
                    <a:lnTo>
                      <a:pt x="2437851" y="26111"/>
                    </a:lnTo>
                    <a:lnTo>
                      <a:pt x="2467152" y="55412"/>
                    </a:lnTo>
                    <a:lnTo>
                      <a:pt x="2486365" y="92577"/>
                    </a:lnTo>
                    <a:lnTo>
                      <a:pt x="2493264" y="135381"/>
                    </a:lnTo>
                    <a:lnTo>
                      <a:pt x="2493264" y="676909"/>
                    </a:lnTo>
                    <a:lnTo>
                      <a:pt x="2486365" y="719714"/>
                    </a:lnTo>
                    <a:lnTo>
                      <a:pt x="2467152" y="756879"/>
                    </a:lnTo>
                    <a:lnTo>
                      <a:pt x="2437851" y="786180"/>
                    </a:lnTo>
                    <a:lnTo>
                      <a:pt x="2400686" y="805393"/>
                    </a:lnTo>
                    <a:lnTo>
                      <a:pt x="2357882" y="812291"/>
                    </a:lnTo>
                    <a:lnTo>
                      <a:pt x="135382" y="812291"/>
                    </a:lnTo>
                    <a:lnTo>
                      <a:pt x="92577" y="805393"/>
                    </a:lnTo>
                    <a:lnTo>
                      <a:pt x="55412" y="786180"/>
                    </a:lnTo>
                    <a:lnTo>
                      <a:pt x="26111" y="756879"/>
                    </a:lnTo>
                    <a:lnTo>
                      <a:pt x="6898" y="719714"/>
                    </a:lnTo>
                    <a:lnTo>
                      <a:pt x="0" y="676909"/>
                    </a:lnTo>
                    <a:lnTo>
                      <a:pt x="0" y="135381"/>
                    </a:lnTo>
                    <a:close/>
                  </a:path>
                </a:pathLst>
              </a:custGeom>
              <a:ln w="76200">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sng" strike="noStrike" kern="1200" cap="none" spc="0" normalizeH="0" baseline="0" noProof="0">
                  <a:ln>
                    <a:noFill/>
                  </a:ln>
                  <a:solidFill>
                    <a:prstClr val="black"/>
                  </a:solidFill>
                  <a:effectLst/>
                  <a:uLnTx/>
                  <a:uFillTx/>
                  <a:latin typeface="+mj-lt"/>
                  <a:ea typeface="+mn-ea"/>
                  <a:cs typeface="+mn-cs"/>
                </a:endParaRPr>
              </a:p>
            </p:txBody>
          </p:sp>
        </p:grpSp>
        <p:sp>
          <p:nvSpPr>
            <p:cNvPr id="16" name="object 25">
              <a:extLst>
                <a:ext uri="{FF2B5EF4-FFF2-40B4-BE49-F238E27FC236}">
                  <a16:creationId xmlns:a16="http://schemas.microsoft.com/office/drawing/2014/main" id="{57F9863F-EDCB-B4DC-E80D-5819BF712BF7}"/>
                </a:ext>
              </a:extLst>
            </p:cNvPr>
            <p:cNvSpPr txBox="1"/>
            <p:nvPr/>
          </p:nvSpPr>
          <p:spPr>
            <a:xfrm>
              <a:off x="4202197" y="1751102"/>
              <a:ext cx="1063625" cy="476308"/>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sz="1600" b="1" i="0" u="none" strike="noStrike" kern="1200" cap="none" spc="0" normalizeH="0" baseline="0" noProof="0">
                  <a:ln>
                    <a:noFill/>
                  </a:ln>
                  <a:solidFill>
                    <a:prstClr val="black"/>
                  </a:solidFill>
                  <a:effectLst/>
                  <a:uLnTx/>
                  <a:uFillTx/>
                  <a:latin typeface="+mj-lt"/>
                  <a:ea typeface="+mn-ea"/>
                  <a:cs typeface="Arial"/>
                </a:rPr>
                <a:t>Digital </a:t>
              </a:r>
              <a:r>
                <a:rPr kumimoji="0" sz="1600" b="1" i="0" u="none" strike="noStrike" kern="1200" cap="none" spc="5" normalizeH="0" baseline="0" noProof="0">
                  <a:ln>
                    <a:noFill/>
                  </a:ln>
                  <a:solidFill>
                    <a:prstClr val="black"/>
                  </a:solidFill>
                  <a:effectLst/>
                  <a:uLnTx/>
                  <a:uFillTx/>
                  <a:latin typeface="+mj-lt"/>
                  <a:ea typeface="+mn-ea"/>
                  <a:cs typeface="Arial"/>
                </a:rPr>
                <a:t> </a:t>
              </a:r>
              <a:r>
                <a:rPr kumimoji="0" sz="1600" b="1" i="0" u="none" strike="noStrike" kern="1200" cap="none" spc="-5" normalizeH="0" baseline="0" noProof="0">
                  <a:ln>
                    <a:noFill/>
                  </a:ln>
                  <a:solidFill>
                    <a:prstClr val="black"/>
                  </a:solidFill>
                  <a:effectLst/>
                  <a:uLnTx/>
                  <a:uFillTx/>
                  <a:latin typeface="+mj-lt"/>
                  <a:ea typeface="+mn-ea"/>
                  <a:cs typeface="Arial"/>
                </a:rPr>
                <a:t>E</a:t>
              </a:r>
              <a:r>
                <a:rPr kumimoji="0" sz="1600" b="1" i="0" u="none" strike="noStrike" kern="1200" cap="none" spc="-50" normalizeH="0" baseline="0" noProof="0">
                  <a:ln>
                    <a:noFill/>
                  </a:ln>
                  <a:solidFill>
                    <a:prstClr val="black"/>
                  </a:solidFill>
                  <a:effectLst/>
                  <a:uLnTx/>
                  <a:uFillTx/>
                  <a:latin typeface="+mj-lt"/>
                  <a:ea typeface="+mn-ea"/>
                  <a:cs typeface="Arial"/>
                </a:rPr>
                <a:t>v</a:t>
              </a:r>
              <a:r>
                <a:rPr kumimoji="0" sz="1600" b="1" i="0" u="none" strike="noStrike" kern="1200" cap="none" spc="-5" normalizeH="0" baseline="0" noProof="0">
                  <a:ln>
                    <a:noFill/>
                  </a:ln>
                  <a:solidFill>
                    <a:prstClr val="black"/>
                  </a:solidFill>
                  <a:effectLst/>
                  <a:uLnTx/>
                  <a:uFillTx/>
                  <a:latin typeface="+mj-lt"/>
                  <a:ea typeface="+mn-ea"/>
                  <a:cs typeface="Arial"/>
                </a:rPr>
                <a:t>o</a:t>
              </a:r>
              <a:r>
                <a:rPr kumimoji="0" sz="1600" b="1" i="0" u="none" strike="noStrike" kern="1200" cap="none" spc="5" normalizeH="0" baseline="0" noProof="0">
                  <a:ln>
                    <a:noFill/>
                  </a:ln>
                  <a:solidFill>
                    <a:prstClr val="black"/>
                  </a:solidFill>
                  <a:effectLst/>
                  <a:uLnTx/>
                  <a:uFillTx/>
                  <a:latin typeface="+mj-lt"/>
                  <a:ea typeface="+mn-ea"/>
                  <a:cs typeface="Arial"/>
                </a:rPr>
                <a:t>l</a:t>
              </a:r>
              <a:r>
                <a:rPr kumimoji="0" sz="1600" b="1" i="0" u="none" strike="noStrike" kern="1200" cap="none" spc="-5" normalizeH="0" baseline="0" noProof="0">
                  <a:ln>
                    <a:noFill/>
                  </a:ln>
                  <a:solidFill>
                    <a:prstClr val="black"/>
                  </a:solidFill>
                  <a:effectLst/>
                  <a:uLnTx/>
                  <a:uFillTx/>
                  <a:latin typeface="+mj-lt"/>
                  <a:ea typeface="+mn-ea"/>
                  <a:cs typeface="Arial"/>
                </a:rPr>
                <a:t>ut</a:t>
              </a:r>
              <a:r>
                <a:rPr kumimoji="0" sz="1600" b="1" i="0" u="none" strike="noStrike" kern="1200" cap="none" spc="5" normalizeH="0" baseline="0" noProof="0">
                  <a:ln>
                    <a:noFill/>
                  </a:ln>
                  <a:solidFill>
                    <a:prstClr val="black"/>
                  </a:solidFill>
                  <a:effectLst/>
                  <a:uLnTx/>
                  <a:uFillTx/>
                  <a:latin typeface="+mj-lt"/>
                  <a:ea typeface="+mn-ea"/>
                  <a:cs typeface="Arial"/>
                </a:rPr>
                <a:t>i</a:t>
              </a:r>
              <a:r>
                <a:rPr kumimoji="0" sz="1600" b="1" i="0" u="none" strike="noStrike" kern="1200" cap="none" spc="-5" normalizeH="0" baseline="0" noProof="0">
                  <a:ln>
                    <a:noFill/>
                  </a:ln>
                  <a:solidFill>
                    <a:prstClr val="black"/>
                  </a:solidFill>
                  <a:effectLst/>
                  <a:uLnTx/>
                  <a:uFillTx/>
                  <a:latin typeface="+mj-lt"/>
                  <a:ea typeface="+mn-ea"/>
                  <a:cs typeface="Arial"/>
                </a:rPr>
                <a:t>on</a:t>
              </a:r>
              <a:endParaRPr kumimoji="0" sz="1600" b="0" i="0" u="none" strike="noStrike" kern="1200" cap="none" spc="0" normalizeH="0" baseline="0" noProof="0">
                <a:ln>
                  <a:noFill/>
                </a:ln>
                <a:solidFill>
                  <a:prstClr val="black"/>
                </a:solidFill>
                <a:effectLst/>
                <a:uLnTx/>
                <a:uFillTx/>
                <a:latin typeface="+mj-lt"/>
                <a:ea typeface="+mn-ea"/>
                <a:cs typeface="Arial"/>
              </a:endParaRPr>
            </a:p>
          </p:txBody>
        </p:sp>
        <p:grpSp>
          <p:nvGrpSpPr>
            <p:cNvPr id="17" name="Group 16">
              <a:extLst>
                <a:ext uri="{FF2B5EF4-FFF2-40B4-BE49-F238E27FC236}">
                  <a16:creationId xmlns:a16="http://schemas.microsoft.com/office/drawing/2014/main" id="{52C109EA-6839-42DF-CAAF-CE000386694F}"/>
                </a:ext>
              </a:extLst>
            </p:cNvPr>
            <p:cNvGrpSpPr/>
            <p:nvPr/>
          </p:nvGrpSpPr>
          <p:grpSpPr>
            <a:xfrm>
              <a:off x="3225910" y="1728243"/>
              <a:ext cx="521208" cy="521208"/>
              <a:chOff x="6271092" y="1526215"/>
              <a:chExt cx="521208" cy="521208"/>
            </a:xfrm>
          </p:grpSpPr>
          <p:sp>
            <p:nvSpPr>
              <p:cNvPr id="18" name="object 28">
                <a:extLst>
                  <a:ext uri="{FF2B5EF4-FFF2-40B4-BE49-F238E27FC236}">
                    <a16:creationId xmlns:a16="http://schemas.microsoft.com/office/drawing/2014/main" id="{F8621D04-A332-9009-97A6-3F19095AE7BA}"/>
                  </a:ext>
                </a:extLst>
              </p:cNvPr>
              <p:cNvSpPr/>
              <p:nvPr/>
            </p:nvSpPr>
            <p:spPr>
              <a:xfrm>
                <a:off x="6271092" y="1526215"/>
                <a:ext cx="521208" cy="521208"/>
              </a:xfrm>
              <a:custGeom>
                <a:avLst/>
                <a:gdLst/>
                <a:ahLst/>
                <a:cxnLst/>
                <a:rect l="l" t="t" r="r" b="b"/>
                <a:pathLst>
                  <a:path w="538479" h="502919">
                    <a:moveTo>
                      <a:pt x="0" y="251460"/>
                    </a:moveTo>
                    <a:lnTo>
                      <a:pt x="4332" y="206243"/>
                    </a:lnTo>
                    <a:lnTo>
                      <a:pt x="16824" y="163693"/>
                    </a:lnTo>
                    <a:lnTo>
                      <a:pt x="36717" y="124516"/>
                    </a:lnTo>
                    <a:lnTo>
                      <a:pt x="63251" y="89422"/>
                    </a:lnTo>
                    <a:lnTo>
                      <a:pt x="95668" y="59120"/>
                    </a:lnTo>
                    <a:lnTo>
                      <a:pt x="133208" y="34318"/>
                    </a:lnTo>
                    <a:lnTo>
                      <a:pt x="175114" y="15725"/>
                    </a:lnTo>
                    <a:lnTo>
                      <a:pt x="220626" y="4049"/>
                    </a:lnTo>
                    <a:lnTo>
                      <a:pt x="268985" y="0"/>
                    </a:lnTo>
                    <a:lnTo>
                      <a:pt x="317345" y="4049"/>
                    </a:lnTo>
                    <a:lnTo>
                      <a:pt x="362857" y="15725"/>
                    </a:lnTo>
                    <a:lnTo>
                      <a:pt x="404763" y="34318"/>
                    </a:lnTo>
                    <a:lnTo>
                      <a:pt x="442303" y="59120"/>
                    </a:lnTo>
                    <a:lnTo>
                      <a:pt x="474720" y="89422"/>
                    </a:lnTo>
                    <a:lnTo>
                      <a:pt x="501254" y="124516"/>
                    </a:lnTo>
                    <a:lnTo>
                      <a:pt x="521147" y="163693"/>
                    </a:lnTo>
                    <a:lnTo>
                      <a:pt x="533639" y="206243"/>
                    </a:lnTo>
                    <a:lnTo>
                      <a:pt x="537972" y="251460"/>
                    </a:lnTo>
                    <a:lnTo>
                      <a:pt x="533639" y="296676"/>
                    </a:lnTo>
                    <a:lnTo>
                      <a:pt x="521147" y="339226"/>
                    </a:lnTo>
                    <a:lnTo>
                      <a:pt x="501254" y="378403"/>
                    </a:lnTo>
                    <a:lnTo>
                      <a:pt x="474720" y="413497"/>
                    </a:lnTo>
                    <a:lnTo>
                      <a:pt x="442303" y="443799"/>
                    </a:lnTo>
                    <a:lnTo>
                      <a:pt x="404763" y="468601"/>
                    </a:lnTo>
                    <a:lnTo>
                      <a:pt x="362857" y="487194"/>
                    </a:lnTo>
                    <a:lnTo>
                      <a:pt x="317345" y="498870"/>
                    </a:lnTo>
                    <a:lnTo>
                      <a:pt x="268985" y="502920"/>
                    </a:lnTo>
                    <a:lnTo>
                      <a:pt x="220626" y="498870"/>
                    </a:lnTo>
                    <a:lnTo>
                      <a:pt x="175114" y="487194"/>
                    </a:lnTo>
                    <a:lnTo>
                      <a:pt x="133208" y="468601"/>
                    </a:lnTo>
                    <a:lnTo>
                      <a:pt x="95668" y="443799"/>
                    </a:lnTo>
                    <a:lnTo>
                      <a:pt x="63251" y="413497"/>
                    </a:lnTo>
                    <a:lnTo>
                      <a:pt x="36717" y="378403"/>
                    </a:lnTo>
                    <a:lnTo>
                      <a:pt x="16824" y="339226"/>
                    </a:lnTo>
                    <a:lnTo>
                      <a:pt x="4332" y="296676"/>
                    </a:lnTo>
                    <a:lnTo>
                      <a:pt x="0" y="251460"/>
                    </a:lnTo>
                    <a:close/>
                  </a:path>
                </a:pathLst>
              </a:custGeom>
              <a:solidFill>
                <a:srgbClr val="FFFFFF"/>
              </a:solidFill>
              <a:ln w="57912">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pic>
            <p:nvPicPr>
              <p:cNvPr id="19" name="object 29">
                <a:extLst>
                  <a:ext uri="{FF2B5EF4-FFF2-40B4-BE49-F238E27FC236}">
                    <a16:creationId xmlns:a16="http://schemas.microsoft.com/office/drawing/2014/main" id="{4F2BC1E0-F4B2-C282-0921-ED0388567C7F}"/>
                  </a:ext>
                </a:extLst>
              </p:cNvPr>
              <p:cNvPicPr/>
              <p:nvPr/>
            </p:nvPicPr>
            <p:blipFill>
              <a:blip r:embed="rId2">
                <a:extLst>
                  <a:ext uri="{28A0092B-C50C-407E-A947-70E740481C1C}">
                    <a14:useLocalDpi xmlns:a14="http://schemas.microsoft.com/office/drawing/2010/main" val="0"/>
                  </a:ext>
                </a:extLst>
              </a:blip>
              <a:stretch>
                <a:fillRect/>
              </a:stretch>
            </p:blipFill>
            <p:spPr>
              <a:xfrm>
                <a:off x="6356516" y="1636866"/>
                <a:ext cx="342900" cy="320039"/>
              </a:xfrm>
              <a:prstGeom prst="rect">
                <a:avLst/>
              </a:prstGeom>
            </p:spPr>
          </p:pic>
        </p:grpSp>
        <p:sp>
          <p:nvSpPr>
            <p:cNvPr id="20" name="object 30">
              <a:extLst>
                <a:ext uri="{FF2B5EF4-FFF2-40B4-BE49-F238E27FC236}">
                  <a16:creationId xmlns:a16="http://schemas.microsoft.com/office/drawing/2014/main" id="{FDF3F865-96C9-A12D-B90F-577A3C2AAB73}"/>
                </a:ext>
              </a:extLst>
            </p:cNvPr>
            <p:cNvSpPr txBox="1"/>
            <p:nvPr/>
          </p:nvSpPr>
          <p:spPr>
            <a:xfrm>
              <a:off x="1136164" y="2568882"/>
              <a:ext cx="1421130" cy="476308"/>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sz="1600" b="1" i="0" u="none" strike="noStrike" kern="1200" cap="none" spc="-10" normalizeH="0" baseline="0" noProof="0">
                  <a:ln>
                    <a:noFill/>
                  </a:ln>
                  <a:solidFill>
                    <a:prstClr val="black"/>
                  </a:solidFill>
                  <a:effectLst/>
                  <a:uLnTx/>
                  <a:uFillTx/>
                  <a:latin typeface="+mj-lt"/>
                  <a:ea typeface="+mn-ea"/>
                  <a:cs typeface="Arial"/>
                </a:rPr>
                <a:t>Revenue </a:t>
              </a:r>
              <a:r>
                <a:rPr kumimoji="0" sz="1600" b="1" i="0" u="none" strike="noStrike" kern="1200" cap="none" spc="-5" normalizeH="0" baseline="0" noProof="0">
                  <a:ln>
                    <a:noFill/>
                  </a:ln>
                  <a:solidFill>
                    <a:prstClr val="black"/>
                  </a:solidFill>
                  <a:effectLst/>
                  <a:uLnTx/>
                  <a:uFillTx/>
                  <a:latin typeface="+mj-lt"/>
                  <a:ea typeface="+mn-ea"/>
                  <a:cs typeface="Arial"/>
                </a:rPr>
                <a:t> Manag</a:t>
              </a:r>
              <a:r>
                <a:rPr kumimoji="0" sz="1600" b="1" i="0" u="none" strike="noStrike" kern="1200" cap="none" spc="-15" normalizeH="0" baseline="0" noProof="0">
                  <a:ln>
                    <a:noFill/>
                  </a:ln>
                  <a:solidFill>
                    <a:prstClr val="black"/>
                  </a:solidFill>
                  <a:effectLst/>
                  <a:uLnTx/>
                  <a:uFillTx/>
                  <a:latin typeface="+mj-lt"/>
                  <a:ea typeface="+mn-ea"/>
                  <a:cs typeface="Arial"/>
                </a:rPr>
                <a:t>e</a:t>
              </a:r>
              <a:r>
                <a:rPr kumimoji="0" sz="1600" b="1" i="0" u="none" strike="noStrike" kern="1200" cap="none" spc="-5" normalizeH="0" baseline="0" noProof="0">
                  <a:ln>
                    <a:noFill/>
                  </a:ln>
                  <a:solidFill>
                    <a:prstClr val="black"/>
                  </a:solidFill>
                  <a:effectLst/>
                  <a:uLnTx/>
                  <a:uFillTx/>
                  <a:latin typeface="+mj-lt"/>
                  <a:ea typeface="+mn-ea"/>
                  <a:cs typeface="Arial"/>
                </a:rPr>
                <a:t>m</a:t>
              </a:r>
              <a:r>
                <a:rPr kumimoji="0" sz="1600" b="1" i="0" u="none" strike="noStrike" kern="1200" cap="none" spc="-15" normalizeH="0" baseline="0" noProof="0">
                  <a:ln>
                    <a:noFill/>
                  </a:ln>
                  <a:solidFill>
                    <a:prstClr val="black"/>
                  </a:solidFill>
                  <a:effectLst/>
                  <a:uLnTx/>
                  <a:uFillTx/>
                  <a:latin typeface="+mj-lt"/>
                  <a:ea typeface="+mn-ea"/>
                  <a:cs typeface="Arial"/>
                </a:rPr>
                <a:t>e</a:t>
              </a:r>
              <a:r>
                <a:rPr kumimoji="0" sz="1600" b="1" i="0" u="none" strike="noStrike" kern="1200" cap="none" spc="0" normalizeH="0" baseline="0" noProof="0">
                  <a:ln>
                    <a:noFill/>
                  </a:ln>
                  <a:solidFill>
                    <a:prstClr val="black"/>
                  </a:solidFill>
                  <a:effectLst/>
                  <a:uLnTx/>
                  <a:uFillTx/>
                  <a:latin typeface="+mj-lt"/>
                  <a:ea typeface="+mn-ea"/>
                  <a:cs typeface="Arial"/>
                </a:rPr>
                <a:t>nt</a:t>
              </a:r>
              <a:endParaRPr kumimoji="0" sz="1600" b="0" i="0" u="none" strike="noStrike" kern="1200" cap="none" spc="0" normalizeH="0" baseline="0" noProof="0">
                <a:ln>
                  <a:noFill/>
                </a:ln>
                <a:solidFill>
                  <a:prstClr val="black"/>
                </a:solidFill>
                <a:effectLst/>
                <a:uLnTx/>
                <a:uFillTx/>
                <a:latin typeface="+mj-lt"/>
                <a:ea typeface="+mn-ea"/>
                <a:cs typeface="Arial"/>
              </a:endParaRPr>
            </a:p>
          </p:txBody>
        </p:sp>
        <p:grpSp>
          <p:nvGrpSpPr>
            <p:cNvPr id="21" name="Group 20">
              <a:extLst>
                <a:ext uri="{FF2B5EF4-FFF2-40B4-BE49-F238E27FC236}">
                  <a16:creationId xmlns:a16="http://schemas.microsoft.com/office/drawing/2014/main" id="{3450E60A-F6A2-EE88-DFD6-246916FD90F0}"/>
                </a:ext>
              </a:extLst>
            </p:cNvPr>
            <p:cNvGrpSpPr/>
            <p:nvPr/>
          </p:nvGrpSpPr>
          <p:grpSpPr>
            <a:xfrm>
              <a:off x="444175" y="2536620"/>
              <a:ext cx="536575" cy="521208"/>
              <a:chOff x="3384634" y="2364818"/>
              <a:chExt cx="536576" cy="521208"/>
            </a:xfrm>
          </p:grpSpPr>
          <p:sp>
            <p:nvSpPr>
              <p:cNvPr id="22" name="object 32">
                <a:extLst>
                  <a:ext uri="{FF2B5EF4-FFF2-40B4-BE49-F238E27FC236}">
                    <a16:creationId xmlns:a16="http://schemas.microsoft.com/office/drawing/2014/main" id="{3A703DD1-47DF-8EAC-4678-C852543B3F14}"/>
                  </a:ext>
                </a:extLst>
              </p:cNvPr>
              <p:cNvSpPr/>
              <p:nvPr/>
            </p:nvSpPr>
            <p:spPr>
              <a:xfrm>
                <a:off x="3384635" y="2364818"/>
                <a:ext cx="536575" cy="501650"/>
              </a:xfrm>
              <a:custGeom>
                <a:avLst/>
                <a:gdLst/>
                <a:ahLst/>
                <a:cxnLst/>
                <a:rect l="l" t="t" r="r" b="b"/>
                <a:pathLst>
                  <a:path w="536575" h="501650">
                    <a:moveTo>
                      <a:pt x="268224" y="0"/>
                    </a:moveTo>
                    <a:lnTo>
                      <a:pt x="220024" y="4039"/>
                    </a:lnTo>
                    <a:lnTo>
                      <a:pt x="174653" y="15687"/>
                    </a:lnTo>
                    <a:lnTo>
                      <a:pt x="132870" y="34233"/>
                    </a:lnTo>
                    <a:lnTo>
                      <a:pt x="95432" y="58969"/>
                    </a:lnTo>
                    <a:lnTo>
                      <a:pt x="63100" y="89187"/>
                    </a:lnTo>
                    <a:lnTo>
                      <a:pt x="36632" y="124177"/>
                    </a:lnTo>
                    <a:lnTo>
                      <a:pt x="16786" y="163232"/>
                    </a:lnTo>
                    <a:lnTo>
                      <a:pt x="4323" y="205641"/>
                    </a:lnTo>
                    <a:lnTo>
                      <a:pt x="0" y="250698"/>
                    </a:lnTo>
                    <a:lnTo>
                      <a:pt x="4323" y="295754"/>
                    </a:lnTo>
                    <a:lnTo>
                      <a:pt x="16786" y="338163"/>
                    </a:lnTo>
                    <a:lnTo>
                      <a:pt x="36632" y="377218"/>
                    </a:lnTo>
                    <a:lnTo>
                      <a:pt x="63100" y="412208"/>
                    </a:lnTo>
                    <a:lnTo>
                      <a:pt x="95432" y="442426"/>
                    </a:lnTo>
                    <a:lnTo>
                      <a:pt x="132870" y="467162"/>
                    </a:lnTo>
                    <a:lnTo>
                      <a:pt x="174653" y="485708"/>
                    </a:lnTo>
                    <a:lnTo>
                      <a:pt x="220024" y="497356"/>
                    </a:lnTo>
                    <a:lnTo>
                      <a:pt x="268224" y="501396"/>
                    </a:lnTo>
                    <a:lnTo>
                      <a:pt x="316423" y="497356"/>
                    </a:lnTo>
                    <a:lnTo>
                      <a:pt x="361794" y="485708"/>
                    </a:lnTo>
                    <a:lnTo>
                      <a:pt x="403577" y="467162"/>
                    </a:lnTo>
                    <a:lnTo>
                      <a:pt x="441015" y="442426"/>
                    </a:lnTo>
                    <a:lnTo>
                      <a:pt x="473347" y="412208"/>
                    </a:lnTo>
                    <a:lnTo>
                      <a:pt x="499815" y="377218"/>
                    </a:lnTo>
                    <a:lnTo>
                      <a:pt x="519661" y="338163"/>
                    </a:lnTo>
                    <a:lnTo>
                      <a:pt x="532124" y="295754"/>
                    </a:lnTo>
                    <a:lnTo>
                      <a:pt x="536448" y="250698"/>
                    </a:lnTo>
                    <a:lnTo>
                      <a:pt x="532124" y="205641"/>
                    </a:lnTo>
                    <a:lnTo>
                      <a:pt x="519661" y="163232"/>
                    </a:lnTo>
                    <a:lnTo>
                      <a:pt x="499815" y="124177"/>
                    </a:lnTo>
                    <a:lnTo>
                      <a:pt x="473347" y="89187"/>
                    </a:lnTo>
                    <a:lnTo>
                      <a:pt x="441015" y="58969"/>
                    </a:lnTo>
                    <a:lnTo>
                      <a:pt x="403577" y="34233"/>
                    </a:lnTo>
                    <a:lnTo>
                      <a:pt x="361794" y="15687"/>
                    </a:lnTo>
                    <a:lnTo>
                      <a:pt x="316423" y="4039"/>
                    </a:lnTo>
                    <a:lnTo>
                      <a:pt x="268224" y="0"/>
                    </a:lnTo>
                    <a:close/>
                  </a:path>
                </a:pathLst>
              </a:custGeom>
              <a:solidFill>
                <a:srgbClr val="FFFFFF"/>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sp>
            <p:nvSpPr>
              <p:cNvPr id="23" name="object 33">
                <a:extLst>
                  <a:ext uri="{FF2B5EF4-FFF2-40B4-BE49-F238E27FC236}">
                    <a16:creationId xmlns:a16="http://schemas.microsoft.com/office/drawing/2014/main" id="{44D5CC48-BC10-04FC-1D69-F7EED0516157}"/>
                  </a:ext>
                </a:extLst>
              </p:cNvPr>
              <p:cNvSpPr/>
              <p:nvPr/>
            </p:nvSpPr>
            <p:spPr>
              <a:xfrm>
                <a:off x="3384634" y="2364818"/>
                <a:ext cx="521208" cy="521208"/>
              </a:xfrm>
              <a:custGeom>
                <a:avLst/>
                <a:gdLst/>
                <a:ahLst/>
                <a:cxnLst/>
                <a:rect l="l" t="t" r="r" b="b"/>
                <a:pathLst>
                  <a:path w="536575" h="501650">
                    <a:moveTo>
                      <a:pt x="0" y="250698"/>
                    </a:moveTo>
                    <a:lnTo>
                      <a:pt x="4323" y="205641"/>
                    </a:lnTo>
                    <a:lnTo>
                      <a:pt x="16786" y="163232"/>
                    </a:lnTo>
                    <a:lnTo>
                      <a:pt x="36632" y="124177"/>
                    </a:lnTo>
                    <a:lnTo>
                      <a:pt x="63100" y="89187"/>
                    </a:lnTo>
                    <a:lnTo>
                      <a:pt x="95432" y="58969"/>
                    </a:lnTo>
                    <a:lnTo>
                      <a:pt x="132870" y="34233"/>
                    </a:lnTo>
                    <a:lnTo>
                      <a:pt x="174653" y="15687"/>
                    </a:lnTo>
                    <a:lnTo>
                      <a:pt x="220024" y="4039"/>
                    </a:lnTo>
                    <a:lnTo>
                      <a:pt x="268224" y="0"/>
                    </a:lnTo>
                    <a:lnTo>
                      <a:pt x="316423" y="4039"/>
                    </a:lnTo>
                    <a:lnTo>
                      <a:pt x="361794" y="15687"/>
                    </a:lnTo>
                    <a:lnTo>
                      <a:pt x="403577" y="34233"/>
                    </a:lnTo>
                    <a:lnTo>
                      <a:pt x="441015" y="58969"/>
                    </a:lnTo>
                    <a:lnTo>
                      <a:pt x="473347" y="89187"/>
                    </a:lnTo>
                    <a:lnTo>
                      <a:pt x="499815" y="124177"/>
                    </a:lnTo>
                    <a:lnTo>
                      <a:pt x="519661" y="163232"/>
                    </a:lnTo>
                    <a:lnTo>
                      <a:pt x="532124" y="205641"/>
                    </a:lnTo>
                    <a:lnTo>
                      <a:pt x="536448" y="250698"/>
                    </a:lnTo>
                    <a:lnTo>
                      <a:pt x="532124" y="295754"/>
                    </a:lnTo>
                    <a:lnTo>
                      <a:pt x="519661" y="338163"/>
                    </a:lnTo>
                    <a:lnTo>
                      <a:pt x="499815" y="377218"/>
                    </a:lnTo>
                    <a:lnTo>
                      <a:pt x="473347" y="412208"/>
                    </a:lnTo>
                    <a:lnTo>
                      <a:pt x="441015" y="442426"/>
                    </a:lnTo>
                    <a:lnTo>
                      <a:pt x="403577" y="467162"/>
                    </a:lnTo>
                    <a:lnTo>
                      <a:pt x="361794" y="485708"/>
                    </a:lnTo>
                    <a:lnTo>
                      <a:pt x="316423" y="497356"/>
                    </a:lnTo>
                    <a:lnTo>
                      <a:pt x="268224" y="501396"/>
                    </a:lnTo>
                    <a:lnTo>
                      <a:pt x="220024" y="497356"/>
                    </a:lnTo>
                    <a:lnTo>
                      <a:pt x="174653" y="485708"/>
                    </a:lnTo>
                    <a:lnTo>
                      <a:pt x="132870" y="467162"/>
                    </a:lnTo>
                    <a:lnTo>
                      <a:pt x="95432" y="442426"/>
                    </a:lnTo>
                    <a:lnTo>
                      <a:pt x="63100" y="412208"/>
                    </a:lnTo>
                    <a:lnTo>
                      <a:pt x="36632" y="377218"/>
                    </a:lnTo>
                    <a:lnTo>
                      <a:pt x="16786" y="338163"/>
                    </a:lnTo>
                    <a:lnTo>
                      <a:pt x="4323" y="295754"/>
                    </a:lnTo>
                    <a:lnTo>
                      <a:pt x="0" y="250698"/>
                    </a:lnTo>
                    <a:close/>
                  </a:path>
                </a:pathLst>
              </a:custGeom>
              <a:ln w="57912">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pic>
            <p:nvPicPr>
              <p:cNvPr id="24" name="object 34">
                <a:extLst>
                  <a:ext uri="{FF2B5EF4-FFF2-40B4-BE49-F238E27FC236}">
                    <a16:creationId xmlns:a16="http://schemas.microsoft.com/office/drawing/2014/main" id="{39AF5463-BE47-4B2D-0386-F055D675D9F9}"/>
                  </a:ext>
                </a:extLst>
              </p:cNvPr>
              <p:cNvPicPr/>
              <p:nvPr/>
            </p:nvPicPr>
            <p:blipFill>
              <a:blip r:embed="rId3">
                <a:extLst>
                  <a:ext uri="{28A0092B-C50C-407E-A947-70E740481C1C}">
                    <a14:useLocalDpi xmlns:a14="http://schemas.microsoft.com/office/drawing/2010/main" val="0"/>
                  </a:ext>
                </a:extLst>
              </a:blip>
              <a:stretch>
                <a:fillRect/>
              </a:stretch>
            </p:blipFill>
            <p:spPr>
              <a:xfrm>
                <a:off x="3467366" y="2456751"/>
                <a:ext cx="345722" cy="323683"/>
              </a:xfrm>
              <a:prstGeom prst="rect">
                <a:avLst/>
              </a:prstGeom>
            </p:spPr>
          </p:pic>
        </p:grpSp>
        <p:grpSp>
          <p:nvGrpSpPr>
            <p:cNvPr id="25" name="Group 24">
              <a:extLst>
                <a:ext uri="{FF2B5EF4-FFF2-40B4-BE49-F238E27FC236}">
                  <a16:creationId xmlns:a16="http://schemas.microsoft.com/office/drawing/2014/main" id="{A8EF082B-813B-FFB7-B95A-4A22E27B3E1B}"/>
                </a:ext>
              </a:extLst>
            </p:cNvPr>
            <p:cNvGrpSpPr/>
            <p:nvPr/>
          </p:nvGrpSpPr>
          <p:grpSpPr>
            <a:xfrm>
              <a:off x="3065609" y="2460628"/>
              <a:ext cx="2542033" cy="704089"/>
              <a:chOff x="6077543" y="2269235"/>
              <a:chExt cx="2494916" cy="671736"/>
            </a:xfrm>
          </p:grpSpPr>
          <p:sp>
            <p:nvSpPr>
              <p:cNvPr id="26" name="object 35">
                <a:extLst>
                  <a:ext uri="{FF2B5EF4-FFF2-40B4-BE49-F238E27FC236}">
                    <a16:creationId xmlns:a16="http://schemas.microsoft.com/office/drawing/2014/main" id="{459B7275-F1A8-E41F-BC80-B37DCA101BA2}"/>
                  </a:ext>
                </a:extLst>
              </p:cNvPr>
              <p:cNvSpPr/>
              <p:nvPr/>
            </p:nvSpPr>
            <p:spPr>
              <a:xfrm>
                <a:off x="6077544" y="2269236"/>
                <a:ext cx="2494915" cy="671735"/>
              </a:xfrm>
              <a:custGeom>
                <a:avLst/>
                <a:gdLst/>
                <a:ahLst/>
                <a:cxnLst/>
                <a:rect l="l" t="t" r="r" b="b"/>
                <a:pathLst>
                  <a:path w="2494915" h="812800">
                    <a:moveTo>
                      <a:pt x="2359405" y="0"/>
                    </a:moveTo>
                    <a:lnTo>
                      <a:pt x="135381" y="0"/>
                    </a:lnTo>
                    <a:lnTo>
                      <a:pt x="92577" y="6898"/>
                    </a:lnTo>
                    <a:lnTo>
                      <a:pt x="55412" y="26111"/>
                    </a:lnTo>
                    <a:lnTo>
                      <a:pt x="26111" y="55412"/>
                    </a:lnTo>
                    <a:lnTo>
                      <a:pt x="6898" y="92577"/>
                    </a:lnTo>
                    <a:lnTo>
                      <a:pt x="0" y="135381"/>
                    </a:lnTo>
                    <a:lnTo>
                      <a:pt x="0" y="676909"/>
                    </a:lnTo>
                    <a:lnTo>
                      <a:pt x="6898" y="719714"/>
                    </a:lnTo>
                    <a:lnTo>
                      <a:pt x="26111" y="756879"/>
                    </a:lnTo>
                    <a:lnTo>
                      <a:pt x="55412" y="786180"/>
                    </a:lnTo>
                    <a:lnTo>
                      <a:pt x="92577" y="805393"/>
                    </a:lnTo>
                    <a:lnTo>
                      <a:pt x="135381" y="812291"/>
                    </a:lnTo>
                    <a:lnTo>
                      <a:pt x="2359405" y="812291"/>
                    </a:lnTo>
                    <a:lnTo>
                      <a:pt x="2402210" y="805393"/>
                    </a:lnTo>
                    <a:lnTo>
                      <a:pt x="2439375" y="786180"/>
                    </a:lnTo>
                    <a:lnTo>
                      <a:pt x="2468676" y="756879"/>
                    </a:lnTo>
                    <a:lnTo>
                      <a:pt x="2487889" y="719714"/>
                    </a:lnTo>
                    <a:lnTo>
                      <a:pt x="2494787" y="676909"/>
                    </a:lnTo>
                    <a:lnTo>
                      <a:pt x="2494787" y="135381"/>
                    </a:lnTo>
                    <a:lnTo>
                      <a:pt x="2487889" y="92577"/>
                    </a:lnTo>
                    <a:lnTo>
                      <a:pt x="2468676" y="55412"/>
                    </a:lnTo>
                    <a:lnTo>
                      <a:pt x="2439375" y="26111"/>
                    </a:lnTo>
                    <a:lnTo>
                      <a:pt x="2402210" y="6898"/>
                    </a:lnTo>
                    <a:lnTo>
                      <a:pt x="2359405" y="0"/>
                    </a:lnTo>
                    <a:close/>
                  </a:path>
                </a:pathLst>
              </a:custGeom>
              <a:solidFill>
                <a:srgbClr val="F1F1F1"/>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sp>
            <p:nvSpPr>
              <p:cNvPr id="27" name="object 36">
                <a:extLst>
                  <a:ext uri="{FF2B5EF4-FFF2-40B4-BE49-F238E27FC236}">
                    <a16:creationId xmlns:a16="http://schemas.microsoft.com/office/drawing/2014/main" id="{1F083217-B993-FDED-8FFA-B6F458F9108A}"/>
                  </a:ext>
                </a:extLst>
              </p:cNvPr>
              <p:cNvSpPr/>
              <p:nvPr/>
            </p:nvSpPr>
            <p:spPr>
              <a:xfrm>
                <a:off x="6077543" y="2269235"/>
                <a:ext cx="2494915" cy="671735"/>
              </a:xfrm>
              <a:custGeom>
                <a:avLst/>
                <a:gdLst/>
                <a:ahLst/>
                <a:cxnLst/>
                <a:rect l="l" t="t" r="r" b="b"/>
                <a:pathLst>
                  <a:path w="2494915" h="812800">
                    <a:moveTo>
                      <a:pt x="0" y="135381"/>
                    </a:moveTo>
                    <a:lnTo>
                      <a:pt x="6898" y="92577"/>
                    </a:lnTo>
                    <a:lnTo>
                      <a:pt x="26111" y="55412"/>
                    </a:lnTo>
                    <a:lnTo>
                      <a:pt x="55412" y="26111"/>
                    </a:lnTo>
                    <a:lnTo>
                      <a:pt x="92577" y="6898"/>
                    </a:lnTo>
                    <a:lnTo>
                      <a:pt x="135381" y="0"/>
                    </a:lnTo>
                    <a:lnTo>
                      <a:pt x="2359405" y="0"/>
                    </a:lnTo>
                    <a:lnTo>
                      <a:pt x="2402210" y="6898"/>
                    </a:lnTo>
                    <a:lnTo>
                      <a:pt x="2439375" y="26111"/>
                    </a:lnTo>
                    <a:lnTo>
                      <a:pt x="2468676" y="55412"/>
                    </a:lnTo>
                    <a:lnTo>
                      <a:pt x="2487889" y="92577"/>
                    </a:lnTo>
                    <a:lnTo>
                      <a:pt x="2494787" y="135381"/>
                    </a:lnTo>
                    <a:lnTo>
                      <a:pt x="2494787" y="676909"/>
                    </a:lnTo>
                    <a:lnTo>
                      <a:pt x="2487889" y="719714"/>
                    </a:lnTo>
                    <a:lnTo>
                      <a:pt x="2468676" y="756879"/>
                    </a:lnTo>
                    <a:lnTo>
                      <a:pt x="2439375" y="786180"/>
                    </a:lnTo>
                    <a:lnTo>
                      <a:pt x="2402210" y="805393"/>
                    </a:lnTo>
                    <a:lnTo>
                      <a:pt x="2359405" y="812291"/>
                    </a:lnTo>
                    <a:lnTo>
                      <a:pt x="135381" y="812291"/>
                    </a:lnTo>
                    <a:lnTo>
                      <a:pt x="92577" y="805393"/>
                    </a:lnTo>
                    <a:lnTo>
                      <a:pt x="55412" y="786180"/>
                    </a:lnTo>
                    <a:lnTo>
                      <a:pt x="26111" y="756879"/>
                    </a:lnTo>
                    <a:lnTo>
                      <a:pt x="6898" y="719714"/>
                    </a:lnTo>
                    <a:lnTo>
                      <a:pt x="0" y="676909"/>
                    </a:lnTo>
                    <a:lnTo>
                      <a:pt x="0" y="135381"/>
                    </a:lnTo>
                    <a:close/>
                  </a:path>
                </a:pathLst>
              </a:custGeom>
              <a:ln w="76199">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sng" strike="noStrike" kern="1200" cap="none" spc="0" normalizeH="0" baseline="0" noProof="0">
                  <a:ln>
                    <a:noFill/>
                  </a:ln>
                  <a:solidFill>
                    <a:prstClr val="black"/>
                  </a:solidFill>
                  <a:effectLst/>
                  <a:uLnTx/>
                  <a:uFillTx/>
                  <a:latin typeface="+mj-lt"/>
                  <a:ea typeface="+mn-ea"/>
                  <a:cs typeface="+mn-cs"/>
                </a:endParaRPr>
              </a:p>
            </p:txBody>
          </p:sp>
        </p:grpSp>
        <p:sp>
          <p:nvSpPr>
            <p:cNvPr id="28" name="object 37">
              <a:extLst>
                <a:ext uri="{FF2B5EF4-FFF2-40B4-BE49-F238E27FC236}">
                  <a16:creationId xmlns:a16="http://schemas.microsoft.com/office/drawing/2014/main" id="{07310B8E-FB74-38B0-A436-FFB88F2BA441}"/>
                </a:ext>
              </a:extLst>
            </p:cNvPr>
            <p:cNvSpPr txBox="1"/>
            <p:nvPr/>
          </p:nvSpPr>
          <p:spPr>
            <a:xfrm>
              <a:off x="4129044" y="2568882"/>
              <a:ext cx="1207770" cy="476308"/>
            </a:xfrm>
            <a:prstGeom prst="rect">
              <a:avLst/>
            </a:prstGeom>
          </p:spPr>
          <p:txBody>
            <a:bodyPr vert="horz" wrap="square" lIns="0" tIns="12700" rIns="0" bIns="0" rtlCol="0">
              <a:spAutoFit/>
            </a:bodyPr>
            <a:lstStyle/>
            <a:p>
              <a:pPr marL="26032" marR="5080" lvl="0" indent="-13969" algn="ctr" defTabSz="914400" rtl="0" eaLnBrk="1" fontAlgn="auto" latinLnBrk="0" hangingPunct="1">
                <a:lnSpc>
                  <a:spcPct val="90000"/>
                </a:lnSpc>
                <a:spcBef>
                  <a:spcPts val="100"/>
                </a:spcBef>
                <a:spcAft>
                  <a:spcPts val="0"/>
                </a:spcAft>
                <a:buClrTx/>
                <a:buSzTx/>
                <a:buFontTx/>
                <a:buNone/>
                <a:tabLst/>
                <a:defRPr/>
              </a:pPr>
              <a:r>
                <a:rPr kumimoji="0" sz="1600" b="1" i="0" u="none" strike="noStrike" kern="1200" cap="none" spc="0" normalizeH="0" baseline="0" noProof="0">
                  <a:ln>
                    <a:noFill/>
                  </a:ln>
                  <a:solidFill>
                    <a:prstClr val="black"/>
                  </a:solidFill>
                  <a:effectLst/>
                  <a:uLnTx/>
                  <a:uFillTx/>
                  <a:latin typeface="+mj-lt"/>
                  <a:ea typeface="+mn-ea"/>
                  <a:cs typeface="Arial"/>
                </a:rPr>
                <a:t>O</a:t>
              </a:r>
              <a:r>
                <a:rPr kumimoji="0" sz="1600" b="1" i="0" u="none" strike="noStrike" kern="1200" cap="none" spc="5" normalizeH="0" baseline="0" noProof="0">
                  <a:ln>
                    <a:noFill/>
                  </a:ln>
                  <a:solidFill>
                    <a:prstClr val="black"/>
                  </a:solidFill>
                  <a:effectLst/>
                  <a:uLnTx/>
                  <a:uFillTx/>
                  <a:latin typeface="+mj-lt"/>
                  <a:ea typeface="+mn-ea"/>
                  <a:cs typeface="Arial"/>
                </a:rPr>
                <a:t>p</a:t>
              </a:r>
              <a:r>
                <a:rPr kumimoji="0" sz="1600" b="1" i="0" u="none" strike="noStrike" kern="1200" cap="none" spc="0" normalizeH="0" baseline="0" noProof="0">
                  <a:ln>
                    <a:noFill/>
                  </a:ln>
                  <a:solidFill>
                    <a:prstClr val="black"/>
                  </a:solidFill>
                  <a:effectLst/>
                  <a:uLnTx/>
                  <a:uFillTx/>
                  <a:latin typeface="+mj-lt"/>
                  <a:ea typeface="+mn-ea"/>
                  <a:cs typeface="Arial"/>
                </a:rPr>
                <a:t>timiz</a:t>
              </a:r>
              <a:r>
                <a:rPr kumimoji="0" sz="1600" b="1" i="0" u="none" strike="noStrike" kern="1200" cap="none" spc="5" normalizeH="0" baseline="0" noProof="0">
                  <a:ln>
                    <a:noFill/>
                  </a:ln>
                  <a:solidFill>
                    <a:prstClr val="black"/>
                  </a:solidFill>
                  <a:effectLst/>
                  <a:uLnTx/>
                  <a:uFillTx/>
                  <a:latin typeface="+mj-lt"/>
                  <a:ea typeface="+mn-ea"/>
                  <a:cs typeface="Arial"/>
                </a:rPr>
                <a:t>i</a:t>
              </a:r>
              <a:r>
                <a:rPr kumimoji="0" sz="1600" b="1" i="0" u="none" strike="noStrike" kern="1200" cap="none" spc="0" normalizeH="0" baseline="0" noProof="0">
                  <a:ln>
                    <a:noFill/>
                  </a:ln>
                  <a:solidFill>
                    <a:prstClr val="black"/>
                  </a:solidFill>
                  <a:effectLst/>
                  <a:uLnTx/>
                  <a:uFillTx/>
                  <a:latin typeface="+mj-lt"/>
                  <a:ea typeface="+mn-ea"/>
                  <a:cs typeface="Arial"/>
                </a:rPr>
                <a:t>ng  F</a:t>
              </a:r>
              <a:r>
                <a:rPr kumimoji="0" sz="1600" b="1" i="0" u="none" strike="noStrike" kern="1200" cap="none" spc="5" normalizeH="0" baseline="0" noProof="0">
                  <a:ln>
                    <a:noFill/>
                  </a:ln>
                  <a:solidFill>
                    <a:prstClr val="black"/>
                  </a:solidFill>
                  <a:effectLst/>
                  <a:uLnTx/>
                  <a:uFillTx/>
                  <a:latin typeface="+mj-lt"/>
                  <a:ea typeface="+mn-ea"/>
                  <a:cs typeface="Arial"/>
                </a:rPr>
                <a:t>u</a:t>
              </a:r>
              <a:r>
                <a:rPr kumimoji="0" sz="1600" b="1" i="0" u="none" strike="noStrike" kern="1200" cap="none" spc="0" normalizeH="0" baseline="0" noProof="0">
                  <a:ln>
                    <a:noFill/>
                  </a:ln>
                  <a:solidFill>
                    <a:prstClr val="black"/>
                  </a:solidFill>
                  <a:effectLst/>
                  <a:uLnTx/>
                  <a:uFillTx/>
                  <a:latin typeface="+mj-lt"/>
                  <a:ea typeface="+mn-ea"/>
                  <a:cs typeface="Arial"/>
                </a:rPr>
                <a:t>lf</a:t>
              </a:r>
              <a:r>
                <a:rPr kumimoji="0" sz="1600" b="1" i="0" u="none" strike="noStrike" kern="1200" cap="none" spc="5" normalizeH="0" baseline="0" noProof="0">
                  <a:ln>
                    <a:noFill/>
                  </a:ln>
                  <a:solidFill>
                    <a:prstClr val="black"/>
                  </a:solidFill>
                  <a:effectLst/>
                  <a:uLnTx/>
                  <a:uFillTx/>
                  <a:latin typeface="+mj-lt"/>
                  <a:ea typeface="+mn-ea"/>
                  <a:cs typeface="Arial"/>
                </a:rPr>
                <a:t>i</a:t>
              </a:r>
              <a:r>
                <a:rPr kumimoji="0" sz="1600" b="1" i="0" u="none" strike="noStrike" kern="1200" cap="none" spc="0" normalizeH="0" baseline="0" noProof="0">
                  <a:ln>
                    <a:noFill/>
                  </a:ln>
                  <a:solidFill>
                    <a:prstClr val="black"/>
                  </a:solidFill>
                  <a:effectLst/>
                  <a:uLnTx/>
                  <a:uFillTx/>
                  <a:latin typeface="+mj-lt"/>
                  <a:ea typeface="+mn-ea"/>
                  <a:cs typeface="Arial"/>
                </a:rPr>
                <a:t>l</a:t>
              </a:r>
              <a:r>
                <a:rPr kumimoji="0" sz="1600" b="1" i="0" u="none" strike="noStrike" kern="1200" cap="none" spc="5" normalizeH="0" baseline="0" noProof="0">
                  <a:ln>
                    <a:noFill/>
                  </a:ln>
                  <a:solidFill>
                    <a:prstClr val="black"/>
                  </a:solidFill>
                  <a:effectLst/>
                  <a:uLnTx/>
                  <a:uFillTx/>
                  <a:latin typeface="+mj-lt"/>
                  <a:ea typeface="+mn-ea"/>
                  <a:cs typeface="Arial"/>
                </a:rPr>
                <a:t>l</a:t>
              </a:r>
              <a:r>
                <a:rPr kumimoji="0" sz="1600" b="1" i="0" u="none" strike="noStrike" kern="1200" cap="none" spc="-5" normalizeH="0" baseline="0" noProof="0">
                  <a:ln>
                    <a:noFill/>
                  </a:ln>
                  <a:solidFill>
                    <a:prstClr val="black"/>
                  </a:solidFill>
                  <a:effectLst/>
                  <a:uLnTx/>
                  <a:uFillTx/>
                  <a:latin typeface="+mj-lt"/>
                  <a:ea typeface="+mn-ea"/>
                  <a:cs typeface="Arial"/>
                </a:rPr>
                <a:t>m</a:t>
              </a:r>
              <a:r>
                <a:rPr kumimoji="0" sz="1600" b="1" i="0" u="none" strike="noStrike" kern="1200" cap="none" spc="-15" normalizeH="0" baseline="0" noProof="0">
                  <a:ln>
                    <a:noFill/>
                  </a:ln>
                  <a:solidFill>
                    <a:prstClr val="black"/>
                  </a:solidFill>
                  <a:effectLst/>
                  <a:uLnTx/>
                  <a:uFillTx/>
                  <a:latin typeface="+mj-lt"/>
                  <a:ea typeface="+mn-ea"/>
                  <a:cs typeface="Arial"/>
                </a:rPr>
                <a:t>e</a:t>
              </a:r>
              <a:r>
                <a:rPr kumimoji="0" sz="1600" b="1" i="0" u="none" strike="noStrike" kern="1200" cap="none" spc="0" normalizeH="0" baseline="0" noProof="0">
                  <a:ln>
                    <a:noFill/>
                  </a:ln>
                  <a:solidFill>
                    <a:prstClr val="black"/>
                  </a:solidFill>
                  <a:effectLst/>
                  <a:uLnTx/>
                  <a:uFillTx/>
                  <a:latin typeface="+mj-lt"/>
                  <a:ea typeface="+mn-ea"/>
                  <a:cs typeface="Arial"/>
                </a:rPr>
                <a:t>nt</a:t>
              </a:r>
              <a:endParaRPr kumimoji="0" sz="1600" b="0" i="0" u="none" strike="noStrike" kern="1200" cap="none" spc="0" normalizeH="0" baseline="0" noProof="0">
                <a:ln>
                  <a:noFill/>
                </a:ln>
                <a:solidFill>
                  <a:prstClr val="black"/>
                </a:solidFill>
                <a:effectLst/>
                <a:uLnTx/>
                <a:uFillTx/>
                <a:latin typeface="+mj-lt"/>
                <a:ea typeface="+mn-ea"/>
                <a:cs typeface="Arial"/>
              </a:endParaRPr>
            </a:p>
          </p:txBody>
        </p:sp>
        <p:grpSp>
          <p:nvGrpSpPr>
            <p:cNvPr id="29" name="Group 28">
              <a:extLst>
                <a:ext uri="{FF2B5EF4-FFF2-40B4-BE49-F238E27FC236}">
                  <a16:creationId xmlns:a16="http://schemas.microsoft.com/office/drawing/2014/main" id="{A6F7992B-B876-21B6-8B83-E1CCF6DBC082}"/>
                </a:ext>
              </a:extLst>
            </p:cNvPr>
            <p:cNvGrpSpPr/>
            <p:nvPr/>
          </p:nvGrpSpPr>
          <p:grpSpPr>
            <a:xfrm>
              <a:off x="3225910" y="2556214"/>
              <a:ext cx="521208" cy="521208"/>
              <a:chOff x="6271091" y="2364819"/>
              <a:chExt cx="521208" cy="521208"/>
            </a:xfrm>
          </p:grpSpPr>
          <p:sp>
            <p:nvSpPr>
              <p:cNvPr id="30" name="object 40">
                <a:extLst>
                  <a:ext uri="{FF2B5EF4-FFF2-40B4-BE49-F238E27FC236}">
                    <a16:creationId xmlns:a16="http://schemas.microsoft.com/office/drawing/2014/main" id="{4669F006-359B-F295-BB65-235BCC77B1D2}"/>
                  </a:ext>
                </a:extLst>
              </p:cNvPr>
              <p:cNvSpPr/>
              <p:nvPr/>
            </p:nvSpPr>
            <p:spPr>
              <a:xfrm>
                <a:off x="6271091" y="2364819"/>
                <a:ext cx="521208" cy="521208"/>
              </a:xfrm>
              <a:custGeom>
                <a:avLst/>
                <a:gdLst/>
                <a:ahLst/>
                <a:cxnLst/>
                <a:rect l="l" t="t" r="r" b="b"/>
                <a:pathLst>
                  <a:path w="538479" h="501650">
                    <a:moveTo>
                      <a:pt x="0" y="250698"/>
                    </a:moveTo>
                    <a:lnTo>
                      <a:pt x="4332" y="205641"/>
                    </a:lnTo>
                    <a:lnTo>
                      <a:pt x="16824" y="163232"/>
                    </a:lnTo>
                    <a:lnTo>
                      <a:pt x="36717" y="124177"/>
                    </a:lnTo>
                    <a:lnTo>
                      <a:pt x="63251" y="89187"/>
                    </a:lnTo>
                    <a:lnTo>
                      <a:pt x="95668" y="58969"/>
                    </a:lnTo>
                    <a:lnTo>
                      <a:pt x="133208" y="34233"/>
                    </a:lnTo>
                    <a:lnTo>
                      <a:pt x="175114" y="15687"/>
                    </a:lnTo>
                    <a:lnTo>
                      <a:pt x="220626" y="4039"/>
                    </a:lnTo>
                    <a:lnTo>
                      <a:pt x="268985" y="0"/>
                    </a:lnTo>
                    <a:lnTo>
                      <a:pt x="317345" y="4039"/>
                    </a:lnTo>
                    <a:lnTo>
                      <a:pt x="362857" y="15687"/>
                    </a:lnTo>
                    <a:lnTo>
                      <a:pt x="404763" y="34233"/>
                    </a:lnTo>
                    <a:lnTo>
                      <a:pt x="442303" y="58969"/>
                    </a:lnTo>
                    <a:lnTo>
                      <a:pt x="474720" y="89187"/>
                    </a:lnTo>
                    <a:lnTo>
                      <a:pt x="501254" y="124177"/>
                    </a:lnTo>
                    <a:lnTo>
                      <a:pt x="521147" y="163232"/>
                    </a:lnTo>
                    <a:lnTo>
                      <a:pt x="533639" y="205641"/>
                    </a:lnTo>
                    <a:lnTo>
                      <a:pt x="537972" y="250698"/>
                    </a:lnTo>
                    <a:lnTo>
                      <a:pt x="533639" y="295754"/>
                    </a:lnTo>
                    <a:lnTo>
                      <a:pt x="521147" y="338163"/>
                    </a:lnTo>
                    <a:lnTo>
                      <a:pt x="501254" y="377218"/>
                    </a:lnTo>
                    <a:lnTo>
                      <a:pt x="474720" y="412208"/>
                    </a:lnTo>
                    <a:lnTo>
                      <a:pt x="442303" y="442426"/>
                    </a:lnTo>
                    <a:lnTo>
                      <a:pt x="404763" y="467162"/>
                    </a:lnTo>
                    <a:lnTo>
                      <a:pt x="362857" y="485708"/>
                    </a:lnTo>
                    <a:lnTo>
                      <a:pt x="317345" y="497356"/>
                    </a:lnTo>
                    <a:lnTo>
                      <a:pt x="268985" y="501396"/>
                    </a:lnTo>
                    <a:lnTo>
                      <a:pt x="220626" y="497356"/>
                    </a:lnTo>
                    <a:lnTo>
                      <a:pt x="175114" y="485708"/>
                    </a:lnTo>
                    <a:lnTo>
                      <a:pt x="133208" y="467162"/>
                    </a:lnTo>
                    <a:lnTo>
                      <a:pt x="95668" y="442426"/>
                    </a:lnTo>
                    <a:lnTo>
                      <a:pt x="63251" y="412208"/>
                    </a:lnTo>
                    <a:lnTo>
                      <a:pt x="36717" y="377218"/>
                    </a:lnTo>
                    <a:lnTo>
                      <a:pt x="16824" y="338163"/>
                    </a:lnTo>
                    <a:lnTo>
                      <a:pt x="4332" y="295754"/>
                    </a:lnTo>
                    <a:lnTo>
                      <a:pt x="0" y="250698"/>
                    </a:lnTo>
                    <a:close/>
                  </a:path>
                </a:pathLst>
              </a:custGeom>
              <a:solidFill>
                <a:srgbClr val="FFFFFF"/>
              </a:solidFill>
              <a:ln w="57912">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pic>
            <p:nvPicPr>
              <p:cNvPr id="31" name="object 41">
                <a:extLst>
                  <a:ext uri="{FF2B5EF4-FFF2-40B4-BE49-F238E27FC236}">
                    <a16:creationId xmlns:a16="http://schemas.microsoft.com/office/drawing/2014/main" id="{FFDEDC05-2BAB-B573-498B-B3AE105C1B96}"/>
                  </a:ext>
                </a:extLst>
              </p:cNvPr>
              <p:cNvPicPr/>
              <p:nvPr/>
            </p:nvPicPr>
            <p:blipFill>
              <a:blip r:embed="rId4">
                <a:extLst>
                  <a:ext uri="{28A0092B-C50C-407E-A947-70E740481C1C}">
                    <a14:useLocalDpi xmlns:a14="http://schemas.microsoft.com/office/drawing/2010/main" val="0"/>
                  </a:ext>
                </a:extLst>
              </a:blip>
              <a:stretch>
                <a:fillRect/>
              </a:stretch>
            </p:blipFill>
            <p:spPr>
              <a:xfrm>
                <a:off x="6341005" y="2452124"/>
                <a:ext cx="404688" cy="378765"/>
              </a:xfrm>
              <a:prstGeom prst="rect">
                <a:avLst/>
              </a:prstGeom>
            </p:spPr>
          </p:pic>
        </p:grpSp>
        <p:sp>
          <p:nvSpPr>
            <p:cNvPr id="32" name="object 44">
              <a:extLst>
                <a:ext uri="{FF2B5EF4-FFF2-40B4-BE49-F238E27FC236}">
                  <a16:creationId xmlns:a16="http://schemas.microsoft.com/office/drawing/2014/main" id="{BFA708F8-1072-D636-078E-B6ACEF13AA68}"/>
                </a:ext>
              </a:extLst>
            </p:cNvPr>
            <p:cNvSpPr txBox="1"/>
            <p:nvPr/>
          </p:nvSpPr>
          <p:spPr>
            <a:xfrm>
              <a:off x="1341468" y="1751103"/>
              <a:ext cx="966469" cy="476308"/>
            </a:xfrm>
            <a:prstGeom prst="rect">
              <a:avLst/>
            </a:prstGeom>
          </p:spPr>
          <p:txBody>
            <a:bodyPr vert="horz" wrap="square" lIns="0" tIns="12700" rIns="0" bIns="0" rtlCol="0">
              <a:spAutoFit/>
            </a:bodyPr>
            <a:lstStyle/>
            <a:p>
              <a:pPr marL="27303" marR="5080" lvl="0" indent="-15239" algn="ctr" defTabSz="914400" rtl="0" eaLnBrk="1" fontAlgn="auto" latinLnBrk="0" hangingPunct="1">
                <a:lnSpc>
                  <a:spcPct val="90000"/>
                </a:lnSpc>
                <a:spcBef>
                  <a:spcPts val="100"/>
                </a:spcBef>
                <a:spcAft>
                  <a:spcPts val="0"/>
                </a:spcAft>
                <a:buClrTx/>
                <a:buSzTx/>
                <a:buFontTx/>
                <a:buNone/>
                <a:tabLst/>
                <a:defRPr/>
              </a:pPr>
              <a:r>
                <a:rPr kumimoji="0" sz="1600" b="1" i="0" u="none" strike="noStrike" kern="1200" cap="none" spc="0" normalizeH="0" baseline="0" noProof="0">
                  <a:ln>
                    <a:noFill/>
                  </a:ln>
                  <a:solidFill>
                    <a:prstClr val="black"/>
                  </a:solidFill>
                  <a:effectLst/>
                  <a:uLnTx/>
                  <a:uFillTx/>
                  <a:latin typeface="+mj-lt"/>
                  <a:ea typeface="+mn-ea"/>
                  <a:cs typeface="Arial"/>
                </a:rPr>
                <a:t>Portfo</a:t>
              </a:r>
              <a:r>
                <a:rPr kumimoji="0" sz="1600" b="1" i="0" u="none" strike="noStrike" kern="1200" cap="none" spc="5" normalizeH="0" baseline="0" noProof="0">
                  <a:ln>
                    <a:noFill/>
                  </a:ln>
                  <a:solidFill>
                    <a:prstClr val="black"/>
                  </a:solidFill>
                  <a:effectLst/>
                  <a:uLnTx/>
                  <a:uFillTx/>
                  <a:latin typeface="+mj-lt"/>
                  <a:ea typeface="+mn-ea"/>
                  <a:cs typeface="Arial"/>
                </a:rPr>
                <a:t>l</a:t>
              </a:r>
              <a:r>
                <a:rPr kumimoji="0" sz="1600" b="1" i="0" u="none" strike="noStrike" kern="1200" cap="none" spc="0" normalizeH="0" baseline="0" noProof="0">
                  <a:ln>
                    <a:noFill/>
                  </a:ln>
                  <a:solidFill>
                    <a:prstClr val="black"/>
                  </a:solidFill>
                  <a:effectLst/>
                  <a:uLnTx/>
                  <a:uFillTx/>
                  <a:latin typeface="+mj-lt"/>
                  <a:ea typeface="+mn-ea"/>
                  <a:cs typeface="Arial"/>
                </a:rPr>
                <a:t>io  </a:t>
              </a:r>
              <a:r>
                <a:rPr kumimoji="0" sz="1600" b="1" i="0" u="none" strike="noStrike" kern="1200" cap="none" spc="-5" normalizeH="0" baseline="0" noProof="0">
                  <a:ln>
                    <a:noFill/>
                  </a:ln>
                  <a:solidFill>
                    <a:prstClr val="black"/>
                  </a:solidFill>
                  <a:effectLst/>
                  <a:uLnTx/>
                  <a:uFillTx/>
                  <a:latin typeface="+mj-lt"/>
                  <a:ea typeface="+mn-ea"/>
                  <a:cs typeface="Arial"/>
                </a:rPr>
                <a:t>Strategy</a:t>
              </a:r>
              <a:endParaRPr kumimoji="0" sz="1600" b="0" i="0" u="none" strike="noStrike" kern="1200" cap="none" spc="0" normalizeH="0" baseline="0" noProof="0">
                <a:ln>
                  <a:noFill/>
                </a:ln>
                <a:solidFill>
                  <a:prstClr val="black"/>
                </a:solidFill>
                <a:effectLst/>
                <a:uLnTx/>
                <a:uFillTx/>
                <a:latin typeface="+mj-lt"/>
                <a:ea typeface="+mn-ea"/>
                <a:cs typeface="Arial"/>
              </a:endParaRPr>
            </a:p>
          </p:txBody>
        </p:sp>
        <p:sp>
          <p:nvSpPr>
            <p:cNvPr id="33" name="object 46">
              <a:extLst>
                <a:ext uri="{FF2B5EF4-FFF2-40B4-BE49-F238E27FC236}">
                  <a16:creationId xmlns:a16="http://schemas.microsoft.com/office/drawing/2014/main" id="{D1B19971-72E3-C90B-1BAE-CFD716907C4F}"/>
                </a:ext>
              </a:extLst>
            </p:cNvPr>
            <p:cNvSpPr/>
            <p:nvPr/>
          </p:nvSpPr>
          <p:spPr>
            <a:xfrm>
              <a:off x="411520" y="1748562"/>
              <a:ext cx="536575" cy="523240"/>
            </a:xfrm>
            <a:custGeom>
              <a:avLst/>
              <a:gdLst/>
              <a:ahLst/>
              <a:cxnLst/>
              <a:rect l="l" t="t" r="r" b="b"/>
              <a:pathLst>
                <a:path w="536575" h="523239">
                  <a:moveTo>
                    <a:pt x="268224" y="0"/>
                  </a:moveTo>
                  <a:lnTo>
                    <a:pt x="220024" y="4209"/>
                  </a:lnTo>
                  <a:lnTo>
                    <a:pt x="174653" y="16345"/>
                  </a:lnTo>
                  <a:lnTo>
                    <a:pt x="132870" y="35672"/>
                  </a:lnTo>
                  <a:lnTo>
                    <a:pt x="95432" y="61453"/>
                  </a:lnTo>
                  <a:lnTo>
                    <a:pt x="63100" y="92950"/>
                  </a:lnTo>
                  <a:lnTo>
                    <a:pt x="36632" y="129427"/>
                  </a:lnTo>
                  <a:lnTo>
                    <a:pt x="16786" y="170146"/>
                  </a:lnTo>
                  <a:lnTo>
                    <a:pt x="4323" y="214371"/>
                  </a:lnTo>
                  <a:lnTo>
                    <a:pt x="0" y="261366"/>
                  </a:lnTo>
                  <a:lnTo>
                    <a:pt x="4323" y="308360"/>
                  </a:lnTo>
                  <a:lnTo>
                    <a:pt x="16786" y="352585"/>
                  </a:lnTo>
                  <a:lnTo>
                    <a:pt x="36632" y="393304"/>
                  </a:lnTo>
                  <a:lnTo>
                    <a:pt x="63100" y="429781"/>
                  </a:lnTo>
                  <a:lnTo>
                    <a:pt x="95432" y="461278"/>
                  </a:lnTo>
                  <a:lnTo>
                    <a:pt x="132870" y="487059"/>
                  </a:lnTo>
                  <a:lnTo>
                    <a:pt x="174653" y="506386"/>
                  </a:lnTo>
                  <a:lnTo>
                    <a:pt x="220024" y="518522"/>
                  </a:lnTo>
                  <a:lnTo>
                    <a:pt x="268224" y="522732"/>
                  </a:lnTo>
                  <a:lnTo>
                    <a:pt x="316423" y="518522"/>
                  </a:lnTo>
                  <a:lnTo>
                    <a:pt x="361794" y="506386"/>
                  </a:lnTo>
                  <a:lnTo>
                    <a:pt x="403577" y="487059"/>
                  </a:lnTo>
                  <a:lnTo>
                    <a:pt x="441015" y="461278"/>
                  </a:lnTo>
                  <a:lnTo>
                    <a:pt x="473347" y="429781"/>
                  </a:lnTo>
                  <a:lnTo>
                    <a:pt x="499815" y="393304"/>
                  </a:lnTo>
                  <a:lnTo>
                    <a:pt x="519661" y="352585"/>
                  </a:lnTo>
                  <a:lnTo>
                    <a:pt x="532124" y="308360"/>
                  </a:lnTo>
                  <a:lnTo>
                    <a:pt x="536448" y="261366"/>
                  </a:lnTo>
                  <a:lnTo>
                    <a:pt x="532124" y="214371"/>
                  </a:lnTo>
                  <a:lnTo>
                    <a:pt x="519661" y="170146"/>
                  </a:lnTo>
                  <a:lnTo>
                    <a:pt x="499815" y="129427"/>
                  </a:lnTo>
                  <a:lnTo>
                    <a:pt x="473347" y="92950"/>
                  </a:lnTo>
                  <a:lnTo>
                    <a:pt x="441015" y="61453"/>
                  </a:lnTo>
                  <a:lnTo>
                    <a:pt x="403577" y="35672"/>
                  </a:lnTo>
                  <a:lnTo>
                    <a:pt x="361794" y="16345"/>
                  </a:lnTo>
                  <a:lnTo>
                    <a:pt x="316423" y="4209"/>
                  </a:lnTo>
                  <a:lnTo>
                    <a:pt x="268224" y="0"/>
                  </a:lnTo>
                  <a:close/>
                </a:path>
              </a:pathLst>
            </a:custGeom>
            <a:solidFill>
              <a:srgbClr val="FFFFFF"/>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grpSp>
          <p:nvGrpSpPr>
            <p:cNvPr id="34" name="Group 33">
              <a:extLst>
                <a:ext uri="{FF2B5EF4-FFF2-40B4-BE49-F238E27FC236}">
                  <a16:creationId xmlns:a16="http://schemas.microsoft.com/office/drawing/2014/main" id="{CCD6A667-9D40-F300-4DC3-BF4C57C0019D}"/>
                </a:ext>
              </a:extLst>
            </p:cNvPr>
            <p:cNvGrpSpPr/>
            <p:nvPr/>
          </p:nvGrpSpPr>
          <p:grpSpPr>
            <a:xfrm>
              <a:off x="430086" y="1728241"/>
              <a:ext cx="521208" cy="523240"/>
              <a:chOff x="3384636" y="1526215"/>
              <a:chExt cx="521208" cy="523240"/>
            </a:xfrm>
          </p:grpSpPr>
          <p:sp>
            <p:nvSpPr>
              <p:cNvPr id="35" name="object 47">
                <a:extLst>
                  <a:ext uri="{FF2B5EF4-FFF2-40B4-BE49-F238E27FC236}">
                    <a16:creationId xmlns:a16="http://schemas.microsoft.com/office/drawing/2014/main" id="{A0C12BE3-52C2-4F03-5FD5-EFC38B5A8203}"/>
                  </a:ext>
                </a:extLst>
              </p:cNvPr>
              <p:cNvSpPr/>
              <p:nvPr/>
            </p:nvSpPr>
            <p:spPr>
              <a:xfrm>
                <a:off x="3384636" y="1526215"/>
                <a:ext cx="521208" cy="523240"/>
              </a:xfrm>
              <a:custGeom>
                <a:avLst/>
                <a:gdLst/>
                <a:ahLst/>
                <a:cxnLst/>
                <a:rect l="l" t="t" r="r" b="b"/>
                <a:pathLst>
                  <a:path w="536575" h="523239">
                    <a:moveTo>
                      <a:pt x="0" y="261366"/>
                    </a:moveTo>
                    <a:lnTo>
                      <a:pt x="4323" y="214371"/>
                    </a:lnTo>
                    <a:lnTo>
                      <a:pt x="16786" y="170146"/>
                    </a:lnTo>
                    <a:lnTo>
                      <a:pt x="36632" y="129427"/>
                    </a:lnTo>
                    <a:lnTo>
                      <a:pt x="63100" y="92950"/>
                    </a:lnTo>
                    <a:lnTo>
                      <a:pt x="95432" y="61453"/>
                    </a:lnTo>
                    <a:lnTo>
                      <a:pt x="132870" y="35672"/>
                    </a:lnTo>
                    <a:lnTo>
                      <a:pt x="174653" y="16345"/>
                    </a:lnTo>
                    <a:lnTo>
                      <a:pt x="220024" y="4209"/>
                    </a:lnTo>
                    <a:lnTo>
                      <a:pt x="268224" y="0"/>
                    </a:lnTo>
                    <a:lnTo>
                      <a:pt x="316423" y="4209"/>
                    </a:lnTo>
                    <a:lnTo>
                      <a:pt x="361794" y="16345"/>
                    </a:lnTo>
                    <a:lnTo>
                      <a:pt x="403577" y="35672"/>
                    </a:lnTo>
                    <a:lnTo>
                      <a:pt x="441015" y="61453"/>
                    </a:lnTo>
                    <a:lnTo>
                      <a:pt x="473347" y="92950"/>
                    </a:lnTo>
                    <a:lnTo>
                      <a:pt x="499815" y="129427"/>
                    </a:lnTo>
                    <a:lnTo>
                      <a:pt x="519661" y="170146"/>
                    </a:lnTo>
                    <a:lnTo>
                      <a:pt x="532124" y="214371"/>
                    </a:lnTo>
                    <a:lnTo>
                      <a:pt x="536448" y="261366"/>
                    </a:lnTo>
                    <a:lnTo>
                      <a:pt x="532124" y="308360"/>
                    </a:lnTo>
                    <a:lnTo>
                      <a:pt x="519661" y="352585"/>
                    </a:lnTo>
                    <a:lnTo>
                      <a:pt x="499815" y="393304"/>
                    </a:lnTo>
                    <a:lnTo>
                      <a:pt x="473347" y="429781"/>
                    </a:lnTo>
                    <a:lnTo>
                      <a:pt x="441015" y="461278"/>
                    </a:lnTo>
                    <a:lnTo>
                      <a:pt x="403577" y="487059"/>
                    </a:lnTo>
                    <a:lnTo>
                      <a:pt x="361794" y="506386"/>
                    </a:lnTo>
                    <a:lnTo>
                      <a:pt x="316423" y="518522"/>
                    </a:lnTo>
                    <a:lnTo>
                      <a:pt x="268224" y="522732"/>
                    </a:lnTo>
                    <a:lnTo>
                      <a:pt x="220024" y="518522"/>
                    </a:lnTo>
                    <a:lnTo>
                      <a:pt x="174653" y="506386"/>
                    </a:lnTo>
                    <a:lnTo>
                      <a:pt x="132870" y="487059"/>
                    </a:lnTo>
                    <a:lnTo>
                      <a:pt x="95432" y="461278"/>
                    </a:lnTo>
                    <a:lnTo>
                      <a:pt x="63100" y="429781"/>
                    </a:lnTo>
                    <a:lnTo>
                      <a:pt x="36632" y="393304"/>
                    </a:lnTo>
                    <a:lnTo>
                      <a:pt x="16786" y="352585"/>
                    </a:lnTo>
                    <a:lnTo>
                      <a:pt x="4323" y="308360"/>
                    </a:lnTo>
                    <a:lnTo>
                      <a:pt x="0" y="261366"/>
                    </a:lnTo>
                    <a:close/>
                  </a:path>
                </a:pathLst>
              </a:custGeom>
              <a:ln w="57912">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pic>
            <p:nvPicPr>
              <p:cNvPr id="36" name="object 48">
                <a:extLst>
                  <a:ext uri="{FF2B5EF4-FFF2-40B4-BE49-F238E27FC236}">
                    <a16:creationId xmlns:a16="http://schemas.microsoft.com/office/drawing/2014/main" id="{42102AAB-A87F-43E6-64C5-51E3BD943A53}"/>
                  </a:ext>
                </a:extLst>
              </p:cNvPr>
              <p:cNvPicPr/>
              <p:nvPr/>
            </p:nvPicPr>
            <p:blipFill>
              <a:blip r:embed="rId5">
                <a:extLst>
                  <a:ext uri="{28A0092B-C50C-407E-A947-70E740481C1C}">
                    <a14:useLocalDpi xmlns:a14="http://schemas.microsoft.com/office/drawing/2010/main" val="0"/>
                  </a:ext>
                </a:extLst>
              </a:blip>
              <a:stretch>
                <a:fillRect/>
              </a:stretch>
            </p:blipFill>
            <p:spPr>
              <a:xfrm>
                <a:off x="3467161" y="1614154"/>
                <a:ext cx="345928" cy="337058"/>
              </a:xfrm>
              <a:prstGeom prst="rect">
                <a:avLst/>
              </a:prstGeom>
            </p:spPr>
          </p:pic>
        </p:grpSp>
        <p:sp>
          <p:nvSpPr>
            <p:cNvPr id="37" name="object 60">
              <a:extLst>
                <a:ext uri="{FF2B5EF4-FFF2-40B4-BE49-F238E27FC236}">
                  <a16:creationId xmlns:a16="http://schemas.microsoft.com/office/drawing/2014/main" id="{7A040405-9163-9A45-29F3-6937D8846CE7}"/>
                </a:ext>
              </a:extLst>
            </p:cNvPr>
            <p:cNvSpPr txBox="1"/>
            <p:nvPr/>
          </p:nvSpPr>
          <p:spPr>
            <a:xfrm>
              <a:off x="236483" y="985998"/>
              <a:ext cx="5394959" cy="513143"/>
            </a:xfrm>
            <a:prstGeom prst="rect">
              <a:avLst/>
            </a:prstGeom>
            <a:solidFill>
              <a:srgbClr val="7A232E"/>
            </a:solidFill>
            <a:ln w="9144">
              <a:solidFill>
                <a:srgbClr val="D9D9D9"/>
              </a:solidFill>
            </a:ln>
          </p:spPr>
          <p:txBody>
            <a:bodyPr vert="horz" wrap="square" lIns="0" tIns="47625" rIns="0" bIns="0" rtlCol="0" anchor="ctr">
              <a:spAutoFit/>
            </a:bodyPr>
            <a:lstStyle/>
            <a:p>
              <a:pPr marL="154296" marR="0" lvl="0" indent="0" algn="ctr" defTabSz="914400" rtl="0" eaLnBrk="1" fontAlgn="auto" latinLnBrk="0" hangingPunct="1">
                <a:lnSpc>
                  <a:spcPct val="90000"/>
                </a:lnSpc>
                <a:spcBef>
                  <a:spcPts val="375"/>
                </a:spcBef>
                <a:spcAft>
                  <a:spcPts val="0"/>
                </a:spcAft>
                <a:buClrTx/>
                <a:buSzTx/>
                <a:buFontTx/>
                <a:buNone/>
                <a:tabLst/>
                <a:defRPr/>
              </a:pPr>
              <a:r>
                <a:rPr kumimoji="0" sz="1600" b="1" i="0" u="none" strike="noStrike" kern="1200" cap="none" spc="-10" normalizeH="0" baseline="0" noProof="0">
                  <a:ln>
                    <a:noFill/>
                  </a:ln>
                  <a:solidFill>
                    <a:srgbClr val="FFFFFF"/>
                  </a:solidFill>
                  <a:effectLst/>
                  <a:uLnTx/>
                  <a:uFillTx/>
                  <a:latin typeface="+mj-lt"/>
                  <a:ea typeface="+mn-ea"/>
                  <a:cs typeface="Arial"/>
                </a:rPr>
                <a:t>GROW</a:t>
              </a:r>
              <a:r>
                <a:rPr kumimoji="0" sz="1600" b="1" i="0" u="none" strike="noStrike" kern="1200" cap="none" spc="41" normalizeH="0" baseline="0" noProof="0">
                  <a:ln>
                    <a:noFill/>
                  </a:ln>
                  <a:solidFill>
                    <a:srgbClr val="FFFFFF"/>
                  </a:solidFill>
                  <a:effectLst/>
                  <a:uLnTx/>
                  <a:uFillTx/>
                  <a:latin typeface="+mj-lt"/>
                  <a:ea typeface="+mn-ea"/>
                  <a:cs typeface="Arial"/>
                </a:rPr>
                <a:t> </a:t>
              </a:r>
              <a:r>
                <a:rPr kumimoji="0" sz="1600" b="1" i="0" u="none" strike="noStrike" kern="1200" cap="none" spc="-5" normalizeH="0" baseline="0" noProof="0">
                  <a:ln>
                    <a:noFill/>
                  </a:ln>
                  <a:solidFill>
                    <a:srgbClr val="FFFFFF"/>
                  </a:solidFill>
                  <a:effectLst/>
                  <a:uLnTx/>
                  <a:uFillTx/>
                  <a:latin typeface="+mj-lt"/>
                  <a:ea typeface="+mn-ea"/>
                  <a:cs typeface="Arial"/>
                </a:rPr>
                <a:t>THE</a:t>
              </a:r>
              <a:r>
                <a:rPr kumimoji="0" sz="1600" b="1" i="0" u="none" strike="noStrike" kern="1200" cap="none" spc="-10" normalizeH="0" baseline="0" noProof="0">
                  <a:ln>
                    <a:noFill/>
                  </a:ln>
                  <a:solidFill>
                    <a:srgbClr val="FFFFFF"/>
                  </a:solidFill>
                  <a:effectLst/>
                  <a:uLnTx/>
                  <a:uFillTx/>
                  <a:latin typeface="+mj-lt"/>
                  <a:ea typeface="+mn-ea"/>
                  <a:cs typeface="Arial"/>
                </a:rPr>
                <a:t> CORE</a:t>
              </a:r>
              <a:r>
                <a:rPr kumimoji="0" sz="1600" b="1" i="0" u="none" strike="noStrike" kern="1200" cap="none" spc="15" normalizeH="0" baseline="0" noProof="0">
                  <a:ln>
                    <a:noFill/>
                  </a:ln>
                  <a:solidFill>
                    <a:srgbClr val="FFFFFF"/>
                  </a:solidFill>
                  <a:effectLst/>
                  <a:uLnTx/>
                  <a:uFillTx/>
                  <a:latin typeface="+mj-lt"/>
                  <a:ea typeface="+mn-ea"/>
                  <a:cs typeface="Arial"/>
                </a:rPr>
                <a:t> </a:t>
              </a:r>
              <a:r>
                <a:rPr kumimoji="0" sz="1600" b="1" i="0" u="none" strike="noStrike" kern="1200" cap="none" spc="-5" normalizeH="0" baseline="0" noProof="0">
                  <a:ln>
                    <a:noFill/>
                  </a:ln>
                  <a:solidFill>
                    <a:srgbClr val="FFFFFF"/>
                  </a:solidFill>
                  <a:effectLst/>
                  <a:uLnTx/>
                  <a:uFillTx/>
                  <a:latin typeface="+mj-lt"/>
                  <a:ea typeface="+mn-ea"/>
                  <a:cs typeface="Arial"/>
                </a:rPr>
                <a:t>–</a:t>
              </a:r>
              <a:r>
                <a:rPr kumimoji="0" sz="1600" b="1" i="0" u="none" strike="noStrike" kern="1200" cap="none" spc="-10" normalizeH="0" baseline="0" noProof="0">
                  <a:ln>
                    <a:noFill/>
                  </a:ln>
                  <a:solidFill>
                    <a:srgbClr val="FFFFFF"/>
                  </a:solidFill>
                  <a:effectLst/>
                  <a:uLnTx/>
                  <a:uFillTx/>
                  <a:latin typeface="+mj-lt"/>
                  <a:ea typeface="+mn-ea"/>
                  <a:cs typeface="Arial"/>
                </a:rPr>
                <a:t> </a:t>
              </a:r>
              <a:r>
                <a:rPr kumimoji="0" sz="1600" b="1" i="0" u="none" strike="noStrike" kern="1200" cap="none" spc="-5" normalizeH="0" baseline="0" noProof="0">
                  <a:ln>
                    <a:noFill/>
                  </a:ln>
                  <a:solidFill>
                    <a:srgbClr val="FFFFFF"/>
                  </a:solidFill>
                  <a:effectLst/>
                  <a:uLnTx/>
                  <a:uFillTx/>
                  <a:latin typeface="+mj-lt"/>
                  <a:ea typeface="+mn-ea"/>
                  <a:cs typeface="Arial"/>
                </a:rPr>
                <a:t>OPTIMIZE</a:t>
              </a:r>
              <a:r>
                <a:rPr kumimoji="0" sz="1600" b="1" i="0" u="none" strike="noStrike" kern="1200" cap="none" spc="30" normalizeH="0" baseline="0" noProof="0">
                  <a:ln>
                    <a:noFill/>
                  </a:ln>
                  <a:solidFill>
                    <a:srgbClr val="FFFFFF"/>
                  </a:solidFill>
                  <a:effectLst/>
                  <a:uLnTx/>
                  <a:uFillTx/>
                  <a:latin typeface="+mj-lt"/>
                  <a:ea typeface="+mn-ea"/>
                  <a:cs typeface="Arial"/>
                </a:rPr>
                <a:t> </a:t>
              </a:r>
              <a:r>
                <a:rPr kumimoji="0" sz="1600" b="1" i="0" u="none" strike="noStrike" kern="1200" cap="none" spc="-5" normalizeH="0" baseline="0" noProof="0">
                  <a:ln>
                    <a:noFill/>
                  </a:ln>
                  <a:solidFill>
                    <a:srgbClr val="FFFFFF"/>
                  </a:solidFill>
                  <a:effectLst/>
                  <a:uLnTx/>
                  <a:uFillTx/>
                  <a:latin typeface="+mj-lt"/>
                  <a:ea typeface="+mn-ea"/>
                  <a:cs typeface="Arial"/>
                </a:rPr>
                <a:t>CURRENT</a:t>
              </a:r>
              <a:r>
                <a:rPr kumimoji="0" sz="1600" b="1" i="0" u="none" strike="noStrike" kern="1200" cap="none" spc="-15" normalizeH="0" baseline="0" noProof="0">
                  <a:ln>
                    <a:noFill/>
                  </a:ln>
                  <a:solidFill>
                    <a:srgbClr val="FFFFFF"/>
                  </a:solidFill>
                  <a:effectLst/>
                  <a:uLnTx/>
                  <a:uFillTx/>
                  <a:latin typeface="+mj-lt"/>
                  <a:ea typeface="+mn-ea"/>
                  <a:cs typeface="Arial"/>
                </a:rPr>
                <a:t> </a:t>
              </a:r>
              <a:r>
                <a:rPr kumimoji="0" sz="1600" b="1" i="0" u="none" strike="noStrike" kern="1200" cap="none" spc="-5" normalizeH="0" baseline="0" noProof="0">
                  <a:ln>
                    <a:noFill/>
                  </a:ln>
                  <a:solidFill>
                    <a:srgbClr val="FFFFFF"/>
                  </a:solidFill>
                  <a:effectLst/>
                  <a:uLnTx/>
                  <a:uFillTx/>
                  <a:latin typeface="+mj-lt"/>
                  <a:ea typeface="+mn-ea"/>
                  <a:cs typeface="Arial"/>
                </a:rPr>
                <a:t>BUSINESS</a:t>
              </a:r>
              <a:endParaRPr kumimoji="0" sz="1200" b="0" i="0" u="none" strike="noStrike" kern="1200" cap="none" spc="0" normalizeH="0" baseline="0" noProof="0">
                <a:ln>
                  <a:noFill/>
                </a:ln>
                <a:solidFill>
                  <a:prstClr val="black"/>
                </a:solidFill>
                <a:effectLst/>
                <a:uLnTx/>
                <a:uFillTx/>
                <a:latin typeface="+mj-lt"/>
                <a:ea typeface="+mn-ea"/>
                <a:cs typeface="Arial"/>
              </a:endParaRPr>
            </a:p>
          </p:txBody>
        </p:sp>
        <p:sp>
          <p:nvSpPr>
            <p:cNvPr id="38" name="object 61">
              <a:extLst>
                <a:ext uri="{FF2B5EF4-FFF2-40B4-BE49-F238E27FC236}">
                  <a16:creationId xmlns:a16="http://schemas.microsoft.com/office/drawing/2014/main" id="{28B31CF3-9824-5CE7-7771-13FF35C9395E}"/>
                </a:ext>
              </a:extLst>
            </p:cNvPr>
            <p:cNvSpPr txBox="1"/>
            <p:nvPr/>
          </p:nvSpPr>
          <p:spPr>
            <a:xfrm>
              <a:off x="227785" y="5570826"/>
              <a:ext cx="5394959" cy="573046"/>
            </a:xfrm>
            <a:prstGeom prst="rect">
              <a:avLst/>
            </a:prstGeom>
            <a:solidFill>
              <a:srgbClr val="7A232E"/>
            </a:solidFill>
            <a:ln w="9144">
              <a:solidFill>
                <a:srgbClr val="7A232E"/>
              </a:solidFill>
            </a:ln>
          </p:spPr>
          <p:txBody>
            <a:bodyPr vert="horz" wrap="square" lIns="0" tIns="49530" rIns="0" bIns="0" rtlCol="0" anchor="ctr">
              <a:spAutoFit/>
            </a:bodyPr>
            <a:lstStyle>
              <a:defPPr>
                <a:defRPr lang="en-US"/>
              </a:defPPr>
              <a:lvl1pPr marL="416559" algn="ctr">
                <a:spcBef>
                  <a:spcPts val="390"/>
                </a:spcBef>
                <a:defRPr sz="1600" b="1" spc="-5">
                  <a:solidFill>
                    <a:srgbClr val="FFFFFF"/>
                  </a:solidFill>
                  <a:latin typeface="Arial"/>
                  <a:cs typeface="Arial"/>
                </a:defRPr>
              </a:lvl1pPr>
            </a:lstStyle>
            <a:p>
              <a:pPr marL="12700" marR="0" lvl="0" indent="0" algn="ctr" defTabSz="914342" rtl="0" eaLnBrk="1" fontAlgn="auto" latinLnBrk="0" hangingPunct="1">
                <a:lnSpc>
                  <a:spcPct val="90000"/>
                </a:lnSpc>
                <a:spcBef>
                  <a:spcPts val="390"/>
                </a:spcBef>
                <a:spcAft>
                  <a:spcPts val="0"/>
                </a:spcAft>
                <a:buClrTx/>
                <a:buSzTx/>
                <a:buFontTx/>
                <a:buNone/>
                <a:tabLst/>
                <a:defRPr/>
              </a:pPr>
              <a:r>
                <a:rPr kumimoji="0" sz="1400" b="1" i="0" u="none" strike="noStrike" kern="0" cap="none" spc="-5" normalizeH="0" baseline="0" noProof="0">
                  <a:ln>
                    <a:noFill/>
                  </a:ln>
                  <a:solidFill>
                    <a:srgbClr val="FFFFFF"/>
                  </a:solidFill>
                  <a:effectLst/>
                  <a:uLnTx/>
                  <a:uFillTx/>
                  <a:latin typeface="+mj-lt"/>
                  <a:ea typeface="+mn-ea"/>
                  <a:cs typeface="Arial"/>
                </a:rPr>
                <a:t>NEW FRONTIERS </a:t>
              </a:r>
              <a:r>
                <a:rPr kumimoji="0" lang="en-US" sz="1400" b="1" i="0" u="none" strike="noStrike" kern="0" cap="none" spc="-5" normalizeH="0" baseline="0" noProof="0">
                  <a:ln>
                    <a:noFill/>
                  </a:ln>
                  <a:solidFill>
                    <a:srgbClr val="FFFFFF"/>
                  </a:solidFill>
                  <a:effectLst/>
                  <a:uLnTx/>
                  <a:uFillTx/>
                  <a:latin typeface="+mj-lt"/>
                  <a:ea typeface="+mn-ea"/>
                  <a:cs typeface="Arial"/>
                </a:rPr>
                <a:t>–</a:t>
              </a:r>
            </a:p>
            <a:p>
              <a:pPr marL="12700" marR="0" lvl="0" indent="0" algn="ctr" defTabSz="914342" rtl="0" eaLnBrk="1" fontAlgn="auto" latinLnBrk="0" hangingPunct="1">
                <a:lnSpc>
                  <a:spcPct val="90000"/>
                </a:lnSpc>
                <a:spcBef>
                  <a:spcPts val="390"/>
                </a:spcBef>
                <a:spcAft>
                  <a:spcPts val="0"/>
                </a:spcAft>
                <a:buClrTx/>
                <a:buSzTx/>
                <a:buFontTx/>
                <a:buNone/>
                <a:tabLst/>
                <a:defRPr/>
              </a:pPr>
              <a:r>
                <a:rPr kumimoji="0" sz="1400" b="1" i="0" u="none" strike="noStrike" kern="0" cap="none" spc="-5" normalizeH="0" baseline="0" noProof="0">
                  <a:ln>
                    <a:noFill/>
                  </a:ln>
                  <a:solidFill>
                    <a:srgbClr val="FFFFFF"/>
                  </a:solidFill>
                  <a:effectLst/>
                  <a:uLnTx/>
                  <a:uFillTx/>
                  <a:latin typeface="+mj-lt"/>
                  <a:ea typeface="+mn-ea"/>
                  <a:cs typeface="Arial"/>
                </a:rPr>
                <a:t>GROWTH OPPORTUNITIES</a:t>
              </a:r>
            </a:p>
          </p:txBody>
        </p:sp>
        <p:sp>
          <p:nvSpPr>
            <p:cNvPr id="39" name="object 73">
              <a:extLst>
                <a:ext uri="{FF2B5EF4-FFF2-40B4-BE49-F238E27FC236}">
                  <a16:creationId xmlns:a16="http://schemas.microsoft.com/office/drawing/2014/main" id="{3C96BCB7-D1F0-4E0C-B841-ACBAE25A37DF}"/>
                </a:ext>
              </a:extLst>
            </p:cNvPr>
            <p:cNvSpPr/>
            <p:nvPr/>
          </p:nvSpPr>
          <p:spPr>
            <a:xfrm>
              <a:off x="236483" y="4861448"/>
              <a:ext cx="5394959" cy="604012"/>
            </a:xfrm>
            <a:prstGeom prst="rect">
              <a:avLst/>
            </a:prstGeom>
            <a:solidFill>
              <a:srgbClr val="7A232E"/>
            </a:solidFill>
            <a:ln w="76200">
              <a:noFill/>
            </a:ln>
          </p:spPr>
          <p:txBody>
            <a:bodyPr wrap="square" lIns="0" tIns="0" rIns="0" bIns="0" rtlCol="0" anchor="ctr"/>
            <a:lstStyle/>
            <a:p>
              <a:pPr marL="0" marR="0" lvl="0" indent="0" algn="ctr" defTabSz="914342"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MERGERS &amp; ACQUISITIONS – </a:t>
              </a:r>
              <a:br>
                <a:rPr kumimoji="0" lang="en-US" sz="1400" b="1" i="0" u="none" strike="noStrike" kern="0" cap="none" spc="0" normalizeH="0" baseline="0" noProof="0">
                  <a:ln>
                    <a:noFill/>
                  </a:ln>
                  <a:solidFill>
                    <a:srgbClr val="FFFFFF"/>
                  </a:solidFill>
                  <a:effectLst/>
                  <a:uLnTx/>
                  <a:uFillTx/>
                  <a:latin typeface="+mj-lt"/>
                  <a:ea typeface="+mn-ea"/>
                  <a:cs typeface="+mn-cs"/>
                </a:rPr>
              </a:br>
              <a:r>
                <a:rPr kumimoji="0" lang="en-US" sz="1400" b="1" i="0" u="none" strike="noStrike" kern="0" cap="none" spc="0" normalizeH="0" baseline="0" noProof="0">
                  <a:ln>
                    <a:noFill/>
                  </a:ln>
                  <a:solidFill>
                    <a:srgbClr val="FFFFFF"/>
                  </a:solidFill>
                  <a:effectLst/>
                  <a:uLnTx/>
                  <a:uFillTx/>
                  <a:latin typeface="+mj-lt"/>
                  <a:ea typeface="+mn-ea"/>
                  <a:cs typeface="+mn-cs"/>
                </a:rPr>
                <a:t>GEOGRAPHIC EXPANSION</a:t>
              </a:r>
              <a:endParaRPr kumimoji="0" sz="1400" b="1" i="0" u="none" strike="noStrike" kern="0" cap="none" spc="0" normalizeH="0" baseline="0" noProof="0">
                <a:ln>
                  <a:noFill/>
                </a:ln>
                <a:solidFill>
                  <a:srgbClr val="FFFFFF"/>
                </a:solidFill>
                <a:effectLst/>
                <a:uLnTx/>
                <a:uFillTx/>
                <a:latin typeface="+mj-lt"/>
                <a:ea typeface="+mn-ea"/>
                <a:cs typeface="+mn-cs"/>
              </a:endParaRPr>
            </a:p>
          </p:txBody>
        </p:sp>
        <p:grpSp>
          <p:nvGrpSpPr>
            <p:cNvPr id="40" name="Group 39">
              <a:extLst>
                <a:ext uri="{FF2B5EF4-FFF2-40B4-BE49-F238E27FC236}">
                  <a16:creationId xmlns:a16="http://schemas.microsoft.com/office/drawing/2014/main" id="{EDBCD3E5-A433-0B1B-A36B-B2E4884A5227}"/>
                </a:ext>
              </a:extLst>
            </p:cNvPr>
            <p:cNvGrpSpPr/>
            <p:nvPr/>
          </p:nvGrpSpPr>
          <p:grpSpPr>
            <a:xfrm>
              <a:off x="451858" y="4889677"/>
              <a:ext cx="521208" cy="521208"/>
              <a:chOff x="3426131" y="4772713"/>
              <a:chExt cx="521208" cy="521208"/>
            </a:xfrm>
          </p:grpSpPr>
          <p:sp>
            <p:nvSpPr>
              <p:cNvPr id="41" name="object 78">
                <a:extLst>
                  <a:ext uri="{FF2B5EF4-FFF2-40B4-BE49-F238E27FC236}">
                    <a16:creationId xmlns:a16="http://schemas.microsoft.com/office/drawing/2014/main" id="{2762DCC5-5BA0-8690-1EF9-2C2D141FDC88}"/>
                  </a:ext>
                </a:extLst>
              </p:cNvPr>
              <p:cNvSpPr>
                <a:spLocks noChangeAspect="1"/>
              </p:cNvSpPr>
              <p:nvPr/>
            </p:nvSpPr>
            <p:spPr>
              <a:xfrm>
                <a:off x="3426131" y="4772713"/>
                <a:ext cx="521208" cy="521208"/>
              </a:xfrm>
              <a:custGeom>
                <a:avLst/>
                <a:gdLst/>
                <a:ahLst/>
                <a:cxnLst/>
                <a:rect l="l" t="t" r="r" b="b"/>
                <a:pathLst>
                  <a:path w="536575" h="501650">
                    <a:moveTo>
                      <a:pt x="0" y="250697"/>
                    </a:moveTo>
                    <a:lnTo>
                      <a:pt x="4323" y="205635"/>
                    </a:lnTo>
                    <a:lnTo>
                      <a:pt x="16786" y="163221"/>
                    </a:lnTo>
                    <a:lnTo>
                      <a:pt x="36632" y="124166"/>
                    </a:lnTo>
                    <a:lnTo>
                      <a:pt x="63100" y="89176"/>
                    </a:lnTo>
                    <a:lnTo>
                      <a:pt x="95432" y="58961"/>
                    </a:lnTo>
                    <a:lnTo>
                      <a:pt x="132870" y="34227"/>
                    </a:lnTo>
                    <a:lnTo>
                      <a:pt x="174653" y="15684"/>
                    </a:lnTo>
                    <a:lnTo>
                      <a:pt x="220024" y="4039"/>
                    </a:lnTo>
                    <a:lnTo>
                      <a:pt x="268224" y="0"/>
                    </a:lnTo>
                    <a:lnTo>
                      <a:pt x="316423" y="4039"/>
                    </a:lnTo>
                    <a:lnTo>
                      <a:pt x="361794" y="15684"/>
                    </a:lnTo>
                    <a:lnTo>
                      <a:pt x="403577" y="34227"/>
                    </a:lnTo>
                    <a:lnTo>
                      <a:pt x="441015" y="58961"/>
                    </a:lnTo>
                    <a:lnTo>
                      <a:pt x="473347" y="89176"/>
                    </a:lnTo>
                    <a:lnTo>
                      <a:pt x="499815" y="124166"/>
                    </a:lnTo>
                    <a:lnTo>
                      <a:pt x="519661" y="163221"/>
                    </a:lnTo>
                    <a:lnTo>
                      <a:pt x="532124" y="205635"/>
                    </a:lnTo>
                    <a:lnTo>
                      <a:pt x="536448" y="250697"/>
                    </a:lnTo>
                    <a:lnTo>
                      <a:pt x="532124" y="295760"/>
                    </a:lnTo>
                    <a:lnTo>
                      <a:pt x="519661" y="338174"/>
                    </a:lnTo>
                    <a:lnTo>
                      <a:pt x="499815" y="377229"/>
                    </a:lnTo>
                    <a:lnTo>
                      <a:pt x="473347" y="412219"/>
                    </a:lnTo>
                    <a:lnTo>
                      <a:pt x="441015" y="442434"/>
                    </a:lnTo>
                    <a:lnTo>
                      <a:pt x="403577" y="467168"/>
                    </a:lnTo>
                    <a:lnTo>
                      <a:pt x="361794" y="485711"/>
                    </a:lnTo>
                    <a:lnTo>
                      <a:pt x="316423" y="497356"/>
                    </a:lnTo>
                    <a:lnTo>
                      <a:pt x="268224" y="501395"/>
                    </a:lnTo>
                    <a:lnTo>
                      <a:pt x="220024" y="497356"/>
                    </a:lnTo>
                    <a:lnTo>
                      <a:pt x="174653" y="485711"/>
                    </a:lnTo>
                    <a:lnTo>
                      <a:pt x="132870" y="467168"/>
                    </a:lnTo>
                    <a:lnTo>
                      <a:pt x="95432" y="442434"/>
                    </a:lnTo>
                    <a:lnTo>
                      <a:pt x="63100" y="412219"/>
                    </a:lnTo>
                    <a:lnTo>
                      <a:pt x="36632" y="377229"/>
                    </a:lnTo>
                    <a:lnTo>
                      <a:pt x="16786" y="338174"/>
                    </a:lnTo>
                    <a:lnTo>
                      <a:pt x="4323" y="295760"/>
                    </a:lnTo>
                    <a:lnTo>
                      <a:pt x="0" y="250697"/>
                    </a:lnTo>
                    <a:close/>
                  </a:path>
                </a:pathLst>
              </a:custGeom>
              <a:solidFill>
                <a:srgbClr val="FFFFFF"/>
              </a:solidFill>
              <a:ln w="57912">
                <a:solidFill>
                  <a:schemeClr val="accent4">
                    <a:lumMod val="50000"/>
                  </a:schemeClr>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pic>
            <p:nvPicPr>
              <p:cNvPr id="42" name="object 79">
                <a:extLst>
                  <a:ext uri="{FF2B5EF4-FFF2-40B4-BE49-F238E27FC236}">
                    <a16:creationId xmlns:a16="http://schemas.microsoft.com/office/drawing/2014/main" id="{FAD05634-E247-BB4A-2338-1E349C7D9281}"/>
                  </a:ext>
                </a:extLst>
              </p:cNvPr>
              <p:cNvPicPr/>
              <p:nvPr/>
            </p:nvPicPr>
            <p:blipFill>
              <a:blip r:embed="rId6">
                <a:extLst>
                  <a:ext uri="{28A0092B-C50C-407E-A947-70E740481C1C}">
                    <a14:useLocalDpi xmlns:a14="http://schemas.microsoft.com/office/drawing/2010/main" val="0"/>
                  </a:ext>
                </a:extLst>
              </a:blip>
              <a:stretch>
                <a:fillRect/>
              </a:stretch>
            </p:blipFill>
            <p:spPr>
              <a:xfrm>
                <a:off x="3507560" y="4831637"/>
                <a:ext cx="417784" cy="417783"/>
              </a:xfrm>
              <a:prstGeom prst="rect">
                <a:avLst/>
              </a:prstGeom>
            </p:spPr>
          </p:pic>
        </p:grpSp>
        <p:sp>
          <p:nvSpPr>
            <p:cNvPr id="43" name="object 5">
              <a:extLst>
                <a:ext uri="{FF2B5EF4-FFF2-40B4-BE49-F238E27FC236}">
                  <a16:creationId xmlns:a16="http://schemas.microsoft.com/office/drawing/2014/main" id="{EC4CECCF-53D6-4AE7-23CE-8525E02E2A98}"/>
                </a:ext>
              </a:extLst>
            </p:cNvPr>
            <p:cNvSpPr/>
            <p:nvPr/>
          </p:nvSpPr>
          <p:spPr>
            <a:xfrm>
              <a:off x="229873" y="4103197"/>
              <a:ext cx="5344795" cy="671735"/>
            </a:xfrm>
            <a:custGeom>
              <a:avLst/>
              <a:gdLst/>
              <a:ahLst/>
              <a:cxnLst/>
              <a:rect l="l" t="t" r="r" b="b"/>
              <a:pathLst>
                <a:path w="5344795" h="812800">
                  <a:moveTo>
                    <a:pt x="0" y="135381"/>
                  </a:moveTo>
                  <a:lnTo>
                    <a:pt x="6898" y="92577"/>
                  </a:lnTo>
                  <a:lnTo>
                    <a:pt x="26111" y="55412"/>
                  </a:lnTo>
                  <a:lnTo>
                    <a:pt x="55412" y="26111"/>
                  </a:lnTo>
                  <a:lnTo>
                    <a:pt x="92577" y="6898"/>
                  </a:lnTo>
                  <a:lnTo>
                    <a:pt x="135382" y="0"/>
                  </a:lnTo>
                  <a:lnTo>
                    <a:pt x="5209286" y="0"/>
                  </a:lnTo>
                  <a:lnTo>
                    <a:pt x="5252090" y="6898"/>
                  </a:lnTo>
                  <a:lnTo>
                    <a:pt x="5289255" y="26111"/>
                  </a:lnTo>
                  <a:lnTo>
                    <a:pt x="5318556" y="55412"/>
                  </a:lnTo>
                  <a:lnTo>
                    <a:pt x="5337769" y="92577"/>
                  </a:lnTo>
                  <a:lnTo>
                    <a:pt x="5344668" y="135381"/>
                  </a:lnTo>
                  <a:lnTo>
                    <a:pt x="5344668" y="676910"/>
                  </a:lnTo>
                  <a:lnTo>
                    <a:pt x="5337769" y="719714"/>
                  </a:lnTo>
                  <a:lnTo>
                    <a:pt x="5318556" y="756879"/>
                  </a:lnTo>
                  <a:lnTo>
                    <a:pt x="5289255" y="786180"/>
                  </a:lnTo>
                  <a:lnTo>
                    <a:pt x="5252090" y="805393"/>
                  </a:lnTo>
                  <a:lnTo>
                    <a:pt x="5209286" y="812292"/>
                  </a:lnTo>
                  <a:lnTo>
                    <a:pt x="135382" y="812292"/>
                  </a:lnTo>
                  <a:lnTo>
                    <a:pt x="92577" y="805393"/>
                  </a:lnTo>
                  <a:lnTo>
                    <a:pt x="55412" y="786180"/>
                  </a:lnTo>
                  <a:lnTo>
                    <a:pt x="26111" y="756879"/>
                  </a:lnTo>
                  <a:lnTo>
                    <a:pt x="6898" y="719714"/>
                  </a:lnTo>
                  <a:lnTo>
                    <a:pt x="0" y="676910"/>
                  </a:lnTo>
                  <a:lnTo>
                    <a:pt x="0" y="135381"/>
                  </a:lnTo>
                  <a:close/>
                </a:path>
              </a:pathLst>
            </a:custGeom>
            <a:ln w="76200">
              <a:solidFill>
                <a:srgbClr val="7A232E"/>
              </a:solidFill>
            </a:ln>
          </p:spPr>
          <p:txBody>
            <a:bodyPr wrap="square" lIns="0" tIns="0" rIns="0" bIns="0" rtlCol="0"/>
            <a:lstStyle/>
            <a:p>
              <a:pPr marL="0" marR="0" lvl="0" indent="0" algn="ctr" defTabSz="914342" rtl="0" eaLnBrk="1" fontAlgn="auto" latinLnBrk="0" hangingPunct="1">
                <a:lnSpc>
                  <a:spcPct val="90000"/>
                </a:lnSpc>
                <a:spcBef>
                  <a:spcPts val="0"/>
                </a:spcBef>
                <a:spcAft>
                  <a:spcPts val="0"/>
                </a:spcAft>
                <a:buClrTx/>
                <a:buSzTx/>
                <a:buFontTx/>
                <a:buNone/>
                <a:tabLst/>
                <a:defRPr/>
              </a:pPr>
              <a:endParaRPr kumimoji="0" sz="1600" b="0" i="0" u="none" strike="noStrike" kern="0" cap="none" spc="0" normalizeH="0" baseline="0" noProof="0">
                <a:ln>
                  <a:noFill/>
                </a:ln>
                <a:solidFill>
                  <a:prstClr val="black"/>
                </a:solidFill>
                <a:effectLst/>
                <a:uLnTx/>
                <a:uFillTx/>
                <a:latin typeface="+mj-lt"/>
                <a:ea typeface="+mn-ea"/>
                <a:cs typeface="+mn-cs"/>
              </a:endParaRPr>
            </a:p>
          </p:txBody>
        </p:sp>
        <p:sp>
          <p:nvSpPr>
            <p:cNvPr id="44" name="object 6">
              <a:extLst>
                <a:ext uri="{FF2B5EF4-FFF2-40B4-BE49-F238E27FC236}">
                  <a16:creationId xmlns:a16="http://schemas.microsoft.com/office/drawing/2014/main" id="{BB02FE44-B712-82A1-981C-19D422E038FA}"/>
                </a:ext>
              </a:extLst>
            </p:cNvPr>
            <p:cNvSpPr txBox="1"/>
            <p:nvPr/>
          </p:nvSpPr>
          <p:spPr>
            <a:xfrm>
              <a:off x="1200597" y="4204827"/>
              <a:ext cx="4065226" cy="48970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90000"/>
                </a:lnSpc>
                <a:spcBef>
                  <a:spcPts val="100"/>
                </a:spcBef>
                <a:spcAft>
                  <a:spcPts val="0"/>
                </a:spcAft>
                <a:buClrTx/>
                <a:buSzTx/>
                <a:buFontTx/>
                <a:buNone/>
                <a:tabLst/>
                <a:defRPr/>
              </a:pPr>
              <a:r>
                <a:rPr kumimoji="0" lang="en-US" sz="1600" b="1" i="0" u="none" strike="noStrike" kern="1200" cap="none" spc="-5" normalizeH="0" baseline="0" noProof="0">
                  <a:ln>
                    <a:noFill/>
                  </a:ln>
                  <a:solidFill>
                    <a:prstClr val="black"/>
                  </a:solidFill>
                  <a:effectLst/>
                  <a:uLnTx/>
                  <a:uFillTx/>
                  <a:latin typeface="+mj-lt"/>
                  <a:ea typeface="+mn-ea"/>
                  <a:cs typeface="Arial"/>
                </a:rPr>
                <a:t>People Strategy –</a:t>
              </a:r>
            </a:p>
            <a:p>
              <a:pPr marL="12700" marR="0" lvl="0" indent="0" algn="ctr" defTabSz="914400" rtl="0" eaLnBrk="1" fontAlgn="auto" latinLnBrk="0" hangingPunct="1">
                <a:lnSpc>
                  <a:spcPct val="90000"/>
                </a:lnSpc>
                <a:spcBef>
                  <a:spcPts val="100"/>
                </a:spcBef>
                <a:spcAft>
                  <a:spcPts val="0"/>
                </a:spcAft>
                <a:buClrTx/>
                <a:buSzTx/>
                <a:buFontTx/>
                <a:buNone/>
                <a:tabLst/>
                <a:defRPr/>
              </a:pPr>
              <a:r>
                <a:rPr kumimoji="0" lang="en-US" sz="1600" b="1" i="0" u="none" strike="noStrike" kern="1200" cap="none" spc="-5" normalizeH="0" baseline="0" noProof="0">
                  <a:ln>
                    <a:noFill/>
                  </a:ln>
                  <a:solidFill>
                    <a:prstClr val="black"/>
                  </a:solidFill>
                  <a:effectLst/>
                  <a:uLnTx/>
                  <a:uFillTx/>
                  <a:latin typeface="+mj-lt"/>
                  <a:ea typeface="+mn-ea"/>
                  <a:cs typeface="Arial"/>
                </a:rPr>
                <a:t>The Place Everyone Wants to Work</a:t>
              </a:r>
              <a:endParaRPr kumimoji="0" sz="1600" b="0" i="0" u="none" strike="noStrike" kern="1200" cap="none" spc="0" normalizeH="0" baseline="0" noProof="0">
                <a:ln>
                  <a:noFill/>
                </a:ln>
                <a:solidFill>
                  <a:prstClr val="black"/>
                </a:solidFill>
                <a:effectLst/>
                <a:uLnTx/>
                <a:uFillTx/>
                <a:latin typeface="+mj-lt"/>
                <a:ea typeface="+mn-ea"/>
                <a:cs typeface="Arial"/>
              </a:endParaRPr>
            </a:p>
          </p:txBody>
        </p:sp>
        <p:grpSp>
          <p:nvGrpSpPr>
            <p:cNvPr id="45" name="Group 44">
              <a:extLst>
                <a:ext uri="{FF2B5EF4-FFF2-40B4-BE49-F238E27FC236}">
                  <a16:creationId xmlns:a16="http://schemas.microsoft.com/office/drawing/2014/main" id="{E3F566C4-A7AE-7088-4C13-1C63A34DFCF3}"/>
                </a:ext>
              </a:extLst>
            </p:cNvPr>
            <p:cNvGrpSpPr/>
            <p:nvPr/>
          </p:nvGrpSpPr>
          <p:grpSpPr>
            <a:xfrm>
              <a:off x="246639" y="3275579"/>
              <a:ext cx="2493645" cy="707894"/>
              <a:chOff x="3244428" y="3094817"/>
              <a:chExt cx="2493645" cy="707894"/>
            </a:xfrm>
          </p:grpSpPr>
          <p:sp>
            <p:nvSpPr>
              <p:cNvPr id="46" name="object 23">
                <a:extLst>
                  <a:ext uri="{FF2B5EF4-FFF2-40B4-BE49-F238E27FC236}">
                    <a16:creationId xmlns:a16="http://schemas.microsoft.com/office/drawing/2014/main" id="{F3F3A9F7-52AB-73EE-1527-E2A3E4C5FDC1}"/>
                  </a:ext>
                </a:extLst>
              </p:cNvPr>
              <p:cNvSpPr/>
              <p:nvPr/>
            </p:nvSpPr>
            <p:spPr>
              <a:xfrm>
                <a:off x="3244429" y="3094817"/>
                <a:ext cx="2440304" cy="704457"/>
              </a:xfrm>
              <a:custGeom>
                <a:avLst/>
                <a:gdLst/>
                <a:ahLst/>
                <a:cxnLst/>
                <a:rect l="l" t="t" r="r" b="b"/>
                <a:pathLst>
                  <a:path w="2493645" h="812800">
                    <a:moveTo>
                      <a:pt x="2357882" y="0"/>
                    </a:moveTo>
                    <a:lnTo>
                      <a:pt x="135382" y="0"/>
                    </a:lnTo>
                    <a:lnTo>
                      <a:pt x="92577" y="6898"/>
                    </a:lnTo>
                    <a:lnTo>
                      <a:pt x="55412" y="26111"/>
                    </a:lnTo>
                    <a:lnTo>
                      <a:pt x="26111" y="55412"/>
                    </a:lnTo>
                    <a:lnTo>
                      <a:pt x="6898" y="92577"/>
                    </a:lnTo>
                    <a:lnTo>
                      <a:pt x="0" y="135381"/>
                    </a:lnTo>
                    <a:lnTo>
                      <a:pt x="0" y="676909"/>
                    </a:lnTo>
                    <a:lnTo>
                      <a:pt x="6898" y="719714"/>
                    </a:lnTo>
                    <a:lnTo>
                      <a:pt x="26111" y="756879"/>
                    </a:lnTo>
                    <a:lnTo>
                      <a:pt x="55412" y="786180"/>
                    </a:lnTo>
                    <a:lnTo>
                      <a:pt x="92577" y="805393"/>
                    </a:lnTo>
                    <a:lnTo>
                      <a:pt x="135382" y="812291"/>
                    </a:lnTo>
                    <a:lnTo>
                      <a:pt x="2357882" y="812291"/>
                    </a:lnTo>
                    <a:lnTo>
                      <a:pt x="2400686" y="805393"/>
                    </a:lnTo>
                    <a:lnTo>
                      <a:pt x="2437851" y="786180"/>
                    </a:lnTo>
                    <a:lnTo>
                      <a:pt x="2467152" y="756879"/>
                    </a:lnTo>
                    <a:lnTo>
                      <a:pt x="2486365" y="719714"/>
                    </a:lnTo>
                    <a:lnTo>
                      <a:pt x="2493264" y="676909"/>
                    </a:lnTo>
                    <a:lnTo>
                      <a:pt x="2493264" y="135381"/>
                    </a:lnTo>
                    <a:lnTo>
                      <a:pt x="2486365" y="92577"/>
                    </a:lnTo>
                    <a:lnTo>
                      <a:pt x="2467152" y="55412"/>
                    </a:lnTo>
                    <a:lnTo>
                      <a:pt x="2437851" y="26111"/>
                    </a:lnTo>
                    <a:lnTo>
                      <a:pt x="2400686" y="6898"/>
                    </a:lnTo>
                    <a:lnTo>
                      <a:pt x="2357882" y="0"/>
                    </a:lnTo>
                    <a:close/>
                  </a:path>
                </a:pathLst>
              </a:custGeom>
              <a:solidFill>
                <a:srgbClr val="F1F1F1"/>
              </a:solidFill>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sp>
            <p:nvSpPr>
              <p:cNvPr id="47" name="object 24">
                <a:extLst>
                  <a:ext uri="{FF2B5EF4-FFF2-40B4-BE49-F238E27FC236}">
                    <a16:creationId xmlns:a16="http://schemas.microsoft.com/office/drawing/2014/main" id="{5E9933D7-CA51-0EA2-92B0-4BF93B261C31}"/>
                  </a:ext>
                </a:extLst>
              </p:cNvPr>
              <p:cNvSpPr/>
              <p:nvPr/>
            </p:nvSpPr>
            <p:spPr>
              <a:xfrm>
                <a:off x="3244428" y="3098255"/>
                <a:ext cx="2493645" cy="704456"/>
              </a:xfrm>
              <a:custGeom>
                <a:avLst/>
                <a:gdLst/>
                <a:ahLst/>
                <a:cxnLst/>
                <a:rect l="l" t="t" r="r" b="b"/>
                <a:pathLst>
                  <a:path w="2493645" h="812800">
                    <a:moveTo>
                      <a:pt x="0" y="135381"/>
                    </a:moveTo>
                    <a:lnTo>
                      <a:pt x="6898" y="92577"/>
                    </a:lnTo>
                    <a:lnTo>
                      <a:pt x="26111" y="55412"/>
                    </a:lnTo>
                    <a:lnTo>
                      <a:pt x="55412" y="26111"/>
                    </a:lnTo>
                    <a:lnTo>
                      <a:pt x="92577" y="6898"/>
                    </a:lnTo>
                    <a:lnTo>
                      <a:pt x="135382" y="0"/>
                    </a:lnTo>
                    <a:lnTo>
                      <a:pt x="2357882" y="0"/>
                    </a:lnTo>
                    <a:lnTo>
                      <a:pt x="2400686" y="6898"/>
                    </a:lnTo>
                    <a:lnTo>
                      <a:pt x="2437851" y="26111"/>
                    </a:lnTo>
                    <a:lnTo>
                      <a:pt x="2467152" y="55412"/>
                    </a:lnTo>
                    <a:lnTo>
                      <a:pt x="2486365" y="92577"/>
                    </a:lnTo>
                    <a:lnTo>
                      <a:pt x="2493264" y="135381"/>
                    </a:lnTo>
                    <a:lnTo>
                      <a:pt x="2493264" y="676909"/>
                    </a:lnTo>
                    <a:lnTo>
                      <a:pt x="2486365" y="719714"/>
                    </a:lnTo>
                    <a:lnTo>
                      <a:pt x="2467152" y="756879"/>
                    </a:lnTo>
                    <a:lnTo>
                      <a:pt x="2437851" y="786180"/>
                    </a:lnTo>
                    <a:lnTo>
                      <a:pt x="2400686" y="805393"/>
                    </a:lnTo>
                    <a:lnTo>
                      <a:pt x="2357882" y="812291"/>
                    </a:lnTo>
                    <a:lnTo>
                      <a:pt x="135382" y="812291"/>
                    </a:lnTo>
                    <a:lnTo>
                      <a:pt x="92577" y="805393"/>
                    </a:lnTo>
                    <a:lnTo>
                      <a:pt x="55412" y="786180"/>
                    </a:lnTo>
                    <a:lnTo>
                      <a:pt x="26111" y="756879"/>
                    </a:lnTo>
                    <a:lnTo>
                      <a:pt x="6898" y="719714"/>
                    </a:lnTo>
                    <a:lnTo>
                      <a:pt x="0" y="676909"/>
                    </a:lnTo>
                    <a:lnTo>
                      <a:pt x="0" y="135381"/>
                    </a:lnTo>
                    <a:close/>
                  </a:path>
                </a:pathLst>
              </a:custGeom>
              <a:ln w="76200">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sng" strike="noStrike" kern="1200" cap="none" spc="0" normalizeH="0" baseline="0" noProof="0">
                  <a:ln>
                    <a:noFill/>
                  </a:ln>
                  <a:solidFill>
                    <a:prstClr val="black"/>
                  </a:solidFill>
                  <a:effectLst/>
                  <a:uLnTx/>
                  <a:uFillTx/>
                  <a:latin typeface="+mj-lt"/>
                  <a:ea typeface="+mn-ea"/>
                  <a:cs typeface="+mn-cs"/>
                </a:endParaRPr>
              </a:p>
            </p:txBody>
          </p:sp>
        </p:grpSp>
        <p:sp>
          <p:nvSpPr>
            <p:cNvPr id="48" name="object 30">
              <a:extLst>
                <a:ext uri="{FF2B5EF4-FFF2-40B4-BE49-F238E27FC236}">
                  <a16:creationId xmlns:a16="http://schemas.microsoft.com/office/drawing/2014/main" id="{6081C1DA-4BFC-6027-44AC-BDB7EAEB8B88}"/>
                </a:ext>
              </a:extLst>
            </p:cNvPr>
            <p:cNvSpPr txBox="1"/>
            <p:nvPr/>
          </p:nvSpPr>
          <p:spPr>
            <a:xfrm>
              <a:off x="1045994" y="3371674"/>
              <a:ext cx="1590242" cy="476308"/>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90000"/>
                </a:lnSpc>
                <a:spcBef>
                  <a:spcPts val="100"/>
                </a:spcBef>
                <a:spcAft>
                  <a:spcPts val="0"/>
                </a:spcAft>
                <a:buClrTx/>
                <a:buSzTx/>
                <a:buFontTx/>
                <a:buNone/>
                <a:tabLst/>
                <a:defRPr/>
              </a:pPr>
              <a:r>
                <a:rPr kumimoji="0" lang="en-US" sz="1600" b="1" i="0" u="none" strike="noStrike" kern="1200" cap="none" spc="-10" normalizeH="0" baseline="0" noProof="0" dirty="0">
                  <a:ln>
                    <a:noFill/>
                  </a:ln>
                  <a:solidFill>
                    <a:prstClr val="black"/>
                  </a:solidFill>
                  <a:effectLst/>
                  <a:uLnTx/>
                  <a:uFillTx/>
                  <a:latin typeface="+mj-lt"/>
                  <a:ea typeface="+mn-ea"/>
                  <a:cs typeface="Arial"/>
                </a:rPr>
                <a:t>Efficient Organization</a:t>
              </a:r>
              <a:endParaRPr kumimoji="0" sz="1600" b="0" i="0" u="none" strike="noStrike" kern="1200" cap="none" spc="0" normalizeH="0" baseline="0" noProof="0" dirty="0">
                <a:ln>
                  <a:noFill/>
                </a:ln>
                <a:solidFill>
                  <a:prstClr val="black"/>
                </a:solidFill>
                <a:effectLst/>
                <a:uLnTx/>
                <a:uFillTx/>
                <a:latin typeface="+mj-lt"/>
                <a:ea typeface="+mn-ea"/>
                <a:cs typeface="Arial"/>
              </a:endParaRPr>
            </a:p>
          </p:txBody>
        </p:sp>
        <p:sp>
          <p:nvSpPr>
            <p:cNvPr id="49" name="object 37">
              <a:extLst>
                <a:ext uri="{FF2B5EF4-FFF2-40B4-BE49-F238E27FC236}">
                  <a16:creationId xmlns:a16="http://schemas.microsoft.com/office/drawing/2014/main" id="{26EB1EB5-7322-9CED-B982-0B647BD475FF}"/>
                </a:ext>
              </a:extLst>
            </p:cNvPr>
            <p:cNvSpPr txBox="1"/>
            <p:nvPr/>
          </p:nvSpPr>
          <p:spPr>
            <a:xfrm>
              <a:off x="4126401" y="3371674"/>
              <a:ext cx="1229529" cy="476308"/>
            </a:xfrm>
            <a:prstGeom prst="rect">
              <a:avLst/>
            </a:prstGeom>
          </p:spPr>
          <p:txBody>
            <a:bodyPr vert="horz" wrap="square" lIns="0" tIns="12700" rIns="0" bIns="0" rtlCol="0">
              <a:spAutoFit/>
            </a:bodyPr>
            <a:lstStyle/>
            <a:p>
              <a:pPr marL="26032" marR="5080" lvl="0" indent="-13969" algn="ctr" defTabSz="914342" rtl="0" eaLnBrk="1" fontAlgn="auto" latinLnBrk="0" hangingPunct="1">
                <a:lnSpc>
                  <a:spcPct val="90000"/>
                </a:lnSpc>
                <a:spcBef>
                  <a:spcPts val="1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j-lt"/>
                  <a:ea typeface="+mn-ea"/>
                  <a:cs typeface="Arial"/>
                </a:rPr>
                <a:t>Route-to- Consumer</a:t>
              </a:r>
              <a:endParaRPr kumimoji="0" sz="1600" b="0" i="0" u="none" strike="noStrike" kern="0" cap="none" spc="0" normalizeH="0" baseline="0" noProof="0">
                <a:ln>
                  <a:noFill/>
                </a:ln>
                <a:solidFill>
                  <a:prstClr val="black"/>
                </a:solidFill>
                <a:effectLst/>
                <a:uLnTx/>
                <a:uFillTx/>
                <a:latin typeface="+mj-lt"/>
                <a:ea typeface="+mn-ea"/>
                <a:cs typeface="Arial"/>
              </a:endParaRPr>
            </a:p>
          </p:txBody>
        </p:sp>
        <p:grpSp>
          <p:nvGrpSpPr>
            <p:cNvPr id="50" name="Group 49">
              <a:extLst>
                <a:ext uri="{FF2B5EF4-FFF2-40B4-BE49-F238E27FC236}">
                  <a16:creationId xmlns:a16="http://schemas.microsoft.com/office/drawing/2014/main" id="{59F74021-B25B-BB97-8D99-5696325DB835}"/>
                </a:ext>
              </a:extLst>
            </p:cNvPr>
            <p:cNvGrpSpPr/>
            <p:nvPr/>
          </p:nvGrpSpPr>
          <p:grpSpPr>
            <a:xfrm>
              <a:off x="3225910" y="3364221"/>
              <a:ext cx="521208" cy="521208"/>
              <a:chOff x="6268447" y="3183460"/>
              <a:chExt cx="521208" cy="521208"/>
            </a:xfrm>
          </p:grpSpPr>
          <p:sp>
            <p:nvSpPr>
              <p:cNvPr id="51" name="object 40">
                <a:extLst>
                  <a:ext uri="{FF2B5EF4-FFF2-40B4-BE49-F238E27FC236}">
                    <a16:creationId xmlns:a16="http://schemas.microsoft.com/office/drawing/2014/main" id="{2C282BF5-9D8C-0FDC-11F7-042EF1F78765}"/>
                  </a:ext>
                </a:extLst>
              </p:cNvPr>
              <p:cNvSpPr/>
              <p:nvPr/>
            </p:nvSpPr>
            <p:spPr>
              <a:xfrm>
                <a:off x="6268447" y="3183460"/>
                <a:ext cx="521208" cy="521208"/>
              </a:xfrm>
              <a:custGeom>
                <a:avLst/>
                <a:gdLst/>
                <a:ahLst/>
                <a:cxnLst/>
                <a:rect l="l" t="t" r="r" b="b"/>
                <a:pathLst>
                  <a:path w="538479" h="501650">
                    <a:moveTo>
                      <a:pt x="0" y="250698"/>
                    </a:moveTo>
                    <a:lnTo>
                      <a:pt x="4332" y="205641"/>
                    </a:lnTo>
                    <a:lnTo>
                      <a:pt x="16824" y="163232"/>
                    </a:lnTo>
                    <a:lnTo>
                      <a:pt x="36717" y="124177"/>
                    </a:lnTo>
                    <a:lnTo>
                      <a:pt x="63251" y="89187"/>
                    </a:lnTo>
                    <a:lnTo>
                      <a:pt x="95668" y="58969"/>
                    </a:lnTo>
                    <a:lnTo>
                      <a:pt x="133208" y="34233"/>
                    </a:lnTo>
                    <a:lnTo>
                      <a:pt x="175114" y="15687"/>
                    </a:lnTo>
                    <a:lnTo>
                      <a:pt x="220626" y="4039"/>
                    </a:lnTo>
                    <a:lnTo>
                      <a:pt x="268985" y="0"/>
                    </a:lnTo>
                    <a:lnTo>
                      <a:pt x="317345" y="4039"/>
                    </a:lnTo>
                    <a:lnTo>
                      <a:pt x="362857" y="15687"/>
                    </a:lnTo>
                    <a:lnTo>
                      <a:pt x="404763" y="34233"/>
                    </a:lnTo>
                    <a:lnTo>
                      <a:pt x="442303" y="58969"/>
                    </a:lnTo>
                    <a:lnTo>
                      <a:pt x="474720" y="89187"/>
                    </a:lnTo>
                    <a:lnTo>
                      <a:pt x="501254" y="124177"/>
                    </a:lnTo>
                    <a:lnTo>
                      <a:pt x="521147" y="163232"/>
                    </a:lnTo>
                    <a:lnTo>
                      <a:pt x="533639" y="205641"/>
                    </a:lnTo>
                    <a:lnTo>
                      <a:pt x="537972" y="250698"/>
                    </a:lnTo>
                    <a:lnTo>
                      <a:pt x="533639" y="295754"/>
                    </a:lnTo>
                    <a:lnTo>
                      <a:pt x="521147" y="338163"/>
                    </a:lnTo>
                    <a:lnTo>
                      <a:pt x="501254" y="377218"/>
                    </a:lnTo>
                    <a:lnTo>
                      <a:pt x="474720" y="412208"/>
                    </a:lnTo>
                    <a:lnTo>
                      <a:pt x="442303" y="442426"/>
                    </a:lnTo>
                    <a:lnTo>
                      <a:pt x="404763" y="467162"/>
                    </a:lnTo>
                    <a:lnTo>
                      <a:pt x="362857" y="485708"/>
                    </a:lnTo>
                    <a:lnTo>
                      <a:pt x="317345" y="497356"/>
                    </a:lnTo>
                    <a:lnTo>
                      <a:pt x="268985" y="501396"/>
                    </a:lnTo>
                    <a:lnTo>
                      <a:pt x="220626" y="497356"/>
                    </a:lnTo>
                    <a:lnTo>
                      <a:pt x="175114" y="485708"/>
                    </a:lnTo>
                    <a:lnTo>
                      <a:pt x="133208" y="467162"/>
                    </a:lnTo>
                    <a:lnTo>
                      <a:pt x="95668" y="442426"/>
                    </a:lnTo>
                    <a:lnTo>
                      <a:pt x="63251" y="412208"/>
                    </a:lnTo>
                    <a:lnTo>
                      <a:pt x="36717" y="377218"/>
                    </a:lnTo>
                    <a:lnTo>
                      <a:pt x="16824" y="338163"/>
                    </a:lnTo>
                    <a:lnTo>
                      <a:pt x="4332" y="295754"/>
                    </a:lnTo>
                    <a:lnTo>
                      <a:pt x="0" y="250698"/>
                    </a:lnTo>
                    <a:close/>
                  </a:path>
                </a:pathLst>
              </a:custGeom>
              <a:solidFill>
                <a:srgbClr val="FFFFFF"/>
              </a:solidFill>
              <a:ln w="57912">
                <a:solidFill>
                  <a:srgbClr val="7A232E"/>
                </a:solidFill>
              </a:ln>
            </p:spPr>
            <p:txBody>
              <a:bodyPr wrap="square" lIns="0" tIns="0" rIns="0" bIns="0" rtlCol="0"/>
              <a:lstStyle/>
              <a:p>
                <a:pPr marL="0" marR="0" lvl="0" indent="0" algn="ctr" defTabSz="914342" rtl="0" eaLnBrk="1" fontAlgn="auto" latinLnBrk="0" hangingPunct="1">
                  <a:lnSpc>
                    <a:spcPct val="90000"/>
                  </a:lnSpc>
                  <a:spcBef>
                    <a:spcPts val="0"/>
                  </a:spcBef>
                  <a:spcAft>
                    <a:spcPts val="0"/>
                  </a:spcAft>
                  <a:buClrTx/>
                  <a:buSzTx/>
                  <a:buFontTx/>
                  <a:buNone/>
                  <a:tabLst/>
                  <a:defRPr/>
                </a:pPr>
                <a:endParaRPr kumimoji="0" sz="1600" b="0" i="0" u="none" strike="noStrike" kern="0" cap="none" spc="0" normalizeH="0" baseline="0" noProof="0">
                  <a:ln>
                    <a:noFill/>
                  </a:ln>
                  <a:solidFill>
                    <a:prstClr val="black"/>
                  </a:solidFill>
                  <a:effectLst/>
                  <a:uLnTx/>
                  <a:uFillTx/>
                  <a:latin typeface="+mj-lt"/>
                  <a:ea typeface="+mn-ea"/>
                  <a:cs typeface="+mn-cs"/>
                </a:endParaRPr>
              </a:p>
            </p:txBody>
          </p:sp>
          <p:pic>
            <p:nvPicPr>
              <p:cNvPr id="52" name="Picture 51">
                <a:extLst>
                  <a:ext uri="{FF2B5EF4-FFF2-40B4-BE49-F238E27FC236}">
                    <a16:creationId xmlns:a16="http://schemas.microsoft.com/office/drawing/2014/main" id="{7063E92C-7382-2082-E45D-3E07364D13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5227" y="3279815"/>
                <a:ext cx="350957" cy="323265"/>
              </a:xfrm>
              <a:prstGeom prst="rect">
                <a:avLst/>
              </a:prstGeom>
              <a:ln>
                <a:noFill/>
              </a:ln>
            </p:spPr>
          </p:pic>
        </p:grpSp>
        <p:sp>
          <p:nvSpPr>
            <p:cNvPr id="54" name="object 33">
              <a:extLst>
                <a:ext uri="{FF2B5EF4-FFF2-40B4-BE49-F238E27FC236}">
                  <a16:creationId xmlns:a16="http://schemas.microsoft.com/office/drawing/2014/main" id="{45189152-2D2A-45E5-8771-594D37A5B364}"/>
                </a:ext>
              </a:extLst>
            </p:cNvPr>
            <p:cNvSpPr/>
            <p:nvPr/>
          </p:nvSpPr>
          <p:spPr>
            <a:xfrm>
              <a:off x="451882" y="4170432"/>
              <a:ext cx="521208" cy="521207"/>
            </a:xfrm>
            <a:custGeom>
              <a:avLst/>
              <a:gdLst/>
              <a:ahLst/>
              <a:cxnLst/>
              <a:rect l="l" t="t" r="r" b="b"/>
              <a:pathLst>
                <a:path w="536575" h="501650">
                  <a:moveTo>
                    <a:pt x="0" y="250698"/>
                  </a:moveTo>
                  <a:lnTo>
                    <a:pt x="4323" y="205641"/>
                  </a:lnTo>
                  <a:lnTo>
                    <a:pt x="16786" y="163232"/>
                  </a:lnTo>
                  <a:lnTo>
                    <a:pt x="36632" y="124177"/>
                  </a:lnTo>
                  <a:lnTo>
                    <a:pt x="63100" y="89187"/>
                  </a:lnTo>
                  <a:lnTo>
                    <a:pt x="95432" y="58969"/>
                  </a:lnTo>
                  <a:lnTo>
                    <a:pt x="132870" y="34233"/>
                  </a:lnTo>
                  <a:lnTo>
                    <a:pt x="174653" y="15687"/>
                  </a:lnTo>
                  <a:lnTo>
                    <a:pt x="220024" y="4039"/>
                  </a:lnTo>
                  <a:lnTo>
                    <a:pt x="268224" y="0"/>
                  </a:lnTo>
                  <a:lnTo>
                    <a:pt x="316423" y="4039"/>
                  </a:lnTo>
                  <a:lnTo>
                    <a:pt x="361794" y="15687"/>
                  </a:lnTo>
                  <a:lnTo>
                    <a:pt x="403577" y="34233"/>
                  </a:lnTo>
                  <a:lnTo>
                    <a:pt x="441015" y="58969"/>
                  </a:lnTo>
                  <a:lnTo>
                    <a:pt x="473347" y="89187"/>
                  </a:lnTo>
                  <a:lnTo>
                    <a:pt x="499815" y="124177"/>
                  </a:lnTo>
                  <a:lnTo>
                    <a:pt x="519661" y="163232"/>
                  </a:lnTo>
                  <a:lnTo>
                    <a:pt x="532124" y="205641"/>
                  </a:lnTo>
                  <a:lnTo>
                    <a:pt x="536448" y="250698"/>
                  </a:lnTo>
                  <a:lnTo>
                    <a:pt x="532124" y="295754"/>
                  </a:lnTo>
                  <a:lnTo>
                    <a:pt x="519661" y="338163"/>
                  </a:lnTo>
                  <a:lnTo>
                    <a:pt x="499815" y="377218"/>
                  </a:lnTo>
                  <a:lnTo>
                    <a:pt x="473347" y="412208"/>
                  </a:lnTo>
                  <a:lnTo>
                    <a:pt x="441015" y="442426"/>
                  </a:lnTo>
                  <a:lnTo>
                    <a:pt x="403577" y="467162"/>
                  </a:lnTo>
                  <a:lnTo>
                    <a:pt x="361794" y="485708"/>
                  </a:lnTo>
                  <a:lnTo>
                    <a:pt x="316423" y="497356"/>
                  </a:lnTo>
                  <a:lnTo>
                    <a:pt x="268224" y="501396"/>
                  </a:lnTo>
                  <a:lnTo>
                    <a:pt x="220024" y="497356"/>
                  </a:lnTo>
                  <a:lnTo>
                    <a:pt x="174653" y="485708"/>
                  </a:lnTo>
                  <a:lnTo>
                    <a:pt x="132870" y="467162"/>
                  </a:lnTo>
                  <a:lnTo>
                    <a:pt x="95432" y="442426"/>
                  </a:lnTo>
                  <a:lnTo>
                    <a:pt x="63100" y="412208"/>
                  </a:lnTo>
                  <a:lnTo>
                    <a:pt x="36632" y="377218"/>
                  </a:lnTo>
                  <a:lnTo>
                    <a:pt x="16786" y="338163"/>
                  </a:lnTo>
                  <a:lnTo>
                    <a:pt x="4323" y="295754"/>
                  </a:lnTo>
                  <a:lnTo>
                    <a:pt x="0" y="250698"/>
                  </a:lnTo>
                  <a:close/>
                </a:path>
              </a:pathLst>
            </a:custGeom>
            <a:solidFill>
              <a:srgbClr val="FFFFFF"/>
            </a:solidFill>
            <a:ln w="57912">
              <a:solidFill>
                <a:srgbClr val="7A232E"/>
              </a:solidFill>
            </a:ln>
          </p:spPr>
          <p:txBody>
            <a:bodyPr wrap="square" lIns="0" tIns="0" rIns="0" bIns="0" rtlCol="0"/>
            <a:lstStyle/>
            <a:p>
              <a:pPr marL="0" marR="0" lvl="0" indent="0" algn="ctr" defTabSz="914342" rtl="0" eaLnBrk="1" fontAlgn="auto" latinLnBrk="0" hangingPunct="1">
                <a:lnSpc>
                  <a:spcPct val="90000"/>
                </a:lnSpc>
                <a:spcBef>
                  <a:spcPts val="0"/>
                </a:spcBef>
                <a:spcAft>
                  <a:spcPts val="0"/>
                </a:spcAft>
                <a:buClrTx/>
                <a:buSzTx/>
                <a:buFontTx/>
                <a:buNone/>
                <a:tabLst/>
                <a:defRPr/>
              </a:pPr>
              <a:endParaRPr kumimoji="0" sz="1600" b="0" i="0" u="none" strike="noStrike" kern="0" cap="none" spc="0" normalizeH="0" baseline="0" noProof="0">
                <a:ln>
                  <a:noFill/>
                </a:ln>
                <a:solidFill>
                  <a:prstClr val="black"/>
                </a:solidFill>
                <a:effectLst/>
                <a:uLnTx/>
                <a:uFillTx/>
                <a:latin typeface="+mj-lt"/>
                <a:ea typeface="+mn-ea"/>
                <a:cs typeface="+mn-cs"/>
              </a:endParaRPr>
            </a:p>
          </p:txBody>
        </p:sp>
        <p:sp>
          <p:nvSpPr>
            <p:cNvPr id="58" name="object 12">
              <a:extLst>
                <a:ext uri="{FF2B5EF4-FFF2-40B4-BE49-F238E27FC236}">
                  <a16:creationId xmlns:a16="http://schemas.microsoft.com/office/drawing/2014/main" id="{7ED1B981-FE8C-88EB-A549-DEDC9F3D6FCC}"/>
                </a:ext>
              </a:extLst>
            </p:cNvPr>
            <p:cNvSpPr/>
            <p:nvPr/>
          </p:nvSpPr>
          <p:spPr>
            <a:xfrm>
              <a:off x="451859" y="3369655"/>
              <a:ext cx="521208" cy="521208"/>
            </a:xfrm>
            <a:custGeom>
              <a:avLst/>
              <a:gdLst/>
              <a:ahLst/>
              <a:cxnLst/>
              <a:rect l="l" t="t" r="r" b="b"/>
              <a:pathLst>
                <a:path w="536575" h="502920">
                  <a:moveTo>
                    <a:pt x="0" y="251460"/>
                  </a:moveTo>
                  <a:lnTo>
                    <a:pt x="4323" y="206243"/>
                  </a:lnTo>
                  <a:lnTo>
                    <a:pt x="16786" y="163693"/>
                  </a:lnTo>
                  <a:lnTo>
                    <a:pt x="36632" y="124516"/>
                  </a:lnTo>
                  <a:lnTo>
                    <a:pt x="63100" y="89422"/>
                  </a:lnTo>
                  <a:lnTo>
                    <a:pt x="95432" y="59120"/>
                  </a:lnTo>
                  <a:lnTo>
                    <a:pt x="132870" y="34318"/>
                  </a:lnTo>
                  <a:lnTo>
                    <a:pt x="174653" y="15725"/>
                  </a:lnTo>
                  <a:lnTo>
                    <a:pt x="220024" y="4049"/>
                  </a:lnTo>
                  <a:lnTo>
                    <a:pt x="268224" y="0"/>
                  </a:lnTo>
                  <a:lnTo>
                    <a:pt x="316423" y="4049"/>
                  </a:lnTo>
                  <a:lnTo>
                    <a:pt x="361794" y="15725"/>
                  </a:lnTo>
                  <a:lnTo>
                    <a:pt x="403577" y="34318"/>
                  </a:lnTo>
                  <a:lnTo>
                    <a:pt x="441015" y="59120"/>
                  </a:lnTo>
                  <a:lnTo>
                    <a:pt x="473347" y="89422"/>
                  </a:lnTo>
                  <a:lnTo>
                    <a:pt x="499815" y="124516"/>
                  </a:lnTo>
                  <a:lnTo>
                    <a:pt x="519661" y="163693"/>
                  </a:lnTo>
                  <a:lnTo>
                    <a:pt x="532124" y="206243"/>
                  </a:lnTo>
                  <a:lnTo>
                    <a:pt x="536448" y="251460"/>
                  </a:lnTo>
                  <a:lnTo>
                    <a:pt x="532124" y="296676"/>
                  </a:lnTo>
                  <a:lnTo>
                    <a:pt x="519661" y="339226"/>
                  </a:lnTo>
                  <a:lnTo>
                    <a:pt x="499815" y="378403"/>
                  </a:lnTo>
                  <a:lnTo>
                    <a:pt x="473347" y="413497"/>
                  </a:lnTo>
                  <a:lnTo>
                    <a:pt x="441015" y="443799"/>
                  </a:lnTo>
                  <a:lnTo>
                    <a:pt x="403577" y="468601"/>
                  </a:lnTo>
                  <a:lnTo>
                    <a:pt x="361794" y="487194"/>
                  </a:lnTo>
                  <a:lnTo>
                    <a:pt x="316423" y="498870"/>
                  </a:lnTo>
                  <a:lnTo>
                    <a:pt x="268224" y="502920"/>
                  </a:lnTo>
                  <a:lnTo>
                    <a:pt x="220024" y="498870"/>
                  </a:lnTo>
                  <a:lnTo>
                    <a:pt x="174653" y="487194"/>
                  </a:lnTo>
                  <a:lnTo>
                    <a:pt x="132870" y="468601"/>
                  </a:lnTo>
                  <a:lnTo>
                    <a:pt x="95432" y="443799"/>
                  </a:lnTo>
                  <a:lnTo>
                    <a:pt x="63100" y="413497"/>
                  </a:lnTo>
                  <a:lnTo>
                    <a:pt x="36632" y="378403"/>
                  </a:lnTo>
                  <a:lnTo>
                    <a:pt x="16786" y="339226"/>
                  </a:lnTo>
                  <a:lnTo>
                    <a:pt x="4323" y="296676"/>
                  </a:lnTo>
                  <a:lnTo>
                    <a:pt x="0" y="251460"/>
                  </a:lnTo>
                  <a:close/>
                </a:path>
              </a:pathLst>
            </a:custGeom>
            <a:ln w="57912">
              <a:solidFill>
                <a:srgbClr val="7A232E"/>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grpSp>
      <p:sp>
        <p:nvSpPr>
          <p:cNvPr id="72" name="Slide Number Placeholder 4">
            <a:extLst>
              <a:ext uri="{FF2B5EF4-FFF2-40B4-BE49-F238E27FC236}">
                <a16:creationId xmlns:a16="http://schemas.microsoft.com/office/drawing/2014/main" id="{58DAC829-C670-744D-E495-498A0981DFB5}"/>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17</a:t>
            </a:fld>
            <a:endParaRPr lang="en-US" sz="1000">
              <a:solidFill>
                <a:schemeClr val="bg1"/>
              </a:solidFill>
              <a:latin typeface="+mj-lt"/>
              <a:cs typeface="Helvetica"/>
            </a:endParaRPr>
          </a:p>
        </p:txBody>
      </p:sp>
      <p:sp>
        <p:nvSpPr>
          <p:cNvPr id="74" name="Isosceles Triangle 73">
            <a:extLst>
              <a:ext uri="{FF2B5EF4-FFF2-40B4-BE49-F238E27FC236}">
                <a16:creationId xmlns:a16="http://schemas.microsoft.com/office/drawing/2014/main" id="{83CDBA33-5983-7C5C-0C68-74560650E55E}"/>
              </a:ext>
            </a:extLst>
          </p:cNvPr>
          <p:cNvSpPr/>
          <p:nvPr/>
        </p:nvSpPr>
        <p:spPr>
          <a:xfrm rot="5400000">
            <a:off x="4221194" y="3470932"/>
            <a:ext cx="2903311" cy="514665"/>
          </a:xfrm>
          <a:prstGeom prst="triangle">
            <a:avLst>
              <a:gd name="adj" fmla="val 4965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en-US" sz="1200">
              <a:solidFill>
                <a:schemeClr val="tx1"/>
              </a:solidFill>
              <a:latin typeface="Arial" panose="020B0604020202020204" pitchFamily="34" charset="0"/>
              <a:cs typeface="Arial" panose="020B0604020202020204" pitchFamily="34" charset="0"/>
            </a:endParaRPr>
          </a:p>
        </p:txBody>
      </p:sp>
      <p:sp>
        <p:nvSpPr>
          <p:cNvPr id="75" name="Footer Placeholder 3">
            <a:extLst>
              <a:ext uri="{FF2B5EF4-FFF2-40B4-BE49-F238E27FC236}">
                <a16:creationId xmlns:a16="http://schemas.microsoft.com/office/drawing/2014/main" id="{5DB9A355-28C0-6F1D-53AE-66B0242C48DD}"/>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grpSp>
        <p:nvGrpSpPr>
          <p:cNvPr id="71" name="Group 70">
            <a:extLst>
              <a:ext uri="{FF2B5EF4-FFF2-40B4-BE49-F238E27FC236}">
                <a16:creationId xmlns:a16="http://schemas.microsoft.com/office/drawing/2014/main" id="{91A6A890-E847-0FBE-DF3D-4B3840FD7DB1}"/>
              </a:ext>
            </a:extLst>
          </p:cNvPr>
          <p:cNvGrpSpPr/>
          <p:nvPr/>
        </p:nvGrpSpPr>
        <p:grpSpPr>
          <a:xfrm>
            <a:off x="5892083" y="1601376"/>
            <a:ext cx="2014243" cy="2028569"/>
            <a:chOff x="114949" y="1314603"/>
            <a:chExt cx="2242657" cy="2276471"/>
          </a:xfrm>
        </p:grpSpPr>
        <p:sp>
          <p:nvSpPr>
            <p:cNvPr id="73" name="Rectangle: Rounded Corners 72">
              <a:extLst>
                <a:ext uri="{FF2B5EF4-FFF2-40B4-BE49-F238E27FC236}">
                  <a16:creationId xmlns:a16="http://schemas.microsoft.com/office/drawing/2014/main" id="{0C07D89E-25AB-9C26-41B4-FD5980AAEF20}"/>
                </a:ext>
              </a:extLst>
            </p:cNvPr>
            <p:cNvSpPr/>
            <p:nvPr/>
          </p:nvSpPr>
          <p:spPr>
            <a:xfrm>
              <a:off x="114949" y="2600047"/>
              <a:ext cx="2242657" cy="945939"/>
            </a:xfrm>
            <a:prstGeom prst="roundRect">
              <a:avLst/>
            </a:prstGeom>
            <a:solidFill>
              <a:srgbClr val="303030"/>
            </a:solidFill>
            <a:ln w="28575">
              <a:noFill/>
            </a:ln>
          </p:spPr>
          <p:style>
            <a:lnRef idx="3">
              <a:schemeClr val="lt1"/>
            </a:lnRef>
            <a:fillRef idx="1">
              <a:schemeClr val="dk1"/>
            </a:fillRef>
            <a:effectRef idx="1">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prstClr val="black"/>
                </a:solidFill>
                <a:effectLst/>
                <a:uLnTx/>
                <a:uFillTx/>
                <a:latin typeface="Helvetica"/>
                <a:ea typeface="+mn-ea"/>
                <a:cs typeface="Helvetica"/>
              </a:endParaRPr>
            </a:p>
          </p:txBody>
        </p:sp>
        <p:sp>
          <p:nvSpPr>
            <p:cNvPr id="76" name="TextBox 75">
              <a:extLst>
                <a:ext uri="{FF2B5EF4-FFF2-40B4-BE49-F238E27FC236}">
                  <a16:creationId xmlns:a16="http://schemas.microsoft.com/office/drawing/2014/main" id="{5F7E1AD8-FE78-EBD4-0981-C3DE0EADBE78}"/>
                </a:ext>
              </a:extLst>
            </p:cNvPr>
            <p:cNvSpPr txBox="1"/>
            <p:nvPr/>
          </p:nvSpPr>
          <p:spPr>
            <a:xfrm>
              <a:off x="121367" y="2673904"/>
              <a:ext cx="2228037" cy="917170"/>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GROW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ASSOCIATE ENGAGEMENT</a:t>
              </a:r>
            </a:p>
          </p:txBody>
        </p:sp>
        <p:pic>
          <p:nvPicPr>
            <p:cNvPr id="77" name="Picture 76" descr="Colleagues huddle">
              <a:extLst>
                <a:ext uri="{FF2B5EF4-FFF2-40B4-BE49-F238E27FC236}">
                  <a16:creationId xmlns:a16="http://schemas.microsoft.com/office/drawing/2014/main" id="{AD05488F-A98E-B98C-D7B2-036466BB0A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949" y="1314603"/>
              <a:ext cx="2226254" cy="1407111"/>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a:contourClr>
                <a:srgbClr val="C0C0C0"/>
              </a:contourClr>
            </a:sp3d>
          </p:spPr>
        </p:pic>
      </p:grpSp>
      <p:grpSp>
        <p:nvGrpSpPr>
          <p:cNvPr id="78" name="Group 77">
            <a:extLst>
              <a:ext uri="{FF2B5EF4-FFF2-40B4-BE49-F238E27FC236}">
                <a16:creationId xmlns:a16="http://schemas.microsoft.com/office/drawing/2014/main" id="{0B6D94FA-5CF1-1745-6B95-DE5C86A666A6}"/>
              </a:ext>
            </a:extLst>
          </p:cNvPr>
          <p:cNvGrpSpPr/>
          <p:nvPr/>
        </p:nvGrpSpPr>
        <p:grpSpPr>
          <a:xfrm>
            <a:off x="7905564" y="1601376"/>
            <a:ext cx="2014243" cy="1984469"/>
            <a:chOff x="4982873" y="1304025"/>
            <a:chExt cx="2246826" cy="2241961"/>
          </a:xfrm>
        </p:grpSpPr>
        <p:sp>
          <p:nvSpPr>
            <p:cNvPr id="79" name="Rectangle: Rounded Corners 78">
              <a:extLst>
                <a:ext uri="{FF2B5EF4-FFF2-40B4-BE49-F238E27FC236}">
                  <a16:creationId xmlns:a16="http://schemas.microsoft.com/office/drawing/2014/main" id="{DAC271E9-B8A0-B0F4-7DC4-3433E443D0DD}"/>
                </a:ext>
              </a:extLst>
            </p:cNvPr>
            <p:cNvSpPr/>
            <p:nvPr/>
          </p:nvSpPr>
          <p:spPr>
            <a:xfrm>
              <a:off x="4982873" y="2600047"/>
              <a:ext cx="2242657" cy="945939"/>
            </a:xfrm>
            <a:prstGeom prst="roundRect">
              <a:avLst/>
            </a:prstGeom>
            <a:solidFill>
              <a:srgbClr val="303030"/>
            </a:solidFill>
            <a:ln w="28575">
              <a:noFill/>
            </a:ln>
          </p:spPr>
          <p:style>
            <a:lnRef idx="3">
              <a:schemeClr val="lt1"/>
            </a:lnRef>
            <a:fillRef idx="1">
              <a:schemeClr val="dk1"/>
            </a:fillRef>
            <a:effectRef idx="1">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prstClr val="black"/>
                </a:solidFill>
                <a:effectLst/>
                <a:uLnTx/>
                <a:uFillTx/>
                <a:latin typeface="Helvetica"/>
                <a:ea typeface="+mn-ea"/>
                <a:cs typeface="Helvetica"/>
              </a:endParaRPr>
            </a:p>
          </p:txBody>
        </p:sp>
        <p:sp>
          <p:nvSpPr>
            <p:cNvPr id="80" name="TextBox 79">
              <a:extLst>
                <a:ext uri="{FF2B5EF4-FFF2-40B4-BE49-F238E27FC236}">
                  <a16:creationId xmlns:a16="http://schemas.microsoft.com/office/drawing/2014/main" id="{1DA66371-690A-415E-D857-3B13E0555C01}"/>
                </a:ext>
              </a:extLst>
            </p:cNvPr>
            <p:cNvSpPr txBox="1"/>
            <p:nvPr/>
          </p:nvSpPr>
          <p:spPr>
            <a:xfrm>
              <a:off x="5001662" y="2833948"/>
              <a:ext cx="2228037" cy="675592"/>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EXECUTE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ROUTE TO MARKET</a:t>
              </a:r>
            </a:p>
          </p:txBody>
        </p:sp>
        <p:pic>
          <p:nvPicPr>
            <p:cNvPr id="81" name="Picture 4" descr="diverse group of people working a multitude of job functions">
              <a:extLst>
                <a:ext uri="{FF2B5EF4-FFF2-40B4-BE49-F238E27FC236}">
                  <a16:creationId xmlns:a16="http://schemas.microsoft.com/office/drawing/2014/main" id="{22459F15-3B75-92DE-5B9B-68A80CC0605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4986194" y="1304025"/>
              <a:ext cx="2231136" cy="1434848"/>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a:contourClr>
                <a:srgbClr val="C0C0C0"/>
              </a:contourClr>
            </a:sp3d>
          </p:spPr>
        </p:pic>
      </p:grpSp>
      <p:grpSp>
        <p:nvGrpSpPr>
          <p:cNvPr id="82" name="Group 81">
            <a:extLst>
              <a:ext uri="{FF2B5EF4-FFF2-40B4-BE49-F238E27FC236}">
                <a16:creationId xmlns:a16="http://schemas.microsoft.com/office/drawing/2014/main" id="{355F8649-BA86-1D15-75E9-4F17AA324191}"/>
              </a:ext>
            </a:extLst>
          </p:cNvPr>
          <p:cNvGrpSpPr/>
          <p:nvPr/>
        </p:nvGrpSpPr>
        <p:grpSpPr>
          <a:xfrm>
            <a:off x="6716712" y="3625267"/>
            <a:ext cx="2014243" cy="2027405"/>
            <a:chOff x="7433238" y="1330848"/>
            <a:chExt cx="2242657" cy="2271942"/>
          </a:xfrm>
        </p:grpSpPr>
        <p:sp>
          <p:nvSpPr>
            <p:cNvPr id="83" name="Rectangle: Rounded Corners 82">
              <a:extLst>
                <a:ext uri="{FF2B5EF4-FFF2-40B4-BE49-F238E27FC236}">
                  <a16:creationId xmlns:a16="http://schemas.microsoft.com/office/drawing/2014/main" id="{769044C3-6B9A-DE5F-71CD-F4DBAC4AA1A6}"/>
                </a:ext>
              </a:extLst>
            </p:cNvPr>
            <p:cNvSpPr/>
            <p:nvPr/>
          </p:nvSpPr>
          <p:spPr>
            <a:xfrm>
              <a:off x="7433238" y="2600047"/>
              <a:ext cx="2242657" cy="945939"/>
            </a:xfrm>
            <a:prstGeom prst="roundRect">
              <a:avLst/>
            </a:prstGeom>
            <a:solidFill>
              <a:srgbClr val="303030"/>
            </a:solidFill>
            <a:ln w="28575">
              <a:noFill/>
            </a:ln>
          </p:spPr>
          <p:style>
            <a:lnRef idx="3">
              <a:schemeClr val="lt1"/>
            </a:lnRef>
            <a:fillRef idx="1">
              <a:schemeClr val="dk1"/>
            </a:fillRef>
            <a:effectRef idx="1">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prstClr val="black"/>
                </a:solidFill>
                <a:effectLst/>
                <a:uLnTx/>
                <a:uFillTx/>
                <a:latin typeface="Helvetica"/>
                <a:ea typeface="+mn-ea"/>
                <a:cs typeface="Helvetica"/>
              </a:endParaRPr>
            </a:p>
          </p:txBody>
        </p:sp>
        <p:sp>
          <p:nvSpPr>
            <p:cNvPr id="84" name="TextBox 83">
              <a:extLst>
                <a:ext uri="{FF2B5EF4-FFF2-40B4-BE49-F238E27FC236}">
                  <a16:creationId xmlns:a16="http://schemas.microsoft.com/office/drawing/2014/main" id="{CD7866E0-13A5-F0DD-3B3A-B563674218B8}"/>
                </a:ext>
              </a:extLst>
            </p:cNvPr>
            <p:cNvSpPr txBox="1"/>
            <p:nvPr/>
          </p:nvSpPr>
          <p:spPr>
            <a:xfrm>
              <a:off x="7440546" y="2686920"/>
              <a:ext cx="2228037" cy="915870"/>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IMPROVE OPERATIONAL EXCELLENCE</a:t>
              </a:r>
            </a:p>
          </p:txBody>
        </p:sp>
        <p:pic>
          <p:nvPicPr>
            <p:cNvPr id="85" name="Picture 10" descr="Striving for Quality? Start with Operational Excellence">
              <a:extLst>
                <a:ext uri="{FF2B5EF4-FFF2-40B4-BE49-F238E27FC236}">
                  <a16:creationId xmlns:a16="http://schemas.microsoft.com/office/drawing/2014/main" id="{505A507D-2125-0E02-6B63-EA5D6B858A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7437446" y="1330848"/>
              <a:ext cx="2231136" cy="1400422"/>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a:contourClr>
                <a:srgbClr val="C0C0C0"/>
              </a:contourClr>
            </a:sp3d>
          </p:spPr>
        </p:pic>
      </p:grpSp>
      <p:grpSp>
        <p:nvGrpSpPr>
          <p:cNvPr id="86" name="Group 85">
            <a:extLst>
              <a:ext uri="{FF2B5EF4-FFF2-40B4-BE49-F238E27FC236}">
                <a16:creationId xmlns:a16="http://schemas.microsoft.com/office/drawing/2014/main" id="{204ED5AF-B7E5-3501-8E35-98B85AB66815}"/>
              </a:ext>
            </a:extLst>
          </p:cNvPr>
          <p:cNvGrpSpPr/>
          <p:nvPr/>
        </p:nvGrpSpPr>
        <p:grpSpPr>
          <a:xfrm>
            <a:off x="9889743" y="1604959"/>
            <a:ext cx="2062227" cy="1980886"/>
            <a:chOff x="2514836" y="1288691"/>
            <a:chExt cx="2280053" cy="2262980"/>
          </a:xfrm>
        </p:grpSpPr>
        <p:sp>
          <p:nvSpPr>
            <p:cNvPr id="87" name="Rectangle: Rounded Corners 86">
              <a:extLst>
                <a:ext uri="{FF2B5EF4-FFF2-40B4-BE49-F238E27FC236}">
                  <a16:creationId xmlns:a16="http://schemas.microsoft.com/office/drawing/2014/main" id="{D457A9F7-C7E6-EC2C-6FE4-11CC19A861F6}"/>
                </a:ext>
              </a:extLst>
            </p:cNvPr>
            <p:cNvSpPr/>
            <p:nvPr/>
          </p:nvSpPr>
          <p:spPr>
            <a:xfrm>
              <a:off x="2548911" y="2600047"/>
              <a:ext cx="2242657" cy="945939"/>
            </a:xfrm>
            <a:prstGeom prst="roundRect">
              <a:avLst/>
            </a:prstGeom>
            <a:solidFill>
              <a:srgbClr val="303030"/>
            </a:solidFill>
            <a:ln w="28575">
              <a:noFill/>
            </a:ln>
          </p:spPr>
          <p:style>
            <a:lnRef idx="3">
              <a:schemeClr val="lt1"/>
            </a:lnRef>
            <a:fillRef idx="1">
              <a:schemeClr val="dk1"/>
            </a:fillRef>
            <a:effectRef idx="1">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prstClr val="black"/>
                </a:solidFill>
                <a:effectLst/>
                <a:uLnTx/>
                <a:uFillTx/>
                <a:latin typeface="Helvetica"/>
                <a:ea typeface="+mn-ea"/>
                <a:cs typeface="Helvetica"/>
              </a:endParaRPr>
            </a:p>
          </p:txBody>
        </p:sp>
        <p:pic>
          <p:nvPicPr>
            <p:cNvPr id="88" name="Picture 87">
              <a:extLst>
                <a:ext uri="{FF2B5EF4-FFF2-40B4-BE49-F238E27FC236}">
                  <a16:creationId xmlns:a16="http://schemas.microsoft.com/office/drawing/2014/main" id="{BD406C36-C707-D4B6-DBFC-29190A28D4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2873" y="1288691"/>
              <a:ext cx="2231136" cy="1446827"/>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a:contourClr>
                <a:srgbClr val="C0C0C0"/>
              </a:contourClr>
            </a:sp3d>
          </p:spPr>
        </p:pic>
        <p:sp>
          <p:nvSpPr>
            <p:cNvPr id="89" name="TextBox 88">
              <a:extLst>
                <a:ext uri="{FF2B5EF4-FFF2-40B4-BE49-F238E27FC236}">
                  <a16:creationId xmlns:a16="http://schemas.microsoft.com/office/drawing/2014/main" id="{40BC469B-7833-D6B0-CFA8-B8AAE99925C3}"/>
                </a:ext>
              </a:extLst>
            </p:cNvPr>
            <p:cNvSpPr txBox="1"/>
            <p:nvPr/>
          </p:nvSpPr>
          <p:spPr>
            <a:xfrm>
              <a:off x="2514836" y="2700824"/>
              <a:ext cx="2280053" cy="850847"/>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DELIVER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OUR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FINANCIAL PLAN</a:t>
              </a:r>
              <a:endParaRPr kumimoji="0" lang="en-US" sz="1600" b="1" i="0" u="none" strike="noStrike" kern="1200" cap="none" spc="0" normalizeH="0" baseline="0" noProof="0">
                <a:ln>
                  <a:noFill/>
                </a:ln>
                <a:solidFill>
                  <a:prstClr val="white"/>
                </a:solidFill>
                <a:effectLst/>
                <a:uLnTx/>
                <a:uFillTx/>
                <a:latin typeface="Helvetica"/>
                <a:ea typeface="+mn-ea"/>
                <a:cs typeface="Helvetica"/>
              </a:endParaRPr>
            </a:p>
          </p:txBody>
        </p:sp>
      </p:grpSp>
      <p:grpSp>
        <p:nvGrpSpPr>
          <p:cNvPr id="90" name="Group 89">
            <a:extLst>
              <a:ext uri="{FF2B5EF4-FFF2-40B4-BE49-F238E27FC236}">
                <a16:creationId xmlns:a16="http://schemas.microsoft.com/office/drawing/2014/main" id="{781CD22A-30DE-822A-6FBA-A38788689128}"/>
              </a:ext>
            </a:extLst>
          </p:cNvPr>
          <p:cNvGrpSpPr/>
          <p:nvPr/>
        </p:nvGrpSpPr>
        <p:grpSpPr>
          <a:xfrm>
            <a:off x="8758128" y="3625163"/>
            <a:ext cx="2014243" cy="2045997"/>
            <a:chOff x="9834014" y="1312918"/>
            <a:chExt cx="2273457" cy="2345878"/>
          </a:xfrm>
        </p:grpSpPr>
        <p:sp>
          <p:nvSpPr>
            <p:cNvPr id="91" name="Rectangle: Rounded Corners 90">
              <a:extLst>
                <a:ext uri="{FF2B5EF4-FFF2-40B4-BE49-F238E27FC236}">
                  <a16:creationId xmlns:a16="http://schemas.microsoft.com/office/drawing/2014/main" id="{9CE3E16D-16D8-4B7F-91F3-09A89D393EDD}"/>
                </a:ext>
              </a:extLst>
            </p:cNvPr>
            <p:cNvSpPr/>
            <p:nvPr/>
          </p:nvSpPr>
          <p:spPr>
            <a:xfrm>
              <a:off x="9845535" y="2600047"/>
              <a:ext cx="2242657" cy="945939"/>
            </a:xfrm>
            <a:prstGeom prst="roundRect">
              <a:avLst/>
            </a:prstGeom>
            <a:solidFill>
              <a:srgbClr val="303030"/>
            </a:solidFill>
            <a:ln w="28575">
              <a:noFill/>
            </a:ln>
          </p:spPr>
          <p:style>
            <a:lnRef idx="3">
              <a:schemeClr val="lt1"/>
            </a:lnRef>
            <a:fillRef idx="1">
              <a:schemeClr val="dk1"/>
            </a:fillRef>
            <a:effectRef idx="1">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prstClr val="black"/>
                </a:solidFill>
                <a:effectLst/>
                <a:uLnTx/>
                <a:uFillTx/>
                <a:latin typeface="Helvetica"/>
                <a:ea typeface="+mn-ea"/>
                <a:cs typeface="Helvetica"/>
              </a:endParaRPr>
            </a:p>
          </p:txBody>
        </p:sp>
        <p:pic>
          <p:nvPicPr>
            <p:cNvPr id="92" name="Picture 12" descr="Breakthru Beverage Moves into Massive New Colorado Facility | Brewbound">
              <a:extLst>
                <a:ext uri="{FF2B5EF4-FFF2-40B4-BE49-F238E27FC236}">
                  <a16:creationId xmlns:a16="http://schemas.microsoft.com/office/drawing/2014/main" id="{FDB97CD3-2CDA-EB1A-B811-943837F86DF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9834014" y="1312918"/>
              <a:ext cx="2242657" cy="1425955"/>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a:contourClr>
                <a:srgbClr val="C0C0C0"/>
              </a:contourClr>
            </a:sp3d>
          </p:spPr>
        </p:pic>
        <p:sp>
          <p:nvSpPr>
            <p:cNvPr id="93" name="TextBox 92">
              <a:extLst>
                <a:ext uri="{FF2B5EF4-FFF2-40B4-BE49-F238E27FC236}">
                  <a16:creationId xmlns:a16="http://schemas.microsoft.com/office/drawing/2014/main" id="{030EA864-BB8D-2933-B833-2DE68BF62DF9}"/>
                </a:ext>
              </a:extLst>
            </p:cNvPr>
            <p:cNvSpPr txBox="1"/>
            <p:nvPr/>
          </p:nvSpPr>
          <p:spPr>
            <a:xfrm>
              <a:off x="9879433" y="2721714"/>
              <a:ext cx="2228038" cy="937082"/>
            </a:xfrm>
            <a:prstGeom prst="rect">
              <a:avLst/>
            </a:prstGeom>
            <a:noFill/>
          </p:spPr>
          <p:txBody>
            <a:bodyPr rot="0" spcFirstLastPara="0" vertOverflow="overflow" horzOverflow="overflow" vert="horz" wrap="square" lIns="91440" tIns="90000" rIns="91440" bIns="9000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DELIGHT OUR CUSTOMERS &amp; SUPPLIERS</a:t>
              </a:r>
            </a:p>
          </p:txBody>
        </p:sp>
      </p:grpSp>
      <p:sp>
        <p:nvSpPr>
          <p:cNvPr id="94" name="Rectangle 93">
            <a:extLst>
              <a:ext uri="{FF2B5EF4-FFF2-40B4-BE49-F238E27FC236}">
                <a16:creationId xmlns:a16="http://schemas.microsoft.com/office/drawing/2014/main" id="{2A1D4895-AA70-D77E-D2BE-D308FDFFBEA4}"/>
              </a:ext>
            </a:extLst>
          </p:cNvPr>
          <p:cNvSpPr/>
          <p:nvPr/>
        </p:nvSpPr>
        <p:spPr>
          <a:xfrm>
            <a:off x="5892083" y="1143714"/>
            <a:ext cx="6013329" cy="409004"/>
          </a:xfrm>
          <a:prstGeom prst="rect">
            <a:avLst/>
          </a:prstGeom>
          <a:solidFill>
            <a:srgbClr val="7A232E"/>
          </a:solidFill>
          <a:ln>
            <a:solidFill>
              <a:srgbClr val="7A232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600" b="1">
                <a:solidFill>
                  <a:srgbClr val="FFFFFF"/>
                </a:solidFill>
                <a:latin typeface="Helvetica"/>
                <a:cs typeface="Calibri"/>
              </a:rPr>
              <a:t>2024 COMPANY OBJECTIVES </a:t>
            </a:r>
            <a:endParaRPr lang="en-US" sz="1600" b="1" i="0" u="none" strike="noStrike" kern="1200" cap="none" spc="0" normalizeH="0" baseline="0" noProof="0">
              <a:ln>
                <a:noFill/>
              </a:ln>
              <a:solidFill>
                <a:srgbClr val="FFFFFF"/>
              </a:solidFill>
              <a:effectLst/>
              <a:uLnTx/>
              <a:uFillTx/>
              <a:latin typeface="Helvetica"/>
              <a:cs typeface="Calibri"/>
            </a:endParaRPr>
          </a:p>
        </p:txBody>
      </p:sp>
      <p:pic>
        <p:nvPicPr>
          <p:cNvPr id="97" name="Graphic 96" descr="Hierarchy with solid fill">
            <a:extLst>
              <a:ext uri="{FF2B5EF4-FFF2-40B4-BE49-F238E27FC236}">
                <a16:creationId xmlns:a16="http://schemas.microsoft.com/office/drawing/2014/main" id="{44B51BBB-D11C-9838-3840-F4CADCED9C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7099" y="3202437"/>
            <a:ext cx="416376" cy="416376"/>
          </a:xfrm>
          <a:prstGeom prst="rect">
            <a:avLst/>
          </a:prstGeom>
        </p:spPr>
      </p:pic>
      <p:pic>
        <p:nvPicPr>
          <p:cNvPr id="99" name="Graphic 98" descr="Cycle with people with solid fill">
            <a:extLst>
              <a:ext uri="{FF2B5EF4-FFF2-40B4-BE49-F238E27FC236}">
                <a16:creationId xmlns:a16="http://schemas.microsoft.com/office/drawing/2014/main" id="{E53754F4-98AB-8ADC-0A3B-909021BB53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1537" y="3940698"/>
            <a:ext cx="497159" cy="497159"/>
          </a:xfrm>
          <a:prstGeom prst="rect">
            <a:avLst/>
          </a:prstGeom>
        </p:spPr>
      </p:pic>
      <p:sp>
        <p:nvSpPr>
          <p:cNvPr id="100" name="object 78">
            <a:extLst>
              <a:ext uri="{FF2B5EF4-FFF2-40B4-BE49-F238E27FC236}">
                <a16:creationId xmlns:a16="http://schemas.microsoft.com/office/drawing/2014/main" id="{72AF1609-4F92-8780-80B7-0B7DCE511590}"/>
              </a:ext>
            </a:extLst>
          </p:cNvPr>
          <p:cNvSpPr>
            <a:spLocks noChangeAspect="1"/>
          </p:cNvSpPr>
          <p:nvPr/>
        </p:nvSpPr>
        <p:spPr>
          <a:xfrm>
            <a:off x="432553" y="5318852"/>
            <a:ext cx="497159" cy="499009"/>
          </a:xfrm>
          <a:custGeom>
            <a:avLst/>
            <a:gdLst/>
            <a:ahLst/>
            <a:cxnLst/>
            <a:rect l="l" t="t" r="r" b="b"/>
            <a:pathLst>
              <a:path w="536575" h="501650">
                <a:moveTo>
                  <a:pt x="0" y="250697"/>
                </a:moveTo>
                <a:lnTo>
                  <a:pt x="4323" y="205635"/>
                </a:lnTo>
                <a:lnTo>
                  <a:pt x="16786" y="163221"/>
                </a:lnTo>
                <a:lnTo>
                  <a:pt x="36632" y="124166"/>
                </a:lnTo>
                <a:lnTo>
                  <a:pt x="63100" y="89176"/>
                </a:lnTo>
                <a:lnTo>
                  <a:pt x="95432" y="58961"/>
                </a:lnTo>
                <a:lnTo>
                  <a:pt x="132870" y="34227"/>
                </a:lnTo>
                <a:lnTo>
                  <a:pt x="174653" y="15684"/>
                </a:lnTo>
                <a:lnTo>
                  <a:pt x="220024" y="4039"/>
                </a:lnTo>
                <a:lnTo>
                  <a:pt x="268224" y="0"/>
                </a:lnTo>
                <a:lnTo>
                  <a:pt x="316423" y="4039"/>
                </a:lnTo>
                <a:lnTo>
                  <a:pt x="361794" y="15684"/>
                </a:lnTo>
                <a:lnTo>
                  <a:pt x="403577" y="34227"/>
                </a:lnTo>
                <a:lnTo>
                  <a:pt x="441015" y="58961"/>
                </a:lnTo>
                <a:lnTo>
                  <a:pt x="473347" y="89176"/>
                </a:lnTo>
                <a:lnTo>
                  <a:pt x="499815" y="124166"/>
                </a:lnTo>
                <a:lnTo>
                  <a:pt x="519661" y="163221"/>
                </a:lnTo>
                <a:lnTo>
                  <a:pt x="532124" y="205635"/>
                </a:lnTo>
                <a:lnTo>
                  <a:pt x="536448" y="250697"/>
                </a:lnTo>
                <a:lnTo>
                  <a:pt x="532124" y="295760"/>
                </a:lnTo>
                <a:lnTo>
                  <a:pt x="519661" y="338174"/>
                </a:lnTo>
                <a:lnTo>
                  <a:pt x="499815" y="377229"/>
                </a:lnTo>
                <a:lnTo>
                  <a:pt x="473347" y="412219"/>
                </a:lnTo>
                <a:lnTo>
                  <a:pt x="441015" y="442434"/>
                </a:lnTo>
                <a:lnTo>
                  <a:pt x="403577" y="467168"/>
                </a:lnTo>
                <a:lnTo>
                  <a:pt x="361794" y="485711"/>
                </a:lnTo>
                <a:lnTo>
                  <a:pt x="316423" y="497356"/>
                </a:lnTo>
                <a:lnTo>
                  <a:pt x="268224" y="501395"/>
                </a:lnTo>
                <a:lnTo>
                  <a:pt x="220024" y="497356"/>
                </a:lnTo>
                <a:lnTo>
                  <a:pt x="174653" y="485711"/>
                </a:lnTo>
                <a:lnTo>
                  <a:pt x="132870" y="467168"/>
                </a:lnTo>
                <a:lnTo>
                  <a:pt x="95432" y="442434"/>
                </a:lnTo>
                <a:lnTo>
                  <a:pt x="63100" y="412219"/>
                </a:lnTo>
                <a:lnTo>
                  <a:pt x="36632" y="377229"/>
                </a:lnTo>
                <a:lnTo>
                  <a:pt x="16786" y="338174"/>
                </a:lnTo>
                <a:lnTo>
                  <a:pt x="4323" y="295760"/>
                </a:lnTo>
                <a:lnTo>
                  <a:pt x="0" y="250697"/>
                </a:lnTo>
                <a:close/>
              </a:path>
            </a:pathLst>
          </a:custGeom>
          <a:solidFill>
            <a:srgbClr val="FFFFFF"/>
          </a:solidFill>
          <a:ln w="57912">
            <a:solidFill>
              <a:schemeClr val="accent4">
                <a:lumMod val="50000"/>
              </a:schemeClr>
            </a:solidFill>
          </a:ln>
        </p:spPr>
        <p:txBody>
          <a:bodyPr wrap="square" lIns="0" tIns="0" rIns="0" bIns="0" rtlCol="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j-lt"/>
              <a:ea typeface="+mn-ea"/>
              <a:cs typeface="+mn-cs"/>
            </a:endParaRPr>
          </a:p>
        </p:txBody>
      </p:sp>
      <p:pic>
        <p:nvPicPr>
          <p:cNvPr id="104" name="Graphic 103" descr="Handshake outline">
            <a:extLst>
              <a:ext uri="{FF2B5EF4-FFF2-40B4-BE49-F238E27FC236}">
                <a16:creationId xmlns:a16="http://schemas.microsoft.com/office/drawing/2014/main" id="{683694B7-0C71-B910-339D-D50F4F91B51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5059" y="5378001"/>
            <a:ext cx="400604" cy="400604"/>
          </a:xfrm>
          <a:prstGeom prst="rect">
            <a:avLst/>
          </a:prstGeom>
        </p:spPr>
      </p:pic>
    </p:spTree>
    <p:extLst>
      <p:ext uri="{BB962C8B-B14F-4D97-AF65-F5344CB8AC3E}">
        <p14:creationId xmlns:p14="http://schemas.microsoft.com/office/powerpoint/2010/main" val="1017232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F33F1111-BA0F-65F0-1AE0-F8D438A8675F}"/>
              </a:ext>
            </a:extLst>
          </p:cNvPr>
          <p:cNvSpPr>
            <a:spLocks noGrp="1"/>
          </p:cNvSpPr>
          <p:nvPr>
            <p:ph type="title"/>
          </p:nvPr>
        </p:nvSpPr>
        <p:spPr>
          <a:xfrm>
            <a:off x="341831" y="180319"/>
            <a:ext cx="11565308" cy="828085"/>
          </a:xfrm>
        </p:spPr>
        <p:txBody>
          <a:bodyPr anchor="t">
            <a:normAutofit/>
          </a:bodyPr>
          <a:lstStyle/>
          <a:p>
            <a:r>
              <a:rPr lang="en-US" sz="2800">
                <a:latin typeface="+mj-lt"/>
                <a:cs typeface="Arial" panose="020B0604020202020204" pitchFamily="34" charset="0"/>
              </a:rPr>
              <a:t>Leveraging the Customer First Model to Win</a:t>
            </a:r>
          </a:p>
        </p:txBody>
      </p:sp>
      <p:sp>
        <p:nvSpPr>
          <p:cNvPr id="77" name="Isosceles Triangle 25">
            <a:extLst>
              <a:ext uri="{FF2B5EF4-FFF2-40B4-BE49-F238E27FC236}">
                <a16:creationId xmlns:a16="http://schemas.microsoft.com/office/drawing/2014/main" id="{89038B0C-A929-1BEF-2127-F0E917325707}"/>
              </a:ext>
            </a:extLst>
          </p:cNvPr>
          <p:cNvSpPr/>
          <p:nvPr/>
        </p:nvSpPr>
        <p:spPr>
          <a:xfrm rot="10800000">
            <a:off x="1072667" y="2131417"/>
            <a:ext cx="4797850" cy="3385888"/>
          </a:xfrm>
          <a:prstGeom prst="triangle">
            <a:avLst/>
          </a:prstGeom>
          <a:solidFill>
            <a:srgbClr val="FFFFFF"/>
          </a:solidFill>
          <a:ln w="25400" cap="flat" cmpd="sng" algn="ctr">
            <a:solidFill>
              <a:srgbClr val="7A232E"/>
            </a:solidFill>
            <a:prstDash val="solid"/>
          </a:ln>
          <a:effectLst/>
        </p:spPr>
        <p:txBody>
          <a:bodyPr rtlCol="0" anchor="ctr"/>
          <a:lstStyle/>
          <a:p>
            <a:pPr marL="0" marR="0" lvl="0" indent="0" algn="ctr" defTabSz="720181" rtl="0" eaLnBrk="1" fontAlgn="auto" latinLnBrk="0" hangingPunct="1">
              <a:lnSpc>
                <a:spcPct val="100000"/>
              </a:lnSpc>
              <a:spcBef>
                <a:spcPts val="0"/>
              </a:spcBef>
              <a:spcAft>
                <a:spcPts val="0"/>
              </a:spcAft>
              <a:buClrTx/>
              <a:buSzTx/>
              <a:buFontTx/>
              <a:buNone/>
              <a:tabLst/>
              <a:defRPr/>
            </a:pPr>
            <a:endParaRPr kumimoji="0" lang="en-US" sz="1418" b="0" i="0" u="none" strike="noStrike" kern="0" cap="none" spc="0" normalizeH="0" baseline="0" noProof="0">
              <a:ln>
                <a:noFill/>
              </a:ln>
              <a:solidFill>
                <a:prstClr val="white"/>
              </a:solidFill>
              <a:effectLst/>
              <a:uLnTx/>
              <a:uFillTx/>
              <a:latin typeface="+mj-lt"/>
              <a:cs typeface="Arial" panose="020B0604020202020204" pitchFamily="34" charset="0"/>
            </a:endParaRPr>
          </a:p>
        </p:txBody>
      </p:sp>
      <p:cxnSp>
        <p:nvCxnSpPr>
          <p:cNvPr id="78" name="Straight Connector 77">
            <a:extLst>
              <a:ext uri="{FF2B5EF4-FFF2-40B4-BE49-F238E27FC236}">
                <a16:creationId xmlns:a16="http://schemas.microsoft.com/office/drawing/2014/main" id="{7809A0B0-2948-8EC8-D99E-603054099BB2}"/>
              </a:ext>
            </a:extLst>
          </p:cNvPr>
          <p:cNvCxnSpPr/>
          <p:nvPr/>
        </p:nvCxnSpPr>
        <p:spPr>
          <a:xfrm>
            <a:off x="2308477" y="3897967"/>
            <a:ext cx="2326230" cy="0"/>
          </a:xfrm>
          <a:prstGeom prst="line">
            <a:avLst/>
          </a:prstGeom>
          <a:noFill/>
          <a:ln w="9525" cap="flat" cmpd="sng" algn="ctr">
            <a:solidFill>
              <a:srgbClr val="7A232E"/>
            </a:solidFill>
            <a:prstDash val="solid"/>
          </a:ln>
          <a:effectLst/>
        </p:spPr>
      </p:cxnSp>
      <p:cxnSp>
        <p:nvCxnSpPr>
          <p:cNvPr id="79" name="Straight Connector 78">
            <a:extLst>
              <a:ext uri="{FF2B5EF4-FFF2-40B4-BE49-F238E27FC236}">
                <a16:creationId xmlns:a16="http://schemas.microsoft.com/office/drawing/2014/main" id="{DB786C0C-78A2-358B-9B50-BD159FE10604}"/>
              </a:ext>
            </a:extLst>
          </p:cNvPr>
          <p:cNvCxnSpPr/>
          <p:nvPr/>
        </p:nvCxnSpPr>
        <p:spPr>
          <a:xfrm>
            <a:off x="1726920" y="3014692"/>
            <a:ext cx="3489345" cy="0"/>
          </a:xfrm>
          <a:prstGeom prst="line">
            <a:avLst/>
          </a:prstGeom>
          <a:noFill/>
          <a:ln w="9525" cap="flat" cmpd="sng" algn="ctr">
            <a:solidFill>
              <a:srgbClr val="7A232E"/>
            </a:solidFill>
            <a:prstDash val="solid"/>
          </a:ln>
          <a:effectLst/>
        </p:spPr>
      </p:cxnSp>
      <p:sp>
        <p:nvSpPr>
          <p:cNvPr id="80" name="TextBox 79">
            <a:extLst>
              <a:ext uri="{FF2B5EF4-FFF2-40B4-BE49-F238E27FC236}">
                <a16:creationId xmlns:a16="http://schemas.microsoft.com/office/drawing/2014/main" id="{2F5BB166-6557-F999-B554-B81EC6CA4213}"/>
              </a:ext>
            </a:extLst>
          </p:cNvPr>
          <p:cNvSpPr txBox="1"/>
          <p:nvPr/>
        </p:nvSpPr>
        <p:spPr>
          <a:xfrm>
            <a:off x="273026" y="2463352"/>
            <a:ext cx="1163115" cy="310534"/>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418" b="1" i="0" u="none" strike="noStrike" kern="1200" cap="none" spc="0" normalizeH="0" baseline="0" noProof="0">
                <a:ln>
                  <a:noFill/>
                </a:ln>
                <a:solidFill>
                  <a:srgbClr val="7A232E"/>
                </a:solidFill>
                <a:effectLst/>
                <a:uLnTx/>
                <a:uFillTx/>
                <a:latin typeface="+mj-lt"/>
                <a:cs typeface="Arial" panose="020B0604020202020204" pitchFamily="34" charset="0"/>
              </a:rPr>
              <a:t>Markets</a:t>
            </a:r>
          </a:p>
        </p:txBody>
      </p:sp>
      <p:sp>
        <p:nvSpPr>
          <p:cNvPr id="81" name="TextBox 80">
            <a:extLst>
              <a:ext uri="{FF2B5EF4-FFF2-40B4-BE49-F238E27FC236}">
                <a16:creationId xmlns:a16="http://schemas.microsoft.com/office/drawing/2014/main" id="{FD6470EF-9FD5-2D4B-76B1-6EB814CED419}"/>
              </a:ext>
            </a:extLst>
          </p:cNvPr>
          <p:cNvSpPr txBox="1"/>
          <p:nvPr/>
        </p:nvSpPr>
        <p:spPr>
          <a:xfrm>
            <a:off x="341831" y="3264720"/>
            <a:ext cx="1592233" cy="528734"/>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418" b="1" i="0" u="none" strike="noStrike" kern="1200" cap="none" spc="0" normalizeH="0" baseline="0" noProof="0">
                <a:ln>
                  <a:noFill/>
                </a:ln>
                <a:solidFill>
                  <a:srgbClr val="7A232E"/>
                </a:solidFill>
                <a:effectLst/>
                <a:uLnTx/>
                <a:uFillTx/>
                <a:latin typeface="+mj-lt"/>
                <a:cs typeface="Arial" panose="020B0604020202020204" pitchFamily="34" charset="0"/>
              </a:rPr>
              <a:t>Commercial</a:t>
            </a:r>
          </a:p>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418" b="1" i="0" u="none" strike="noStrike" kern="1200" cap="none" spc="0" normalizeH="0" baseline="0" noProof="0">
                <a:ln>
                  <a:noFill/>
                </a:ln>
                <a:solidFill>
                  <a:srgbClr val="7A232E"/>
                </a:solidFill>
                <a:effectLst/>
                <a:uLnTx/>
                <a:uFillTx/>
                <a:latin typeface="+mj-lt"/>
                <a:cs typeface="Arial" panose="020B0604020202020204" pitchFamily="34" charset="0"/>
              </a:rPr>
              <a:t>Team / Regions</a:t>
            </a:r>
          </a:p>
        </p:txBody>
      </p:sp>
      <p:sp>
        <p:nvSpPr>
          <p:cNvPr id="82" name="TextBox 81">
            <a:extLst>
              <a:ext uri="{FF2B5EF4-FFF2-40B4-BE49-F238E27FC236}">
                <a16:creationId xmlns:a16="http://schemas.microsoft.com/office/drawing/2014/main" id="{65846E8F-175D-A01C-CF72-2DD79DCE54FC}"/>
              </a:ext>
            </a:extLst>
          </p:cNvPr>
          <p:cNvSpPr txBox="1"/>
          <p:nvPr/>
        </p:nvSpPr>
        <p:spPr>
          <a:xfrm>
            <a:off x="1508836" y="4413211"/>
            <a:ext cx="1163115" cy="310534"/>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418" b="1" i="0" u="none" strike="noStrike" kern="1200" cap="none" spc="0" normalizeH="0" baseline="0" noProof="0">
                <a:ln>
                  <a:noFill/>
                </a:ln>
                <a:solidFill>
                  <a:srgbClr val="7A232E"/>
                </a:solidFill>
                <a:effectLst/>
                <a:uLnTx/>
                <a:uFillTx/>
                <a:latin typeface="+mj-lt"/>
                <a:cs typeface="Arial" panose="020B0604020202020204" pitchFamily="34" charset="0"/>
              </a:rPr>
              <a:t>Corporate</a:t>
            </a:r>
            <a:r>
              <a:rPr kumimoji="0" lang="en-US" sz="1418" b="1" i="0" u="none" strike="noStrike" kern="1200" cap="none" spc="0" normalizeH="0" baseline="0" noProof="0">
                <a:ln>
                  <a:noFill/>
                </a:ln>
                <a:solidFill>
                  <a:prstClr val="black"/>
                </a:solidFill>
                <a:effectLst/>
                <a:uLnTx/>
                <a:uFillTx/>
                <a:latin typeface="+mj-lt"/>
                <a:cs typeface="Arial" panose="020B0604020202020204" pitchFamily="34" charset="0"/>
              </a:rPr>
              <a:t> </a:t>
            </a:r>
          </a:p>
        </p:txBody>
      </p:sp>
      <p:sp>
        <p:nvSpPr>
          <p:cNvPr id="83" name="TextBox 82">
            <a:extLst>
              <a:ext uri="{FF2B5EF4-FFF2-40B4-BE49-F238E27FC236}">
                <a16:creationId xmlns:a16="http://schemas.microsoft.com/office/drawing/2014/main" id="{0860F3DA-2A37-10A3-E3A8-7FCAF46A6A55}"/>
              </a:ext>
            </a:extLst>
          </p:cNvPr>
          <p:cNvSpPr txBox="1"/>
          <p:nvPr/>
        </p:nvSpPr>
        <p:spPr>
          <a:xfrm>
            <a:off x="1513269" y="2265078"/>
            <a:ext cx="1308504" cy="461665"/>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Operates the Business</a:t>
            </a:r>
          </a:p>
        </p:txBody>
      </p:sp>
      <p:sp>
        <p:nvSpPr>
          <p:cNvPr id="84" name="TextBox 83">
            <a:extLst>
              <a:ext uri="{FF2B5EF4-FFF2-40B4-BE49-F238E27FC236}">
                <a16:creationId xmlns:a16="http://schemas.microsoft.com/office/drawing/2014/main" id="{E71FC262-0251-3F77-A59C-A73B019A9D59}"/>
              </a:ext>
            </a:extLst>
          </p:cNvPr>
          <p:cNvSpPr txBox="1"/>
          <p:nvPr/>
        </p:nvSpPr>
        <p:spPr>
          <a:xfrm>
            <a:off x="4113826" y="2301155"/>
            <a:ext cx="1308504" cy="461665"/>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Execute Plans</a:t>
            </a:r>
          </a:p>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Flawlessly</a:t>
            </a:r>
          </a:p>
        </p:txBody>
      </p:sp>
      <p:sp>
        <p:nvSpPr>
          <p:cNvPr id="85" name="TextBox 84">
            <a:extLst>
              <a:ext uri="{FF2B5EF4-FFF2-40B4-BE49-F238E27FC236}">
                <a16:creationId xmlns:a16="http://schemas.microsoft.com/office/drawing/2014/main" id="{DB32094F-CE7D-913C-3547-3DECA0A40A40}"/>
              </a:ext>
            </a:extLst>
          </p:cNvPr>
          <p:cNvSpPr txBox="1"/>
          <p:nvPr/>
        </p:nvSpPr>
        <p:spPr>
          <a:xfrm>
            <a:off x="1822368" y="3151542"/>
            <a:ext cx="1308504" cy="461665"/>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Enable the</a:t>
            </a:r>
          </a:p>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Markets</a:t>
            </a:r>
          </a:p>
        </p:txBody>
      </p:sp>
      <p:sp>
        <p:nvSpPr>
          <p:cNvPr id="86" name="TextBox 85">
            <a:extLst>
              <a:ext uri="{FF2B5EF4-FFF2-40B4-BE49-F238E27FC236}">
                <a16:creationId xmlns:a16="http://schemas.microsoft.com/office/drawing/2014/main" id="{9A18DD27-25BD-EE18-E94E-9EB52CEBBC01}"/>
              </a:ext>
            </a:extLst>
          </p:cNvPr>
          <p:cNvSpPr txBox="1"/>
          <p:nvPr/>
        </p:nvSpPr>
        <p:spPr>
          <a:xfrm>
            <a:off x="3845289" y="3089503"/>
            <a:ext cx="1120610" cy="646331"/>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Provide Resource &amp; Support</a:t>
            </a:r>
          </a:p>
        </p:txBody>
      </p:sp>
      <p:sp>
        <p:nvSpPr>
          <p:cNvPr id="87" name="TextBox 86">
            <a:extLst>
              <a:ext uri="{FF2B5EF4-FFF2-40B4-BE49-F238E27FC236}">
                <a16:creationId xmlns:a16="http://schemas.microsoft.com/office/drawing/2014/main" id="{06338C06-153B-6234-F072-14438C205106}"/>
              </a:ext>
            </a:extLst>
          </p:cNvPr>
          <p:cNvSpPr txBox="1"/>
          <p:nvPr/>
        </p:nvSpPr>
        <p:spPr>
          <a:xfrm>
            <a:off x="2832509" y="4171700"/>
            <a:ext cx="1308504" cy="830997"/>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Sets Strategic Direction /</a:t>
            </a:r>
          </a:p>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cs typeface="Arial" panose="020B0604020202020204" pitchFamily="34" charset="0"/>
              </a:rPr>
              <a:t>Create Tools &amp; Processes</a:t>
            </a:r>
          </a:p>
        </p:txBody>
      </p:sp>
      <p:cxnSp>
        <p:nvCxnSpPr>
          <p:cNvPr id="88" name="Straight Arrow Connector 87">
            <a:extLst>
              <a:ext uri="{FF2B5EF4-FFF2-40B4-BE49-F238E27FC236}">
                <a16:creationId xmlns:a16="http://schemas.microsoft.com/office/drawing/2014/main" id="{B2B333E2-D2B4-7E5C-D103-D1131225F649}"/>
              </a:ext>
            </a:extLst>
          </p:cNvPr>
          <p:cNvCxnSpPr>
            <a:cxnSpLocks/>
          </p:cNvCxnSpPr>
          <p:nvPr/>
        </p:nvCxnSpPr>
        <p:spPr>
          <a:xfrm>
            <a:off x="3855622" y="2645196"/>
            <a:ext cx="0" cy="1457294"/>
          </a:xfrm>
          <a:prstGeom prst="straightConnector1">
            <a:avLst/>
          </a:prstGeom>
          <a:noFill/>
          <a:ln w="76200" cap="flat" cmpd="sng" algn="ctr">
            <a:solidFill>
              <a:srgbClr val="7A232E"/>
            </a:solidFill>
            <a:prstDash val="solid"/>
            <a:tailEnd type="arrow"/>
          </a:ln>
          <a:effectLst/>
        </p:spPr>
      </p:cxnSp>
      <p:sp>
        <p:nvSpPr>
          <p:cNvPr id="89" name="TextBox 88">
            <a:extLst>
              <a:ext uri="{FF2B5EF4-FFF2-40B4-BE49-F238E27FC236}">
                <a16:creationId xmlns:a16="http://schemas.microsoft.com/office/drawing/2014/main" id="{7BC3A3E9-DBC7-D593-A99D-35D39DF83F5C}"/>
              </a:ext>
            </a:extLst>
          </p:cNvPr>
          <p:cNvSpPr txBox="1"/>
          <p:nvPr/>
        </p:nvSpPr>
        <p:spPr>
          <a:xfrm>
            <a:off x="1218057" y="1616173"/>
            <a:ext cx="4434377" cy="400110"/>
          </a:xfrm>
          <a:prstGeom prst="rect">
            <a:avLst/>
          </a:prstGeom>
          <a:noFill/>
        </p:spPr>
        <p:txBody>
          <a:bodyPr wrap="square" rtlCol="0">
            <a:spAutoFit/>
          </a:bodyPr>
          <a:lstStyle/>
          <a:p>
            <a:pPr marL="0" marR="0" lvl="0" indent="0" algn="ctr" defTabSz="720181"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A232E"/>
                </a:solidFill>
                <a:effectLst/>
                <a:uLnTx/>
                <a:uFillTx/>
                <a:latin typeface="+mj-lt"/>
                <a:cs typeface="Arial" panose="020B0604020202020204" pitchFamily="34" charset="0"/>
              </a:rPr>
              <a:t>Customers and Suppliers</a:t>
            </a:r>
          </a:p>
        </p:txBody>
      </p:sp>
      <p:cxnSp>
        <p:nvCxnSpPr>
          <p:cNvPr id="90" name="Straight Arrow Connector 89">
            <a:extLst>
              <a:ext uri="{FF2B5EF4-FFF2-40B4-BE49-F238E27FC236}">
                <a16:creationId xmlns:a16="http://schemas.microsoft.com/office/drawing/2014/main" id="{D19C411B-9F9A-706B-C89D-59FA55FBB30A}"/>
              </a:ext>
            </a:extLst>
          </p:cNvPr>
          <p:cNvCxnSpPr>
            <a:cxnSpLocks/>
          </p:cNvCxnSpPr>
          <p:nvPr/>
        </p:nvCxnSpPr>
        <p:spPr>
          <a:xfrm flipH="1" flipV="1">
            <a:off x="3452595" y="2634011"/>
            <a:ext cx="0" cy="1457294"/>
          </a:xfrm>
          <a:prstGeom prst="straightConnector1">
            <a:avLst/>
          </a:prstGeom>
          <a:noFill/>
          <a:ln w="76200" cap="flat" cmpd="sng" algn="ctr">
            <a:solidFill>
              <a:srgbClr val="7A232E"/>
            </a:solidFill>
            <a:prstDash val="solid"/>
            <a:tailEnd type="arrow"/>
          </a:ln>
          <a:effectLst/>
        </p:spPr>
      </p:cxnSp>
      <p:cxnSp>
        <p:nvCxnSpPr>
          <p:cNvPr id="91" name="Straight Arrow Connector 90">
            <a:extLst>
              <a:ext uri="{FF2B5EF4-FFF2-40B4-BE49-F238E27FC236}">
                <a16:creationId xmlns:a16="http://schemas.microsoft.com/office/drawing/2014/main" id="{AF804A9F-1D33-2DAD-B7A1-294AF9AF4348}"/>
              </a:ext>
            </a:extLst>
          </p:cNvPr>
          <p:cNvCxnSpPr>
            <a:cxnSpLocks/>
          </p:cNvCxnSpPr>
          <p:nvPr/>
        </p:nvCxnSpPr>
        <p:spPr>
          <a:xfrm>
            <a:off x="3052454" y="2679340"/>
            <a:ext cx="0" cy="1411967"/>
          </a:xfrm>
          <a:prstGeom prst="straightConnector1">
            <a:avLst/>
          </a:prstGeom>
          <a:noFill/>
          <a:ln w="76200" cap="flat" cmpd="sng" algn="ctr">
            <a:solidFill>
              <a:srgbClr val="7A232E"/>
            </a:solidFill>
            <a:prstDash val="solid"/>
            <a:tailEnd type="arrow"/>
          </a:ln>
          <a:effectLst/>
        </p:spPr>
      </p:cxnSp>
      <p:sp>
        <p:nvSpPr>
          <p:cNvPr id="92" name="TextBox 91">
            <a:extLst>
              <a:ext uri="{FF2B5EF4-FFF2-40B4-BE49-F238E27FC236}">
                <a16:creationId xmlns:a16="http://schemas.microsoft.com/office/drawing/2014/main" id="{B08C1648-38FC-4992-6AD6-6E839918D8AC}"/>
              </a:ext>
            </a:extLst>
          </p:cNvPr>
          <p:cNvSpPr txBox="1"/>
          <p:nvPr/>
        </p:nvSpPr>
        <p:spPr>
          <a:xfrm>
            <a:off x="6076104" y="1632967"/>
            <a:ext cx="5859128" cy="4401205"/>
          </a:xfrm>
          <a:prstGeom prst="rect">
            <a:avLst/>
          </a:prstGeom>
          <a:noFill/>
        </p:spPr>
        <p:txBody>
          <a:bodyPr wrap="square" rtlCol="0">
            <a:spAutoFit/>
          </a:bodyPr>
          <a:lstStyle/>
          <a:p>
            <a:pPr marL="225057" marR="0" lvl="0" indent="-225057" algn="l" defTabSz="720181"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a:ln>
                  <a:noFill/>
                </a:ln>
                <a:effectLst/>
                <a:uLnTx/>
                <a:uFillTx/>
                <a:latin typeface="+mj-lt"/>
                <a:cs typeface="Arial" panose="020B0604020202020204" pitchFamily="34" charset="0"/>
              </a:rPr>
              <a:t>Accelerate growth </a:t>
            </a:r>
            <a:r>
              <a:rPr kumimoji="0" lang="en-US" sz="2400" b="0" i="0" u="none" strike="noStrike" kern="1200" cap="none" spc="0" normalizeH="0" baseline="0" noProof="0">
                <a:ln>
                  <a:noFill/>
                </a:ln>
                <a:effectLst/>
                <a:uLnTx/>
                <a:uFillTx/>
                <a:latin typeface="+mj-lt"/>
                <a:cs typeface="Arial" panose="020B0604020202020204" pitchFamily="34" charset="0"/>
              </a:rPr>
              <a:t>by removing barriers / obstacles</a:t>
            </a:r>
          </a:p>
          <a:p>
            <a:pPr marL="225057" marR="0" lvl="0" indent="-225057" algn="l" defTabSz="720181"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mj-lt"/>
                <a:cs typeface="Arial" panose="020B0604020202020204" pitchFamily="34" charset="0"/>
              </a:rPr>
              <a:t>Providing clarity / speed of </a:t>
            </a:r>
            <a:r>
              <a:rPr kumimoji="0" lang="en-US" sz="2400" b="1" i="0" u="none" strike="noStrike" kern="1200" cap="none" spc="0" normalizeH="0" baseline="0" noProof="0">
                <a:ln>
                  <a:noFill/>
                </a:ln>
                <a:effectLst/>
                <a:uLnTx/>
                <a:uFillTx/>
                <a:latin typeface="+mj-lt"/>
                <a:cs typeface="Arial" panose="020B0604020202020204" pitchFamily="34" charset="0"/>
              </a:rPr>
              <a:t>decision making</a:t>
            </a:r>
          </a:p>
          <a:p>
            <a:pPr marL="225057" marR="0" lvl="0" indent="-225057" algn="l" defTabSz="720181"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mj-lt"/>
                <a:cs typeface="Arial" panose="020B0604020202020204" pitchFamily="34" charset="0"/>
              </a:rPr>
              <a:t>Enable more </a:t>
            </a:r>
            <a:r>
              <a:rPr kumimoji="0" lang="en-US" sz="2400" b="1" i="0" u="none" strike="noStrike" kern="1200" cap="none" spc="0" normalizeH="0" baseline="0" noProof="0">
                <a:ln>
                  <a:noFill/>
                </a:ln>
                <a:effectLst/>
                <a:uLnTx/>
                <a:uFillTx/>
                <a:latin typeface="+mj-lt"/>
                <a:cs typeface="Arial" panose="020B0604020202020204" pitchFamily="34" charset="0"/>
              </a:rPr>
              <a:t>consistent execution </a:t>
            </a:r>
            <a:r>
              <a:rPr kumimoji="0" lang="en-US" sz="2400" b="0" i="0" u="none" strike="noStrike" kern="1200" cap="none" spc="0" normalizeH="0" baseline="0" noProof="0">
                <a:ln>
                  <a:noFill/>
                </a:ln>
                <a:effectLst/>
                <a:uLnTx/>
                <a:uFillTx/>
                <a:latin typeface="+mj-lt"/>
                <a:cs typeface="Arial" panose="020B0604020202020204" pitchFamily="34" charset="0"/>
              </a:rPr>
              <a:t>of strategic plans / initiatives</a:t>
            </a:r>
          </a:p>
          <a:p>
            <a:pPr marL="225057" marR="0" lvl="0" indent="-225057" algn="l" defTabSz="720181"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mj-lt"/>
                <a:cs typeface="Arial" panose="020B0604020202020204" pitchFamily="34" charset="0"/>
              </a:rPr>
              <a:t>Ensure the </a:t>
            </a:r>
            <a:r>
              <a:rPr kumimoji="0" lang="en-US" sz="2400" b="1" i="0" u="none" strike="noStrike" kern="1200" cap="none" spc="0" normalizeH="0" baseline="0" noProof="0">
                <a:ln>
                  <a:noFill/>
                </a:ln>
                <a:effectLst/>
                <a:uLnTx/>
                <a:uFillTx/>
                <a:latin typeface="+mj-lt"/>
                <a:cs typeface="Arial" panose="020B0604020202020204" pitchFamily="34" charset="0"/>
              </a:rPr>
              <a:t>voice of the customer / supplier </a:t>
            </a:r>
            <a:r>
              <a:rPr kumimoji="0" lang="en-US" sz="2400" b="0" i="0" u="none" strike="noStrike" kern="1200" cap="none" spc="0" normalizeH="0" baseline="0" noProof="0">
                <a:ln>
                  <a:noFill/>
                </a:ln>
                <a:effectLst/>
                <a:uLnTx/>
                <a:uFillTx/>
                <a:latin typeface="+mj-lt"/>
                <a:cs typeface="Arial" panose="020B0604020202020204" pitchFamily="34" charset="0"/>
              </a:rPr>
              <a:t>is always in the room</a:t>
            </a:r>
          </a:p>
          <a:p>
            <a:pPr marL="225057" marR="0" lvl="0" indent="-225057" algn="l" defTabSz="720181"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mj-lt"/>
                <a:cs typeface="Arial" panose="020B0604020202020204" pitchFamily="34" charset="0"/>
              </a:rPr>
              <a:t>Reinforce the importance of </a:t>
            </a:r>
            <a:r>
              <a:rPr kumimoji="0" lang="en-US" sz="2400" b="1" i="0" u="none" strike="noStrike" kern="1200" cap="none" spc="0" normalizeH="0" baseline="0" noProof="0">
                <a:ln>
                  <a:noFill/>
                </a:ln>
                <a:effectLst/>
                <a:uLnTx/>
                <a:uFillTx/>
                <a:latin typeface="+mj-lt"/>
                <a:cs typeface="Arial" panose="020B0604020202020204" pitchFamily="34" charset="0"/>
              </a:rPr>
              <a:t>two-way communication</a:t>
            </a:r>
          </a:p>
        </p:txBody>
      </p:sp>
      <p:sp>
        <p:nvSpPr>
          <p:cNvPr id="93" name="Slide Number Placeholder 4">
            <a:extLst>
              <a:ext uri="{FF2B5EF4-FFF2-40B4-BE49-F238E27FC236}">
                <a16:creationId xmlns:a16="http://schemas.microsoft.com/office/drawing/2014/main" id="{A0902A38-8E0C-96AE-1D86-029416D9F82B}"/>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18</a:t>
            </a:fld>
            <a:endParaRPr lang="en-US" sz="1000">
              <a:solidFill>
                <a:schemeClr val="bg1"/>
              </a:solidFill>
              <a:latin typeface="+mj-lt"/>
              <a:cs typeface="Helvetica"/>
            </a:endParaRPr>
          </a:p>
        </p:txBody>
      </p:sp>
      <p:sp>
        <p:nvSpPr>
          <p:cNvPr id="94" name="Footer Placeholder 3">
            <a:extLst>
              <a:ext uri="{FF2B5EF4-FFF2-40B4-BE49-F238E27FC236}">
                <a16:creationId xmlns:a16="http://schemas.microsoft.com/office/drawing/2014/main" id="{E3E86155-58A0-1035-F01E-2D0B25809CC4}"/>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spTree>
    <p:extLst>
      <p:ext uri="{BB962C8B-B14F-4D97-AF65-F5344CB8AC3E}">
        <p14:creationId xmlns:p14="http://schemas.microsoft.com/office/powerpoint/2010/main" val="246923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0E9FF1-2B1A-0AA8-4533-427C01FE80F3}"/>
              </a:ext>
            </a:extLst>
          </p:cNvPr>
          <p:cNvSpPr>
            <a:spLocks noGrp="1"/>
          </p:cNvSpPr>
          <p:nvPr>
            <p:ph type="title"/>
          </p:nvPr>
        </p:nvSpPr>
        <p:spPr>
          <a:xfrm>
            <a:off x="542897" y="49266"/>
            <a:ext cx="11033604" cy="831600"/>
          </a:xfrm>
        </p:spPr>
        <p:txBody>
          <a:bodyPr anchor="t">
            <a:normAutofit/>
          </a:bodyPr>
          <a:lstStyle/>
          <a:p>
            <a:r>
              <a:rPr lang="en-US" sz="2800">
                <a:solidFill>
                  <a:schemeClr val="tx1"/>
                </a:solidFill>
                <a:latin typeface="+mj-lt"/>
                <a:cs typeface="Calibri" panose="020F0502020204030204" pitchFamily="34" charset="0"/>
              </a:rPr>
              <a:t>Evolving our value proposition in support of growth</a:t>
            </a:r>
          </a:p>
        </p:txBody>
      </p:sp>
      <p:sp>
        <p:nvSpPr>
          <p:cNvPr id="5" name="Rectangle 4">
            <a:extLst>
              <a:ext uri="{FF2B5EF4-FFF2-40B4-BE49-F238E27FC236}">
                <a16:creationId xmlns:a16="http://schemas.microsoft.com/office/drawing/2014/main" id="{9405853B-7251-83D9-933A-447556B484DC}"/>
              </a:ext>
            </a:extLst>
          </p:cNvPr>
          <p:cNvSpPr/>
          <p:nvPr/>
        </p:nvSpPr>
        <p:spPr>
          <a:xfrm>
            <a:off x="542897" y="880866"/>
            <a:ext cx="11388393" cy="408366"/>
          </a:xfrm>
          <a:prstGeom prst="rect">
            <a:avLst/>
          </a:prstGeom>
          <a:solidFill>
            <a:srgbClr val="7A232E"/>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bg1"/>
                </a:solidFill>
                <a:effectLst/>
                <a:uLnTx/>
                <a:uFillTx/>
                <a:latin typeface="+mj-lt"/>
                <a:ea typeface="+mn-ea"/>
                <a:cs typeface="Arial" panose="020B0604020202020204" pitchFamily="34" charset="0"/>
              </a:rPr>
              <a:t>Top Performing Distributor</a:t>
            </a:r>
          </a:p>
        </p:txBody>
      </p:sp>
      <p:sp>
        <p:nvSpPr>
          <p:cNvPr id="6" name="TextBox 5">
            <a:extLst>
              <a:ext uri="{FF2B5EF4-FFF2-40B4-BE49-F238E27FC236}">
                <a16:creationId xmlns:a16="http://schemas.microsoft.com/office/drawing/2014/main" id="{4A860F55-0601-6F9B-3C04-D3784F120AA0}"/>
              </a:ext>
            </a:extLst>
          </p:cNvPr>
          <p:cNvSpPr txBox="1"/>
          <p:nvPr/>
        </p:nvSpPr>
        <p:spPr>
          <a:xfrm>
            <a:off x="1631662" y="1390326"/>
            <a:ext cx="1034915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mn-ea"/>
                <a:cs typeface="+mn-cs"/>
              </a:rPr>
              <a:t>A </a:t>
            </a:r>
            <a:r>
              <a:rPr kumimoji="0" lang="en-US" sz="1800" b="1" i="0" u="none" strike="noStrike" kern="1200" cap="none" spc="0" normalizeH="0" baseline="0" noProof="0">
                <a:ln>
                  <a:noFill/>
                </a:ln>
                <a:effectLst/>
                <a:uLnTx/>
                <a:uFillTx/>
                <a:latin typeface="+mj-lt"/>
                <a:ea typeface="+mn-ea"/>
                <a:cs typeface="+mn-cs"/>
              </a:rPr>
              <a:t>consistent yet scalable market structure</a:t>
            </a:r>
            <a:r>
              <a:rPr kumimoji="0" lang="en-US" sz="1800" b="0" i="0" u="none" strike="noStrike" kern="1200" cap="none" spc="0" normalizeH="0" baseline="0" noProof="0">
                <a:ln>
                  <a:noFill/>
                </a:ln>
                <a:effectLst/>
                <a:uLnTx/>
                <a:uFillTx/>
                <a:latin typeface="+mj-lt"/>
                <a:ea typeface="+mn-ea"/>
                <a:cs typeface="+mn-cs"/>
              </a:rPr>
              <a:t> that drives effectiveness, a culture of compliance, and makes us easier to do business with</a:t>
            </a:r>
          </a:p>
        </p:txBody>
      </p:sp>
      <p:pic>
        <p:nvPicPr>
          <p:cNvPr id="7" name="Graphic 6" descr="Hierarchy with solid fill">
            <a:extLst>
              <a:ext uri="{FF2B5EF4-FFF2-40B4-BE49-F238E27FC236}">
                <a16:creationId xmlns:a16="http://schemas.microsoft.com/office/drawing/2014/main" id="{B5CB1F36-A238-C38F-5D10-7A21B0D33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756" y="1312373"/>
            <a:ext cx="567771" cy="567771"/>
          </a:xfrm>
          <a:prstGeom prst="rect">
            <a:avLst/>
          </a:prstGeom>
        </p:spPr>
      </p:pic>
      <p:sp>
        <p:nvSpPr>
          <p:cNvPr id="8" name="TextBox 7">
            <a:extLst>
              <a:ext uri="{FF2B5EF4-FFF2-40B4-BE49-F238E27FC236}">
                <a16:creationId xmlns:a16="http://schemas.microsoft.com/office/drawing/2014/main" id="{AEDD9E63-2E0E-501D-F94C-2A4A26442DD4}"/>
              </a:ext>
            </a:extLst>
          </p:cNvPr>
          <p:cNvSpPr txBox="1"/>
          <p:nvPr/>
        </p:nvSpPr>
        <p:spPr>
          <a:xfrm>
            <a:off x="1631662" y="2212339"/>
            <a:ext cx="1025335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mn-ea"/>
                <a:cs typeface="+mn-cs"/>
              </a:rPr>
              <a:t>A </a:t>
            </a:r>
            <a:r>
              <a:rPr kumimoji="0" lang="en-US" sz="1800" b="1" i="0" u="none" strike="noStrike" kern="1200" cap="none" spc="0" normalizeH="0" baseline="0" noProof="0">
                <a:ln>
                  <a:noFill/>
                </a:ln>
                <a:effectLst/>
                <a:uLnTx/>
                <a:uFillTx/>
                <a:latin typeface="+mj-lt"/>
                <a:ea typeface="+mn-ea"/>
                <a:cs typeface="+mn-cs"/>
              </a:rPr>
              <a:t>consumer-backed approach</a:t>
            </a:r>
            <a:r>
              <a:rPr kumimoji="0" lang="en-US" sz="1800" b="0" i="0" u="none" strike="noStrike" kern="1200" cap="none" spc="0" normalizeH="0" baseline="0" noProof="0">
                <a:ln>
                  <a:noFill/>
                </a:ln>
                <a:effectLst/>
                <a:uLnTx/>
                <a:uFillTx/>
                <a:latin typeface="+mj-lt"/>
                <a:ea typeface="+mn-ea"/>
                <a:cs typeface="+mn-cs"/>
              </a:rPr>
              <a:t> to how we go to market and win across customer channels</a:t>
            </a:r>
          </a:p>
        </p:txBody>
      </p:sp>
      <p:pic>
        <p:nvPicPr>
          <p:cNvPr id="9" name="Picture 8">
            <a:extLst>
              <a:ext uri="{FF2B5EF4-FFF2-40B4-BE49-F238E27FC236}">
                <a16:creationId xmlns:a16="http://schemas.microsoft.com/office/drawing/2014/main" id="{5C5F2344-8D72-EE10-73E3-94705C7B78DB}"/>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5679" y="2135449"/>
            <a:ext cx="567925" cy="523112"/>
          </a:xfrm>
          <a:prstGeom prst="rect">
            <a:avLst/>
          </a:prstGeom>
        </p:spPr>
      </p:pic>
      <p:sp>
        <p:nvSpPr>
          <p:cNvPr id="10" name="TextBox 9">
            <a:extLst>
              <a:ext uri="{FF2B5EF4-FFF2-40B4-BE49-F238E27FC236}">
                <a16:creationId xmlns:a16="http://schemas.microsoft.com/office/drawing/2014/main" id="{BEDCECCD-742E-0032-F36D-329BC2580DD2}"/>
              </a:ext>
            </a:extLst>
          </p:cNvPr>
          <p:cNvSpPr txBox="1"/>
          <p:nvPr/>
        </p:nvSpPr>
        <p:spPr>
          <a:xfrm>
            <a:off x="1631662" y="2983613"/>
            <a:ext cx="1034915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mn-ea"/>
                <a:cs typeface="+mn-cs"/>
              </a:rPr>
              <a:t>A </a:t>
            </a:r>
            <a:r>
              <a:rPr kumimoji="0" lang="en-US" sz="1800" b="1" i="0" u="none" strike="noStrike" kern="1200" cap="none" spc="0" normalizeH="0" baseline="0" noProof="0">
                <a:ln>
                  <a:noFill/>
                </a:ln>
                <a:effectLst/>
                <a:uLnTx/>
                <a:uFillTx/>
                <a:latin typeface="+mj-lt"/>
                <a:ea typeface="+mn-ea"/>
                <a:cs typeface="+mn-cs"/>
              </a:rPr>
              <a:t>digitally enabled sales force</a:t>
            </a:r>
            <a:r>
              <a:rPr kumimoji="0" lang="en-US" sz="1800" b="0" i="0" u="none" strike="noStrike" kern="1200" cap="none" spc="0" normalizeH="0" baseline="0" noProof="0">
                <a:ln>
                  <a:noFill/>
                </a:ln>
                <a:effectLst/>
                <a:uLnTx/>
                <a:uFillTx/>
                <a:latin typeface="+mj-lt"/>
                <a:ea typeface="+mn-ea"/>
                <a:cs typeface="+mn-cs"/>
              </a:rPr>
              <a:t> empowered to focus most their time </a:t>
            </a:r>
            <a:r>
              <a:rPr kumimoji="0" lang="en-US" sz="1800" b="1" i="0" u="none" strike="noStrike" kern="1200" cap="none" spc="0" normalizeH="0" baseline="0" noProof="0">
                <a:ln>
                  <a:noFill/>
                </a:ln>
                <a:effectLst/>
                <a:uLnTx/>
                <a:uFillTx/>
                <a:latin typeface="+mj-lt"/>
                <a:ea typeface="+mn-ea"/>
                <a:cs typeface="+mn-cs"/>
              </a:rPr>
              <a:t>on consultative selling</a:t>
            </a:r>
            <a:r>
              <a:rPr kumimoji="0" lang="en-US" sz="1800" b="0" i="0" u="none" strike="noStrike" kern="1200" cap="none" spc="0" normalizeH="0" baseline="0" noProof="0">
                <a:ln>
                  <a:noFill/>
                </a:ln>
                <a:effectLst/>
                <a:uLnTx/>
                <a:uFillTx/>
                <a:latin typeface="+mj-lt"/>
                <a:ea typeface="+mn-ea"/>
                <a:cs typeface="+mn-cs"/>
              </a:rPr>
              <a:t>, armed with precision insights on shoppers and highest ROI activities</a:t>
            </a:r>
          </a:p>
        </p:txBody>
      </p:sp>
      <p:pic>
        <p:nvPicPr>
          <p:cNvPr id="11" name="object 29">
            <a:extLst>
              <a:ext uri="{FF2B5EF4-FFF2-40B4-BE49-F238E27FC236}">
                <a16:creationId xmlns:a16="http://schemas.microsoft.com/office/drawing/2014/main" id="{CED1B7EE-7165-8103-F4CC-B1BDD3FF748D}"/>
              </a:ext>
            </a:extLst>
          </p:cNvPr>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3519" y="3049065"/>
            <a:ext cx="552244" cy="515426"/>
          </a:xfrm>
          <a:prstGeom prst="rect">
            <a:avLst/>
          </a:prstGeom>
        </p:spPr>
      </p:pic>
      <p:sp>
        <p:nvSpPr>
          <p:cNvPr id="12" name="TextBox 11">
            <a:extLst>
              <a:ext uri="{FF2B5EF4-FFF2-40B4-BE49-F238E27FC236}">
                <a16:creationId xmlns:a16="http://schemas.microsoft.com/office/drawing/2014/main" id="{299EE2E3-5318-5267-6918-9FE8698C25E2}"/>
              </a:ext>
            </a:extLst>
          </p:cNvPr>
          <p:cNvSpPr txBox="1"/>
          <p:nvPr/>
        </p:nvSpPr>
        <p:spPr>
          <a:xfrm>
            <a:off x="1631662" y="3868259"/>
            <a:ext cx="1003942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mn-ea"/>
                <a:cs typeface="+mn-cs"/>
              </a:rPr>
              <a:t>A full suite of </a:t>
            </a:r>
            <a:r>
              <a:rPr kumimoji="0" lang="en-US" sz="1800" b="1" i="0" u="none" strike="noStrike" kern="1200" cap="none" spc="0" normalizeH="0" baseline="0" noProof="0">
                <a:ln>
                  <a:noFill/>
                </a:ln>
                <a:effectLst/>
                <a:uLnTx/>
                <a:uFillTx/>
                <a:latin typeface="+mj-lt"/>
                <a:ea typeface="+mn-ea"/>
                <a:cs typeface="+mn-cs"/>
              </a:rPr>
              <a:t>forecasting and inventory management tools</a:t>
            </a:r>
            <a:r>
              <a:rPr kumimoji="0" lang="en-US" sz="1800" b="0" i="0" u="none" strike="noStrike" kern="1200" cap="none" spc="0" normalizeH="0" baseline="0" noProof="0">
                <a:ln>
                  <a:noFill/>
                </a:ln>
                <a:effectLst/>
                <a:uLnTx/>
                <a:uFillTx/>
                <a:latin typeface="+mj-lt"/>
                <a:ea typeface="+mn-ea"/>
                <a:cs typeface="+mn-cs"/>
              </a:rPr>
              <a:t> to ensure </a:t>
            </a:r>
            <a:r>
              <a:rPr kumimoji="0" lang="en-US" sz="1800" b="1" i="0" u="none" strike="noStrike" kern="1200" cap="none" spc="0" normalizeH="0" baseline="0" noProof="0">
                <a:ln>
                  <a:noFill/>
                </a:ln>
                <a:effectLst/>
                <a:uLnTx/>
                <a:uFillTx/>
                <a:latin typeface="+mj-lt"/>
                <a:ea typeface="+mn-ea"/>
                <a:cs typeface="+mn-cs"/>
              </a:rPr>
              <a:t>we meet customer needs as efficiently as possible</a:t>
            </a:r>
            <a:r>
              <a:rPr kumimoji="0" lang="en-US" sz="1800" b="0" i="0" u="none" strike="noStrike" kern="1200" cap="none" spc="0" normalizeH="0" baseline="0" noProof="0">
                <a:ln>
                  <a:noFill/>
                </a:ln>
                <a:effectLst/>
                <a:uLnTx/>
                <a:uFillTx/>
                <a:latin typeface="+mj-lt"/>
                <a:ea typeface="+mn-ea"/>
                <a:cs typeface="+mn-cs"/>
              </a:rPr>
              <a:t>, increase speed-to-shelf of new products, dramatically reduce out-of-stocks, and improve data visibility and insights to suppliers</a:t>
            </a:r>
          </a:p>
        </p:txBody>
      </p:sp>
      <p:pic>
        <p:nvPicPr>
          <p:cNvPr id="13" name="Picture 12">
            <a:extLst>
              <a:ext uri="{FF2B5EF4-FFF2-40B4-BE49-F238E27FC236}">
                <a16:creationId xmlns:a16="http://schemas.microsoft.com/office/drawing/2014/main" id="{FC0F4C85-C653-8C25-9ABD-467F61EAEE9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5796" y="3996079"/>
            <a:ext cx="667690" cy="667690"/>
          </a:xfrm>
          <a:prstGeom prst="rect">
            <a:avLst/>
          </a:prstGeom>
        </p:spPr>
      </p:pic>
      <p:pic>
        <p:nvPicPr>
          <p:cNvPr id="14" name="Picture 13">
            <a:extLst>
              <a:ext uri="{FF2B5EF4-FFF2-40B4-BE49-F238E27FC236}">
                <a16:creationId xmlns:a16="http://schemas.microsoft.com/office/drawing/2014/main" id="{B2BEE3E8-AA9B-F42A-CD07-38F1065806B1}"/>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5796" y="5126247"/>
            <a:ext cx="667690" cy="667690"/>
          </a:xfrm>
          <a:prstGeom prst="rect">
            <a:avLst/>
          </a:prstGeom>
        </p:spPr>
      </p:pic>
      <p:cxnSp>
        <p:nvCxnSpPr>
          <p:cNvPr id="15" name="Straight Connector 14">
            <a:extLst>
              <a:ext uri="{FF2B5EF4-FFF2-40B4-BE49-F238E27FC236}">
                <a16:creationId xmlns:a16="http://schemas.microsoft.com/office/drawing/2014/main" id="{9DF98476-436C-3C17-5FB0-80CD08B26883}"/>
              </a:ext>
            </a:extLst>
          </p:cNvPr>
          <p:cNvCxnSpPr>
            <a:cxnSpLocks/>
          </p:cNvCxnSpPr>
          <p:nvPr/>
        </p:nvCxnSpPr>
        <p:spPr>
          <a:xfrm>
            <a:off x="545932" y="2020818"/>
            <a:ext cx="11385358" cy="0"/>
          </a:xfrm>
          <a:prstGeom prst="line">
            <a:avLst/>
          </a:prstGeom>
          <a:noFill/>
          <a:ln w="19050" cap="rnd" cmpd="sng" algn="ctr">
            <a:solidFill>
              <a:sysClr val="window" lastClr="FFFFFF">
                <a:lumMod val="50000"/>
              </a:sysClr>
            </a:solidFill>
            <a:prstDash val="sysDot"/>
          </a:ln>
          <a:effectLst/>
        </p:spPr>
      </p:cxnSp>
      <p:cxnSp>
        <p:nvCxnSpPr>
          <p:cNvPr id="16" name="Straight Connector 15">
            <a:extLst>
              <a:ext uri="{FF2B5EF4-FFF2-40B4-BE49-F238E27FC236}">
                <a16:creationId xmlns:a16="http://schemas.microsoft.com/office/drawing/2014/main" id="{0A1B8857-18C4-E3FB-093F-6E58320B5312}"/>
              </a:ext>
            </a:extLst>
          </p:cNvPr>
          <p:cNvCxnSpPr>
            <a:cxnSpLocks/>
          </p:cNvCxnSpPr>
          <p:nvPr/>
        </p:nvCxnSpPr>
        <p:spPr>
          <a:xfrm>
            <a:off x="545932" y="2880966"/>
            <a:ext cx="11385358" cy="0"/>
          </a:xfrm>
          <a:prstGeom prst="line">
            <a:avLst/>
          </a:prstGeom>
          <a:noFill/>
          <a:ln w="19050" cap="rnd" cmpd="sng" algn="ctr">
            <a:solidFill>
              <a:sysClr val="window" lastClr="FFFFFF">
                <a:lumMod val="50000"/>
              </a:sysClr>
            </a:solidFill>
            <a:prstDash val="sysDot"/>
          </a:ln>
          <a:effectLst/>
        </p:spPr>
      </p:cxnSp>
      <p:cxnSp>
        <p:nvCxnSpPr>
          <p:cNvPr id="17" name="Straight Connector 16">
            <a:extLst>
              <a:ext uri="{FF2B5EF4-FFF2-40B4-BE49-F238E27FC236}">
                <a16:creationId xmlns:a16="http://schemas.microsoft.com/office/drawing/2014/main" id="{932EBE5E-DEA5-4A1E-FD16-FE5B66DA7CE6}"/>
              </a:ext>
            </a:extLst>
          </p:cNvPr>
          <p:cNvCxnSpPr>
            <a:cxnSpLocks/>
          </p:cNvCxnSpPr>
          <p:nvPr/>
        </p:nvCxnSpPr>
        <p:spPr>
          <a:xfrm>
            <a:off x="545932" y="3732384"/>
            <a:ext cx="11385358" cy="0"/>
          </a:xfrm>
          <a:prstGeom prst="line">
            <a:avLst/>
          </a:prstGeom>
          <a:noFill/>
          <a:ln w="19050" cap="rnd" cmpd="sng" algn="ctr">
            <a:solidFill>
              <a:sysClr val="window" lastClr="FFFFFF">
                <a:lumMod val="50000"/>
              </a:sysClr>
            </a:solidFill>
            <a:prstDash val="sysDot"/>
          </a:ln>
          <a:effectLst/>
        </p:spPr>
      </p:cxnSp>
      <p:cxnSp>
        <p:nvCxnSpPr>
          <p:cNvPr id="18" name="Straight Connector 17">
            <a:extLst>
              <a:ext uri="{FF2B5EF4-FFF2-40B4-BE49-F238E27FC236}">
                <a16:creationId xmlns:a16="http://schemas.microsoft.com/office/drawing/2014/main" id="{6B761AFA-D1FA-A58A-1743-7029A185FBB3}"/>
              </a:ext>
            </a:extLst>
          </p:cNvPr>
          <p:cNvCxnSpPr>
            <a:cxnSpLocks/>
          </p:cNvCxnSpPr>
          <p:nvPr/>
        </p:nvCxnSpPr>
        <p:spPr>
          <a:xfrm>
            <a:off x="545932" y="5017550"/>
            <a:ext cx="11385358" cy="0"/>
          </a:xfrm>
          <a:prstGeom prst="line">
            <a:avLst/>
          </a:prstGeom>
          <a:noFill/>
          <a:ln w="19050" cap="rnd" cmpd="sng" algn="ctr">
            <a:solidFill>
              <a:sysClr val="window" lastClr="FFFFFF">
                <a:lumMod val="50000"/>
              </a:sysClr>
            </a:solidFill>
            <a:prstDash val="sysDot"/>
          </a:ln>
          <a:effectLst/>
        </p:spPr>
      </p:cxnSp>
      <p:sp>
        <p:nvSpPr>
          <p:cNvPr id="19" name="TextBox 18">
            <a:extLst>
              <a:ext uri="{FF2B5EF4-FFF2-40B4-BE49-F238E27FC236}">
                <a16:creationId xmlns:a16="http://schemas.microsoft.com/office/drawing/2014/main" id="{C8FDCAF9-9F97-7833-C3E9-B974C9EF4777}"/>
              </a:ext>
            </a:extLst>
          </p:cNvPr>
          <p:cNvSpPr txBox="1"/>
          <p:nvPr/>
        </p:nvSpPr>
        <p:spPr>
          <a:xfrm>
            <a:off x="1631662" y="5136927"/>
            <a:ext cx="9684929" cy="646331"/>
          </a:xfrm>
          <a:prstGeom prst="rect">
            <a:avLst/>
          </a:prstGeom>
          <a:noFill/>
        </p:spPr>
        <p:txBody>
          <a:bodyPr wrap="square">
            <a:spAutoFit/>
          </a:bodyPr>
          <a:lstStyle>
            <a:defPPr>
              <a:defRPr lang="en-US"/>
            </a:defPPr>
            <a:lvl1pPr>
              <a:spcBef>
                <a:spcPts val="1200"/>
              </a:spcBef>
              <a:defRPr sz="2000">
                <a:solidFill>
                  <a:prstClr val="black"/>
                </a:solidFill>
                <a:latin typeface="Helvetica"/>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j-lt"/>
                <a:ea typeface="+mn-ea"/>
                <a:cs typeface="+mn-cs"/>
              </a:rPr>
              <a:t>A foundation for </a:t>
            </a:r>
            <a:r>
              <a:rPr kumimoji="0" lang="en-US" sz="1800" b="1" i="0" u="none" strike="noStrike" kern="1200" cap="none" spc="0" normalizeH="0" baseline="0" noProof="0">
                <a:ln>
                  <a:noFill/>
                </a:ln>
                <a:solidFill>
                  <a:schemeClr val="tx1"/>
                </a:solidFill>
                <a:effectLst/>
                <a:uLnTx/>
                <a:uFillTx/>
                <a:latin typeface="+mj-lt"/>
                <a:ea typeface="+mn-ea"/>
                <a:cs typeface="+mn-cs"/>
              </a:rPr>
              <a:t>advanced pricing analytics </a:t>
            </a:r>
            <a:r>
              <a:rPr kumimoji="0" lang="en-US" sz="1800" b="0" i="0" u="none" strike="noStrike" kern="1200" cap="none" spc="0" normalizeH="0" baseline="0" noProof="0">
                <a:ln>
                  <a:noFill/>
                </a:ln>
                <a:solidFill>
                  <a:schemeClr val="tx1"/>
                </a:solidFill>
                <a:effectLst/>
                <a:uLnTx/>
                <a:uFillTx/>
                <a:latin typeface="+mj-lt"/>
                <a:ea typeface="+mn-ea"/>
                <a:cs typeface="+mn-cs"/>
              </a:rPr>
              <a:t>and spend analytics to better inform optimal price points &amp; future pricing investments</a:t>
            </a:r>
          </a:p>
        </p:txBody>
      </p:sp>
      <p:sp>
        <p:nvSpPr>
          <p:cNvPr id="20" name="Slide Number Placeholder 4">
            <a:extLst>
              <a:ext uri="{FF2B5EF4-FFF2-40B4-BE49-F238E27FC236}">
                <a16:creationId xmlns:a16="http://schemas.microsoft.com/office/drawing/2014/main" id="{37CF39F8-5AEC-DB6B-4AF4-4D69DF49015F}"/>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19</a:t>
            </a:fld>
            <a:endParaRPr lang="en-US" sz="1000">
              <a:solidFill>
                <a:schemeClr val="bg1"/>
              </a:solidFill>
              <a:latin typeface="+mj-lt"/>
              <a:cs typeface="Helvetica"/>
            </a:endParaRPr>
          </a:p>
        </p:txBody>
      </p:sp>
      <p:sp>
        <p:nvSpPr>
          <p:cNvPr id="21" name="Footer Placeholder 3">
            <a:extLst>
              <a:ext uri="{FF2B5EF4-FFF2-40B4-BE49-F238E27FC236}">
                <a16:creationId xmlns:a16="http://schemas.microsoft.com/office/drawing/2014/main" id="{9ADF2B96-0FE3-7F17-3DAB-FB5B071F98BB}"/>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spTree>
    <p:extLst>
      <p:ext uri="{BB962C8B-B14F-4D97-AF65-F5344CB8AC3E}">
        <p14:creationId xmlns:p14="http://schemas.microsoft.com/office/powerpoint/2010/main" val="342670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B07966-63DD-42FA-9E68-CF6EF389545C}"/>
              </a:ext>
            </a:extLst>
          </p:cNvPr>
          <p:cNvSpPr>
            <a:spLocks noGrp="1"/>
          </p:cNvSpPr>
          <p:nvPr>
            <p:ph type="sldNum" sz="quarter" idx="11"/>
          </p:nvPr>
        </p:nvSpPr>
        <p:spPr/>
        <p:txBody>
          <a:bodyPr/>
          <a:lstStyle/>
          <a:p>
            <a:fld id="{30EDA73F-8268-A04C-893B-919477494DF3}" type="slidenum">
              <a:rPr lang="en-US" smtClean="0">
                <a:latin typeface="+mj-lt"/>
              </a:rPr>
              <a:pPr/>
              <a:t>2</a:t>
            </a:fld>
            <a:endParaRPr lang="en-US">
              <a:latin typeface="+mj-lt"/>
            </a:endParaRPr>
          </a:p>
        </p:txBody>
      </p:sp>
      <p:sp>
        <p:nvSpPr>
          <p:cNvPr id="4" name="Footer Placeholder 3">
            <a:extLst>
              <a:ext uri="{FF2B5EF4-FFF2-40B4-BE49-F238E27FC236}">
                <a16:creationId xmlns:a16="http://schemas.microsoft.com/office/drawing/2014/main" id="{C038C4F5-02FC-4F89-8CCB-42B878CF2BA3}"/>
              </a:ext>
            </a:extLst>
          </p:cNvPr>
          <p:cNvSpPr>
            <a:spLocks noGrp="1"/>
          </p:cNvSpPr>
          <p:nvPr>
            <p:ph type="ftr" sz="quarter" idx="3"/>
          </p:nvPr>
        </p:nvSpPr>
        <p:spPr>
          <a:xfrm>
            <a:off x="703680" y="6498829"/>
            <a:ext cx="8376821" cy="365125"/>
          </a:xfrm>
        </p:spPr>
        <p:txBody>
          <a:bodyPr/>
          <a:lstStyle/>
          <a:p>
            <a:r>
              <a:rPr lang="en-US">
                <a:latin typeface="+mj-lt"/>
              </a:rPr>
              <a:t>BREAKTHRU BEVERAGE GROUP							</a:t>
            </a:r>
            <a:endParaRPr lang="en-US" sz="1000">
              <a:latin typeface="+mj-lt"/>
            </a:endParaRPr>
          </a:p>
        </p:txBody>
      </p:sp>
      <p:pic>
        <p:nvPicPr>
          <p:cNvPr id="19" name="Picture 18">
            <a:extLst>
              <a:ext uri="{FF2B5EF4-FFF2-40B4-BE49-F238E27FC236}">
                <a16:creationId xmlns:a16="http://schemas.microsoft.com/office/drawing/2014/main" id="{69B854E2-9AAC-CED4-D48A-1BE9738BB17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0637" y="1710504"/>
            <a:ext cx="1574380" cy="1574380"/>
          </a:xfrm>
          <a:prstGeom prst="ellipse">
            <a:avLst/>
          </a:prstGeom>
          <a:ln>
            <a:solidFill>
              <a:schemeClr val="tx1"/>
            </a:solidFill>
          </a:ln>
        </p:spPr>
      </p:pic>
      <p:pic>
        <p:nvPicPr>
          <p:cNvPr id="20" name="Picture 19">
            <a:extLst>
              <a:ext uri="{FF2B5EF4-FFF2-40B4-BE49-F238E27FC236}">
                <a16:creationId xmlns:a16="http://schemas.microsoft.com/office/drawing/2014/main" id="{AA7FAAE9-6591-5B93-4849-054758433F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35025" y="1710504"/>
            <a:ext cx="1574380" cy="1574380"/>
          </a:xfrm>
          <a:prstGeom prst="ellipse">
            <a:avLst/>
          </a:prstGeom>
          <a:ln>
            <a:solidFill>
              <a:schemeClr val="tx1"/>
            </a:solidFill>
          </a:ln>
        </p:spPr>
      </p:pic>
      <p:sp>
        <p:nvSpPr>
          <p:cNvPr id="21" name="Title 4">
            <a:extLst>
              <a:ext uri="{FF2B5EF4-FFF2-40B4-BE49-F238E27FC236}">
                <a16:creationId xmlns:a16="http://schemas.microsoft.com/office/drawing/2014/main" id="{6FFABE80-77E0-235F-8A99-8F1F60877F90}"/>
              </a:ext>
            </a:extLst>
          </p:cNvPr>
          <p:cNvSpPr>
            <a:spLocks noGrp="1"/>
          </p:cNvSpPr>
          <p:nvPr>
            <p:ph type="title"/>
          </p:nvPr>
        </p:nvSpPr>
        <p:spPr>
          <a:xfrm>
            <a:off x="330945" y="321837"/>
            <a:ext cx="11627256" cy="828085"/>
          </a:xfrm>
        </p:spPr>
        <p:txBody>
          <a:bodyPr vert="horz">
            <a:noAutofit/>
          </a:bodyPr>
          <a:lstStyle/>
          <a:p>
            <a:r>
              <a:rPr lang="en-US" sz="2800">
                <a:solidFill>
                  <a:schemeClr val="tx1"/>
                </a:solidFill>
                <a:latin typeface="+mj-lt"/>
              </a:rPr>
              <a:t>In 2016 the Merinoff &amp; Wirtz families came together </a:t>
            </a:r>
            <a:br>
              <a:rPr lang="en-US" sz="2800">
                <a:solidFill>
                  <a:schemeClr val="tx1"/>
                </a:solidFill>
                <a:latin typeface="+mj-lt"/>
              </a:rPr>
            </a:br>
            <a:r>
              <a:rPr lang="en-US" sz="2800">
                <a:solidFill>
                  <a:schemeClr val="tx1"/>
                </a:solidFill>
                <a:latin typeface="+mj-lt"/>
              </a:rPr>
              <a:t>to form Breakthru Beverage Group</a:t>
            </a:r>
          </a:p>
        </p:txBody>
      </p:sp>
      <p:sp>
        <p:nvSpPr>
          <p:cNvPr id="23" name="object 26">
            <a:extLst>
              <a:ext uri="{FF2B5EF4-FFF2-40B4-BE49-F238E27FC236}">
                <a16:creationId xmlns:a16="http://schemas.microsoft.com/office/drawing/2014/main" id="{78126D97-6054-37A0-CFE0-6A09CC37C893}"/>
              </a:ext>
            </a:extLst>
          </p:cNvPr>
          <p:cNvSpPr txBox="1"/>
          <p:nvPr/>
        </p:nvSpPr>
        <p:spPr>
          <a:xfrm>
            <a:off x="2463617" y="3346969"/>
            <a:ext cx="1517197" cy="736099"/>
          </a:xfrm>
          <a:prstGeom prst="rect">
            <a:avLst/>
          </a:prstGeom>
        </p:spPr>
        <p:txBody>
          <a:bodyPr vert="horz" wrap="square" lIns="0" tIns="50800" rIns="0" bIns="0" rtlCol="0">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sz="1400" b="1" i="0" u="none" strike="noStrike" kern="1200" cap="none" spc="-50" normalizeH="0" baseline="0" noProof="0">
                <a:ln>
                  <a:noFill/>
                </a:ln>
                <a:effectLst/>
                <a:uLnTx/>
                <a:uFillTx/>
                <a:latin typeface="+mj-lt"/>
                <a:ea typeface="+mn-ea"/>
                <a:cs typeface="+mn-cs"/>
                <a:sym typeface="+mn-lt"/>
              </a:rPr>
              <a:t>CHARLIE MERINOFF</a:t>
            </a:r>
            <a:endParaRPr kumimoji="0" sz="1400" b="0" i="0" u="none" strike="noStrike" kern="1200" cap="none" spc="-50" normalizeH="0" baseline="0" noProof="0">
              <a:ln>
                <a:noFill/>
              </a:ln>
              <a:effectLst/>
              <a:uLnTx/>
              <a:uFillTx/>
              <a:latin typeface="+mj-lt"/>
              <a:ea typeface="+mn-ea"/>
              <a:cs typeface="+mn-cs"/>
              <a:sym typeface="+mn-lt"/>
            </a:endParaRPr>
          </a:p>
          <a:p>
            <a:pPr marL="1905" marR="0" lvl="0" indent="0" algn="ctr" defTabSz="457200" rtl="0" eaLnBrk="1" fontAlgn="auto" latinLnBrk="0" hangingPunct="1">
              <a:lnSpc>
                <a:spcPct val="100000"/>
              </a:lnSpc>
              <a:spcBef>
                <a:spcPts val="300"/>
              </a:spcBef>
              <a:spcAft>
                <a:spcPts val="0"/>
              </a:spcAft>
              <a:buClrTx/>
              <a:buSzTx/>
              <a:buFontTx/>
              <a:buNone/>
              <a:tabLst/>
              <a:defRPr/>
            </a:pPr>
            <a:r>
              <a:rPr kumimoji="0" sz="1400" b="0" i="0" u="none" strike="noStrike" kern="1200" cap="none" spc="-50" normalizeH="0" baseline="0" noProof="0">
                <a:ln>
                  <a:noFill/>
                </a:ln>
                <a:effectLst/>
                <a:uLnTx/>
                <a:uFillTx/>
                <a:latin typeface="+mj-lt"/>
                <a:ea typeface="+mn-ea"/>
                <a:cs typeface="+mn-cs"/>
                <a:sym typeface="+mn-lt"/>
              </a:rPr>
              <a:t>Co-</a:t>
            </a:r>
            <a:r>
              <a:rPr kumimoji="0" lang="en-US" sz="1400" b="0" i="0" u="none" strike="noStrike" kern="1200" cap="none" spc="-50" normalizeH="0" baseline="0" noProof="0">
                <a:ln>
                  <a:noFill/>
                </a:ln>
                <a:effectLst/>
                <a:uLnTx/>
                <a:uFillTx/>
                <a:latin typeface="+mj-lt"/>
                <a:ea typeface="+mn-ea"/>
                <a:cs typeface="+mn-cs"/>
                <a:sym typeface="+mn-lt"/>
              </a:rPr>
              <a:t>C</a:t>
            </a:r>
            <a:r>
              <a:rPr kumimoji="0" sz="1400" b="0" i="0" u="none" strike="noStrike" kern="1200" cap="none" spc="-50" normalizeH="0" baseline="0" noProof="0">
                <a:ln>
                  <a:noFill/>
                </a:ln>
                <a:effectLst/>
                <a:uLnTx/>
                <a:uFillTx/>
                <a:latin typeface="+mj-lt"/>
                <a:ea typeface="+mn-ea"/>
                <a:cs typeface="+mn-cs"/>
                <a:sym typeface="+mn-lt"/>
              </a:rPr>
              <a:t>hairman</a:t>
            </a:r>
            <a:r>
              <a:rPr kumimoji="0" lang="en-US" sz="1400" b="0" i="0" u="none" strike="noStrike" kern="1200" cap="none" spc="-50" normalizeH="0" baseline="0" noProof="0">
                <a:ln>
                  <a:noFill/>
                </a:ln>
                <a:effectLst/>
                <a:uLnTx/>
                <a:uFillTx/>
                <a:latin typeface="+mj-lt"/>
                <a:ea typeface="+mn-ea"/>
                <a:cs typeface="+mn-cs"/>
                <a:sym typeface="+mn-lt"/>
              </a:rPr>
              <a:t>, BBG</a:t>
            </a:r>
            <a:endParaRPr kumimoji="0" sz="1400" b="0" i="0" u="none" strike="noStrike" kern="1200" cap="none" spc="-50" normalizeH="0" baseline="0" noProof="0">
              <a:ln>
                <a:noFill/>
              </a:ln>
              <a:effectLst/>
              <a:uLnTx/>
              <a:uFillTx/>
              <a:latin typeface="+mj-lt"/>
              <a:ea typeface="+mn-ea"/>
              <a:cs typeface="+mn-cs"/>
              <a:sym typeface="+mn-lt"/>
            </a:endParaRPr>
          </a:p>
        </p:txBody>
      </p:sp>
      <p:sp>
        <p:nvSpPr>
          <p:cNvPr id="24" name="object 27">
            <a:extLst>
              <a:ext uri="{FF2B5EF4-FFF2-40B4-BE49-F238E27FC236}">
                <a16:creationId xmlns:a16="http://schemas.microsoft.com/office/drawing/2014/main" id="{9076EF79-AC34-C081-781C-9B52072E2219}"/>
              </a:ext>
            </a:extLst>
          </p:cNvPr>
          <p:cNvSpPr txBox="1"/>
          <p:nvPr/>
        </p:nvSpPr>
        <p:spPr>
          <a:xfrm>
            <a:off x="7882176" y="3346969"/>
            <a:ext cx="1651302" cy="736099"/>
          </a:xfrm>
          <a:prstGeom prst="rect">
            <a:avLst/>
          </a:prstGeom>
        </p:spPr>
        <p:txBody>
          <a:bodyPr vert="horz" wrap="square" lIns="0" tIns="50800" rIns="0" bIns="0" rtlCol="0">
            <a:spAutoFit/>
          </a:bodyPr>
          <a:lstStyle/>
          <a:p>
            <a:pPr marL="41275" marR="0" lvl="0" indent="0" algn="ctr" defTabSz="457200" rtl="0" eaLnBrk="1" fontAlgn="auto" latinLnBrk="0" hangingPunct="1">
              <a:lnSpc>
                <a:spcPct val="100000"/>
              </a:lnSpc>
              <a:spcBef>
                <a:spcPts val="400"/>
              </a:spcBef>
              <a:spcAft>
                <a:spcPts val="0"/>
              </a:spcAft>
              <a:buClrTx/>
              <a:buSzTx/>
              <a:buFontTx/>
              <a:buNone/>
              <a:tabLst/>
              <a:defRPr/>
            </a:pPr>
            <a:r>
              <a:rPr kumimoji="0" sz="1400" b="1" i="0" u="none" strike="noStrike" kern="1200" cap="none" spc="-50" normalizeH="0" baseline="0" noProof="0">
                <a:ln>
                  <a:noFill/>
                </a:ln>
                <a:effectLst/>
                <a:uLnTx/>
                <a:uFillTx/>
                <a:latin typeface="+mj-lt"/>
                <a:ea typeface="+mn-ea"/>
                <a:cs typeface="+mn-cs"/>
                <a:sym typeface="+mn-lt"/>
              </a:rPr>
              <a:t>DANNY </a:t>
            </a:r>
            <a:br>
              <a:rPr kumimoji="0" lang="en-US" sz="1400" b="1" i="0" u="none" strike="noStrike" kern="1200" cap="none" spc="-50" normalizeH="0" baseline="0" noProof="0">
                <a:ln>
                  <a:noFill/>
                </a:ln>
                <a:effectLst/>
                <a:uLnTx/>
                <a:uFillTx/>
                <a:latin typeface="+mj-lt"/>
                <a:ea typeface="+mn-ea"/>
                <a:cs typeface="+mn-cs"/>
                <a:sym typeface="+mn-lt"/>
              </a:rPr>
            </a:br>
            <a:r>
              <a:rPr kumimoji="0" sz="1400" b="1" i="0" u="none" strike="noStrike" kern="1200" cap="none" spc="-50" normalizeH="0" baseline="0" noProof="0">
                <a:ln>
                  <a:noFill/>
                </a:ln>
                <a:effectLst/>
                <a:uLnTx/>
                <a:uFillTx/>
                <a:latin typeface="+mj-lt"/>
                <a:ea typeface="+mn-ea"/>
                <a:cs typeface="+mn-cs"/>
                <a:sym typeface="+mn-lt"/>
              </a:rPr>
              <a:t>WIRTZ</a:t>
            </a:r>
            <a:endParaRPr kumimoji="0" sz="1400" b="0" i="0" u="none" strike="noStrike" kern="1200" cap="none" spc="-50" normalizeH="0" baseline="0" noProof="0">
              <a:ln>
                <a:noFill/>
              </a:ln>
              <a:effectLst/>
              <a:uLnTx/>
              <a:uFillTx/>
              <a:latin typeface="+mj-lt"/>
              <a:ea typeface="+mn-ea"/>
              <a:cs typeface="+mn-cs"/>
              <a:sym typeface="+mn-lt"/>
            </a:endParaRPr>
          </a:p>
          <a:p>
            <a:pPr marL="12700" marR="0" lvl="0" indent="0" algn="ctr" defTabSz="457200" rtl="0" eaLnBrk="1" fontAlgn="auto" latinLnBrk="0" hangingPunct="1">
              <a:lnSpc>
                <a:spcPct val="100000"/>
              </a:lnSpc>
              <a:spcBef>
                <a:spcPts val="300"/>
              </a:spcBef>
              <a:spcAft>
                <a:spcPts val="0"/>
              </a:spcAft>
              <a:buClrTx/>
              <a:buSzTx/>
              <a:buFontTx/>
              <a:buNone/>
              <a:tabLst/>
              <a:defRPr/>
            </a:pPr>
            <a:r>
              <a:rPr lang="en-US" sz="1400" spc="-50">
                <a:latin typeface="+mj-lt"/>
                <a:sym typeface="+mn-lt"/>
              </a:rPr>
              <a:t>Co</a:t>
            </a:r>
            <a:r>
              <a:rPr kumimoji="0" sz="1400" b="0" i="0" u="none" strike="noStrike" kern="1200" cap="none" spc="-50" normalizeH="0" baseline="0" noProof="0">
                <a:ln>
                  <a:noFill/>
                </a:ln>
                <a:effectLst/>
                <a:uLnTx/>
                <a:uFillTx/>
                <a:latin typeface="+mj-lt"/>
                <a:ea typeface="+mn-ea"/>
                <a:cs typeface="+mn-cs"/>
                <a:sym typeface="+mn-lt"/>
              </a:rPr>
              <a:t>-</a:t>
            </a:r>
            <a:r>
              <a:rPr kumimoji="0" lang="en-US" sz="1400" b="0" i="0" u="none" strike="noStrike" kern="1200" cap="none" spc="-50" normalizeH="0" baseline="0" noProof="0">
                <a:ln>
                  <a:noFill/>
                </a:ln>
                <a:effectLst/>
                <a:uLnTx/>
                <a:uFillTx/>
                <a:latin typeface="+mj-lt"/>
                <a:ea typeface="+mn-ea"/>
                <a:cs typeface="+mn-cs"/>
                <a:sym typeface="+mn-lt"/>
              </a:rPr>
              <a:t>C</a:t>
            </a:r>
            <a:r>
              <a:rPr kumimoji="0" sz="1400" b="0" i="0" u="none" strike="noStrike" kern="1200" cap="none" spc="-50" normalizeH="0" baseline="0" noProof="0">
                <a:ln>
                  <a:noFill/>
                </a:ln>
                <a:effectLst/>
                <a:uLnTx/>
                <a:uFillTx/>
                <a:latin typeface="+mj-lt"/>
                <a:ea typeface="+mn-ea"/>
                <a:cs typeface="+mn-cs"/>
                <a:sym typeface="+mn-lt"/>
              </a:rPr>
              <a:t>hairman</a:t>
            </a:r>
            <a:r>
              <a:rPr kumimoji="0" lang="en-US" sz="1400" b="0" i="0" u="none" strike="noStrike" kern="1200" cap="none" spc="-50" normalizeH="0" baseline="0" noProof="0">
                <a:ln>
                  <a:noFill/>
                </a:ln>
                <a:effectLst/>
                <a:uLnTx/>
                <a:uFillTx/>
                <a:latin typeface="+mj-lt"/>
                <a:ea typeface="+mn-ea"/>
                <a:cs typeface="+mn-cs"/>
                <a:sym typeface="+mn-lt"/>
              </a:rPr>
              <a:t>, BBG</a:t>
            </a:r>
            <a:endParaRPr kumimoji="0" sz="1400" b="0" i="0" u="none" strike="noStrike" kern="1200" cap="none" spc="-50" normalizeH="0" baseline="0" noProof="0">
              <a:ln>
                <a:noFill/>
              </a:ln>
              <a:effectLst/>
              <a:uLnTx/>
              <a:uFillTx/>
              <a:latin typeface="+mj-lt"/>
              <a:ea typeface="+mn-ea"/>
              <a:cs typeface="+mn-cs"/>
              <a:sym typeface="+mn-lt"/>
            </a:endParaRPr>
          </a:p>
        </p:txBody>
      </p:sp>
      <p:sp>
        <p:nvSpPr>
          <p:cNvPr id="25" name="Rectangle 24">
            <a:extLst>
              <a:ext uri="{FF2B5EF4-FFF2-40B4-BE49-F238E27FC236}">
                <a16:creationId xmlns:a16="http://schemas.microsoft.com/office/drawing/2014/main" id="{09CB6169-9FE9-FCEC-A964-D5AC245DF5DC}"/>
              </a:ext>
            </a:extLst>
          </p:cNvPr>
          <p:cNvSpPr/>
          <p:nvPr/>
        </p:nvSpPr>
        <p:spPr>
          <a:xfrm>
            <a:off x="467833" y="1218971"/>
            <a:ext cx="11408734" cy="365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uLnTx/>
                <a:uFillTx/>
                <a:latin typeface="+mj-lt"/>
                <a:ea typeface="+mn-ea"/>
                <a:cs typeface="Arial" panose="020B0604020202020204" pitchFamily="34" charset="0"/>
              </a:rPr>
              <a:t>3</a:t>
            </a:r>
            <a:r>
              <a:rPr kumimoji="0" lang="en-US" sz="2400" b="1" i="1" u="none" strike="noStrike" kern="1200" cap="none" spc="0" normalizeH="0" baseline="30000" noProof="0" dirty="0">
                <a:ln>
                  <a:noFill/>
                </a:ln>
                <a:solidFill>
                  <a:schemeClr val="bg1"/>
                </a:solidFill>
                <a:effectLst/>
                <a:uLnTx/>
                <a:uFillTx/>
                <a:latin typeface="+mj-lt"/>
                <a:ea typeface="+mn-ea"/>
                <a:cs typeface="Arial" panose="020B0604020202020204" pitchFamily="34" charset="0"/>
              </a:rPr>
              <a:t>rd</a:t>
            </a:r>
            <a:r>
              <a:rPr kumimoji="0" lang="en-US" sz="2400" b="1" i="1" u="none" strike="noStrike" kern="1200" cap="none" spc="0" normalizeH="0" baseline="0" noProof="0" dirty="0">
                <a:ln>
                  <a:noFill/>
                </a:ln>
                <a:solidFill>
                  <a:schemeClr val="bg1"/>
                </a:solidFill>
                <a:effectLst/>
                <a:uLnTx/>
                <a:uFillTx/>
                <a:latin typeface="+mj-lt"/>
                <a:ea typeface="+mn-ea"/>
                <a:cs typeface="Arial" panose="020B0604020202020204" pitchFamily="34" charset="0"/>
              </a:rPr>
              <a:t> and 4</a:t>
            </a:r>
            <a:r>
              <a:rPr kumimoji="0" lang="en-US" sz="2400" b="1" i="1" u="none" strike="noStrike" kern="1200" cap="none" spc="0" normalizeH="0" baseline="30000" noProof="0" dirty="0">
                <a:ln>
                  <a:noFill/>
                </a:ln>
                <a:solidFill>
                  <a:schemeClr val="bg1"/>
                </a:solidFill>
                <a:effectLst/>
                <a:uLnTx/>
                <a:uFillTx/>
                <a:latin typeface="+mj-lt"/>
                <a:ea typeface="+mn-ea"/>
                <a:cs typeface="Arial" panose="020B0604020202020204" pitchFamily="34" charset="0"/>
              </a:rPr>
              <a:t>th</a:t>
            </a:r>
            <a:r>
              <a:rPr kumimoji="0" lang="en-US" sz="2400" b="1" i="1" u="none" strike="noStrike" kern="1200" cap="none" spc="0" normalizeH="0" baseline="0" noProof="0" dirty="0">
                <a:ln>
                  <a:noFill/>
                </a:ln>
                <a:solidFill>
                  <a:schemeClr val="bg1"/>
                </a:solidFill>
                <a:effectLst/>
                <a:uLnTx/>
                <a:uFillTx/>
                <a:latin typeface="+mj-lt"/>
                <a:ea typeface="+mn-ea"/>
                <a:cs typeface="Arial" panose="020B0604020202020204" pitchFamily="34" charset="0"/>
              </a:rPr>
              <a:t> generation family leaders are still actively engaged in the business</a:t>
            </a:r>
          </a:p>
        </p:txBody>
      </p:sp>
      <p:sp>
        <p:nvSpPr>
          <p:cNvPr id="26" name="Rectangle 25">
            <a:extLst>
              <a:ext uri="{FF2B5EF4-FFF2-40B4-BE49-F238E27FC236}">
                <a16:creationId xmlns:a16="http://schemas.microsoft.com/office/drawing/2014/main" id="{2C7F9254-9057-5A3F-F629-137847F83985}"/>
              </a:ext>
            </a:extLst>
          </p:cNvPr>
          <p:cNvSpPr/>
          <p:nvPr/>
        </p:nvSpPr>
        <p:spPr>
          <a:xfrm>
            <a:off x="1292406" y="4227454"/>
            <a:ext cx="3859618" cy="22434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3</a:t>
            </a:r>
            <a:r>
              <a:rPr kumimoji="0" lang="en-US" sz="1400" b="1" i="0" u="none" strike="noStrike" kern="1200" cap="none" spc="0" normalizeH="0" baseline="30000" noProof="0">
                <a:ln>
                  <a:noFill/>
                </a:ln>
                <a:solidFill>
                  <a:schemeClr val="tx1"/>
                </a:solidFill>
                <a:effectLst/>
                <a:uLnTx/>
                <a:uFillTx/>
                <a:latin typeface="+mj-lt"/>
                <a:ea typeface="+mn-ea"/>
                <a:cs typeface="Arial" panose="020B0604020202020204" pitchFamily="34" charset="0"/>
              </a:rPr>
              <a:t>rd</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 Generation</a:t>
            </a: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 Family Owner</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Served as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Chairman and CEO of Charmer Sunbelt Group</a:t>
            </a: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 before the BBG Merger</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Sits on the boards of the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Culinary Institute of America, </a:t>
            </a:r>
            <a:r>
              <a:rPr kumimoji="0" lang="en-US" sz="1400" i="0" u="none" strike="noStrike" kern="1200" cap="none" spc="0" normalizeH="0" baseline="0" noProof="0">
                <a:ln>
                  <a:noFill/>
                </a:ln>
                <a:solidFill>
                  <a:schemeClr val="tx1"/>
                </a:solidFill>
                <a:effectLst/>
                <a:uLnTx/>
                <a:uFillTx/>
                <a:latin typeface="+mj-lt"/>
                <a:ea typeface="+mn-ea"/>
                <a:cs typeface="Arial" panose="020B0604020202020204" pitchFamily="34" charset="0"/>
              </a:rPr>
              <a:t>the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Thurgood Marshall College Fund, </a:t>
            </a:r>
            <a:r>
              <a:rPr kumimoji="0" lang="en-US" sz="1400" i="0" u="none" strike="noStrike" kern="1200" cap="none" spc="0" normalizeH="0" baseline="0" noProof="0">
                <a:ln>
                  <a:noFill/>
                </a:ln>
                <a:solidFill>
                  <a:schemeClr val="tx1"/>
                </a:solidFill>
                <a:effectLst/>
                <a:uLnTx/>
                <a:uFillTx/>
                <a:latin typeface="+mj-lt"/>
                <a:ea typeface="+mn-ea"/>
                <a:cs typeface="Arial" panose="020B0604020202020204" pitchFamily="34" charset="0"/>
              </a:rPr>
              <a:t>and the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Federal Law Enforcement Foundation</a:t>
            </a:r>
          </a:p>
        </p:txBody>
      </p:sp>
      <p:cxnSp>
        <p:nvCxnSpPr>
          <p:cNvPr id="27" name="Straight Connector 26">
            <a:extLst>
              <a:ext uri="{FF2B5EF4-FFF2-40B4-BE49-F238E27FC236}">
                <a16:creationId xmlns:a16="http://schemas.microsoft.com/office/drawing/2014/main" id="{B2D158B6-66D3-0F44-E5F5-A7EB33639FC3}"/>
              </a:ext>
            </a:extLst>
          </p:cNvPr>
          <p:cNvCxnSpPr>
            <a:cxnSpLocks/>
          </p:cNvCxnSpPr>
          <p:nvPr/>
        </p:nvCxnSpPr>
        <p:spPr>
          <a:xfrm>
            <a:off x="2176534" y="4163658"/>
            <a:ext cx="2091363" cy="0"/>
          </a:xfrm>
          <a:prstGeom prst="line">
            <a:avLst/>
          </a:prstGeom>
          <a:ln>
            <a:solidFill>
              <a:srgbClr val="7A232E"/>
            </a:solidFill>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DB5C2E50-2650-CC53-2A77-382E1B18CD94}"/>
              </a:ext>
            </a:extLst>
          </p:cNvPr>
          <p:cNvSpPr/>
          <p:nvPr/>
        </p:nvSpPr>
        <p:spPr>
          <a:xfrm>
            <a:off x="6778018" y="4227454"/>
            <a:ext cx="3859618" cy="22434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4</a:t>
            </a:r>
            <a:r>
              <a:rPr kumimoji="0" lang="en-US" sz="1400" b="1" i="0" u="none" strike="noStrike" kern="1200" cap="none" spc="0" normalizeH="0" baseline="30000" noProof="0">
                <a:ln>
                  <a:noFill/>
                </a:ln>
                <a:solidFill>
                  <a:schemeClr val="tx1"/>
                </a:solidFill>
                <a:effectLst/>
                <a:uLnTx/>
                <a:uFillTx/>
                <a:latin typeface="+mj-lt"/>
                <a:ea typeface="+mn-ea"/>
                <a:cs typeface="Arial" panose="020B0604020202020204" pitchFamily="34" charset="0"/>
              </a:rPr>
              <a:t>th</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 generation</a:t>
            </a: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 Family Owner</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Served as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President and CEO of Wirtz Beverage Group </a:t>
            </a: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before the BBG Merger</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Former chairman of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WSWA</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mj-lt"/>
                <a:ea typeface="+mn-ea"/>
                <a:cs typeface="Arial" panose="020B0604020202020204" pitchFamily="34" charset="0"/>
              </a:rPr>
              <a:t>Sits on Boards of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several Chicago-based civic organizations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Chairman </a:t>
            </a:r>
            <a:r>
              <a:rPr kumimoji="0" lang="en-US" sz="1400" i="0" u="none" strike="noStrike" kern="1200" cap="none" spc="0" normalizeH="0" baseline="0" noProof="0">
                <a:ln>
                  <a:noFill/>
                </a:ln>
                <a:solidFill>
                  <a:schemeClr val="tx1"/>
                </a:solidFill>
                <a:effectLst/>
                <a:uLnTx/>
                <a:uFillTx/>
                <a:latin typeface="+mj-lt"/>
                <a:ea typeface="+mn-ea"/>
                <a:cs typeface="Arial" panose="020B0604020202020204" pitchFamily="34" charset="0"/>
              </a:rPr>
              <a:t>and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President </a:t>
            </a:r>
            <a:r>
              <a:rPr kumimoji="0" lang="en-US" sz="1400" i="0" u="none" strike="noStrike" kern="1200" cap="none" spc="0" normalizeH="0" baseline="0" noProof="0">
                <a:ln>
                  <a:noFill/>
                </a:ln>
                <a:solidFill>
                  <a:schemeClr val="tx1"/>
                </a:solidFill>
                <a:effectLst/>
                <a:uLnTx/>
                <a:uFillTx/>
                <a:latin typeface="+mj-lt"/>
                <a:ea typeface="+mn-ea"/>
                <a:cs typeface="Arial" panose="020B0604020202020204" pitchFamily="34" charset="0"/>
              </a:rPr>
              <a:t>of </a:t>
            </a:r>
            <a:r>
              <a:rPr kumimoji="0" lang="en-US" sz="1400" b="1" i="0" u="none" strike="noStrike" kern="1200" cap="none" spc="0" normalizeH="0" baseline="0" noProof="0">
                <a:ln>
                  <a:noFill/>
                </a:ln>
                <a:solidFill>
                  <a:schemeClr val="tx1"/>
                </a:solidFill>
                <a:effectLst/>
                <a:uLnTx/>
                <a:uFillTx/>
                <a:latin typeface="+mj-lt"/>
                <a:ea typeface="+mn-ea"/>
                <a:cs typeface="Arial" panose="020B0604020202020204" pitchFamily="34" charset="0"/>
              </a:rPr>
              <a:t>Wirtz Corporation</a:t>
            </a:r>
          </a:p>
        </p:txBody>
      </p:sp>
      <p:cxnSp>
        <p:nvCxnSpPr>
          <p:cNvPr id="29" name="Straight Connector 28">
            <a:extLst>
              <a:ext uri="{FF2B5EF4-FFF2-40B4-BE49-F238E27FC236}">
                <a16:creationId xmlns:a16="http://schemas.microsoft.com/office/drawing/2014/main" id="{79261AE2-31DA-ABC1-9EB1-72D6EC8E458A}"/>
              </a:ext>
            </a:extLst>
          </p:cNvPr>
          <p:cNvCxnSpPr>
            <a:cxnSpLocks/>
          </p:cNvCxnSpPr>
          <p:nvPr/>
        </p:nvCxnSpPr>
        <p:spPr>
          <a:xfrm>
            <a:off x="7662146" y="4163658"/>
            <a:ext cx="2091363" cy="0"/>
          </a:xfrm>
          <a:prstGeom prst="line">
            <a:avLst/>
          </a:prstGeom>
          <a:ln>
            <a:solidFill>
              <a:srgbClr val="7A232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806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lide Number Placeholder 4">
            <a:extLst>
              <a:ext uri="{FF2B5EF4-FFF2-40B4-BE49-F238E27FC236}">
                <a16:creationId xmlns:a16="http://schemas.microsoft.com/office/drawing/2014/main" id="{A0902A38-8E0C-96AE-1D86-029416D9F82B}"/>
              </a:ext>
            </a:extLst>
          </p:cNvPr>
          <p:cNvSpPr txBox="1">
            <a:spLocks/>
          </p:cNvSpPr>
          <p:nvPr/>
        </p:nvSpPr>
        <p:spPr>
          <a:xfrm>
            <a:off x="11453896" y="647635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20</a:t>
            </a:fld>
            <a:endParaRPr lang="en-US" sz="1000">
              <a:solidFill>
                <a:schemeClr val="bg1"/>
              </a:solidFill>
              <a:latin typeface="+mj-lt"/>
              <a:cs typeface="Helvetica"/>
            </a:endParaRPr>
          </a:p>
        </p:txBody>
      </p:sp>
      <p:sp>
        <p:nvSpPr>
          <p:cNvPr id="94" name="Footer Placeholder 3">
            <a:extLst>
              <a:ext uri="{FF2B5EF4-FFF2-40B4-BE49-F238E27FC236}">
                <a16:creationId xmlns:a16="http://schemas.microsoft.com/office/drawing/2014/main" id="{E3E86155-58A0-1035-F01E-2D0B25809CC4}"/>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sp>
        <p:nvSpPr>
          <p:cNvPr id="4" name="Title 1">
            <a:extLst>
              <a:ext uri="{FF2B5EF4-FFF2-40B4-BE49-F238E27FC236}">
                <a16:creationId xmlns:a16="http://schemas.microsoft.com/office/drawing/2014/main" id="{A87F3634-36B0-167B-E486-DECE11622803}"/>
              </a:ext>
            </a:extLst>
          </p:cNvPr>
          <p:cNvSpPr txBox="1">
            <a:spLocks/>
          </p:cNvSpPr>
          <p:nvPr/>
        </p:nvSpPr>
        <p:spPr>
          <a:xfrm>
            <a:off x="307772" y="297129"/>
            <a:ext cx="11627256" cy="828085"/>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1" i="0" kern="1200">
                <a:solidFill>
                  <a:schemeClr val="tx1"/>
                </a:solidFill>
                <a:latin typeface="Helvetica"/>
                <a:ea typeface="+mj-ea"/>
                <a:cs typeface="Helvetica"/>
              </a:defRPr>
            </a:lvl1pPr>
          </a:lstStyle>
          <a:p>
            <a:r>
              <a:rPr lang="en-US" sz="2800"/>
              <a:t>Commercial Business is supported Operations, Supply Chains and Logistics expertise</a:t>
            </a:r>
          </a:p>
        </p:txBody>
      </p:sp>
      <p:sp>
        <p:nvSpPr>
          <p:cNvPr id="5" name="object 46">
            <a:extLst>
              <a:ext uri="{FF2B5EF4-FFF2-40B4-BE49-F238E27FC236}">
                <a16:creationId xmlns:a16="http://schemas.microsoft.com/office/drawing/2014/main" id="{724AF068-AA44-D7E4-7864-595DAB7EF910}"/>
              </a:ext>
            </a:extLst>
          </p:cNvPr>
          <p:cNvSpPr txBox="1"/>
          <p:nvPr/>
        </p:nvSpPr>
        <p:spPr>
          <a:xfrm>
            <a:off x="6360428" y="2201068"/>
            <a:ext cx="5468741" cy="3049392"/>
          </a:xfrm>
          <a:prstGeom prst="rect">
            <a:avLst/>
          </a:prstGeom>
          <a:noFill/>
        </p:spPr>
        <p:txBody>
          <a:bodyPr vert="horz" wrap="square" lIns="0" tIns="10001" rIns="0" bIns="0" rtlCol="0" anchor="ctr">
            <a:spAutoFit/>
          </a:bodyPr>
          <a:lstStyle/>
          <a:p>
            <a:pPr marL="352425" marR="0" lvl="0" indent="-342900" algn="l" defTabSz="457200" rtl="0" eaLnBrk="1" fontAlgn="auto" latinLnBrk="0" hangingPunct="1">
              <a:lnSpc>
                <a:spcPct val="100000"/>
              </a:lnSpc>
              <a:spcBef>
                <a:spcPts val="79"/>
              </a:spcBef>
              <a:spcAft>
                <a:spcPts val="0"/>
              </a:spcAft>
              <a:buClrTx/>
              <a:buSzTx/>
              <a:buFont typeface="Arial" panose="020B0604020202020204" pitchFamily="34" charset="0"/>
              <a:buChar char="•"/>
              <a:tabLst/>
              <a:defRPr/>
            </a:pPr>
            <a:r>
              <a:rPr kumimoji="0" lang="en-US" sz="2000" b="1" i="0" u="none" strike="noStrike" kern="1200" cap="none" spc="-75" normalizeH="0" baseline="0" noProof="0">
                <a:ln>
                  <a:noFill/>
                </a:ln>
                <a:effectLst/>
                <a:uLnTx/>
                <a:uFillTx/>
                <a:latin typeface="Helvetica"/>
                <a:ea typeface="+mn-ea"/>
                <a:cs typeface="+mn-cs"/>
                <a:sym typeface="+mn-lt"/>
              </a:rPr>
              <a:t>We are investing in state-of-the-art facilities in Florida</a:t>
            </a:r>
          </a:p>
          <a:p>
            <a:pPr marL="352425" marR="0" lvl="0" indent="-342900" algn="l" defTabSz="457200" rtl="0" eaLnBrk="1" fontAlgn="auto" latinLnBrk="0" hangingPunct="1">
              <a:lnSpc>
                <a:spcPct val="100000"/>
              </a:lnSpc>
              <a:spcBef>
                <a:spcPts val="79"/>
              </a:spcBef>
              <a:spcAft>
                <a:spcPts val="0"/>
              </a:spcAft>
              <a:buClrTx/>
              <a:buSzTx/>
              <a:buFont typeface="Arial" panose="020B0604020202020204" pitchFamily="34" charset="0"/>
              <a:buChar char="•"/>
              <a:tabLst/>
              <a:defRPr/>
            </a:pPr>
            <a:endParaRPr kumimoji="0" lang="en-US" sz="2000" b="1" i="0" u="none" strike="noStrike" kern="1200" cap="none" spc="-75" normalizeH="0" baseline="0" noProof="0">
              <a:ln>
                <a:noFill/>
              </a:ln>
              <a:effectLst/>
              <a:uLnTx/>
              <a:uFillTx/>
              <a:latin typeface="Helvetica"/>
              <a:ea typeface="+mn-ea"/>
              <a:cs typeface="+mn-cs"/>
              <a:sym typeface="+mn-lt"/>
            </a:endParaRPr>
          </a:p>
          <a:p>
            <a:pPr marL="352425" marR="0" lvl="0" indent="-342900" algn="l" defTabSz="457200" rtl="0" eaLnBrk="1" fontAlgn="auto" latinLnBrk="0" hangingPunct="1">
              <a:lnSpc>
                <a:spcPct val="100000"/>
              </a:lnSpc>
              <a:spcBef>
                <a:spcPts val="79"/>
              </a:spcBef>
              <a:spcAft>
                <a:spcPts val="0"/>
              </a:spcAft>
              <a:buClrTx/>
              <a:buSzTx/>
              <a:buFont typeface="Arial" panose="020B0604020202020204" pitchFamily="34" charset="0"/>
              <a:buChar char="•"/>
              <a:tabLst/>
              <a:defRPr/>
            </a:pPr>
            <a:r>
              <a:rPr kumimoji="0" lang="en-US" sz="2000" b="1" i="0" u="none" strike="noStrike" kern="1200" cap="none" spc="-75" normalizeH="0" baseline="0" noProof="0">
                <a:ln>
                  <a:noFill/>
                </a:ln>
                <a:effectLst/>
                <a:uLnTx/>
                <a:uFillTx/>
                <a:latin typeface="Helvetica"/>
                <a:ea typeface="+mn-ea"/>
                <a:cs typeface="+mn-cs"/>
                <a:sym typeface="+mn-lt"/>
              </a:rPr>
              <a:t>We are advancing demand planning to improve service levels and inventory management</a:t>
            </a:r>
          </a:p>
          <a:p>
            <a:pPr marL="352425"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1" i="0" u="none" strike="noStrike" kern="1200" cap="none" spc="-75" normalizeH="0" baseline="0" noProof="0">
                <a:ln>
                  <a:noFill/>
                </a:ln>
                <a:effectLst/>
                <a:uLnTx/>
                <a:uFillTx/>
                <a:latin typeface="Helvetica"/>
                <a:ea typeface="+mn-ea"/>
                <a:cs typeface="+mn-cs"/>
                <a:sym typeface="+mn-lt"/>
              </a:rPr>
              <a:t>Deliver consistent, high-quality supply chain and operational execution that outperforms the competition</a:t>
            </a:r>
            <a:endParaRPr kumimoji="0" lang="en-US" sz="2000" i="0" u="none" strike="noStrike" kern="1200" cap="none" spc="-75" normalizeH="0" baseline="0" noProof="0">
              <a:ln>
                <a:noFill/>
              </a:ln>
              <a:effectLst/>
              <a:uLnTx/>
              <a:uFillTx/>
              <a:latin typeface="Helvetica"/>
              <a:ea typeface="+mn-ea"/>
              <a:cs typeface="+mn-cs"/>
              <a:sym typeface="+mn-lt"/>
            </a:endParaRPr>
          </a:p>
        </p:txBody>
      </p:sp>
      <p:sp>
        <p:nvSpPr>
          <p:cNvPr id="6" name="object 46">
            <a:extLst>
              <a:ext uri="{FF2B5EF4-FFF2-40B4-BE49-F238E27FC236}">
                <a16:creationId xmlns:a16="http://schemas.microsoft.com/office/drawing/2014/main" id="{E6D9C9FE-94F7-2A5D-0EB9-EF5EDBDE29D9}"/>
              </a:ext>
            </a:extLst>
          </p:cNvPr>
          <p:cNvSpPr txBox="1"/>
          <p:nvPr/>
        </p:nvSpPr>
        <p:spPr>
          <a:xfrm>
            <a:off x="343769" y="1223928"/>
            <a:ext cx="5591389" cy="625652"/>
          </a:xfrm>
          <a:prstGeom prst="rect">
            <a:avLst/>
          </a:prstGeom>
          <a:noFill/>
        </p:spPr>
        <p:txBody>
          <a:bodyPr vert="horz" wrap="square" lIns="0" tIns="10001" rIns="0" bIns="0" rtlCol="0" anchor="ctr">
            <a:spAutoFit/>
          </a:bodyPr>
          <a:lstStyle>
            <a:defPPr>
              <a:defRPr lang="en-US"/>
            </a:defPPr>
            <a:lvl1pPr marL="9525" marR="0" lvl="0" indent="0" algn="ctr" fontAlgn="auto">
              <a:lnSpc>
                <a:spcPct val="100000"/>
              </a:lnSpc>
              <a:spcBef>
                <a:spcPts val="79"/>
              </a:spcBef>
              <a:spcAft>
                <a:spcPts val="0"/>
              </a:spcAft>
              <a:buClrTx/>
              <a:buSzTx/>
              <a:buFontTx/>
              <a:buNone/>
              <a:tabLst/>
              <a:defRPr kumimoji="0" sz="2000" b="1" i="0" u="none" strike="noStrike" cap="none" spc="-75" normalizeH="0" baseline="0">
                <a:ln>
                  <a:noFill/>
                </a:ln>
                <a:solidFill>
                  <a:srgbClr val="FFFFFF"/>
                </a:solidFill>
                <a:effectLst/>
                <a:uLnTx/>
                <a:uFillTx/>
                <a:latin typeface="Helvetica"/>
              </a:defRPr>
            </a:lvl1pPr>
          </a:lstStyle>
          <a:p>
            <a:pPr marL="9525" marR="0" lvl="0" indent="0" algn="ctr" defTabSz="457200" rtl="0" eaLnBrk="1" fontAlgn="auto" latinLnBrk="0" hangingPunct="1">
              <a:lnSpc>
                <a:spcPct val="100000"/>
              </a:lnSpc>
              <a:spcBef>
                <a:spcPts val="79"/>
              </a:spcBef>
              <a:spcAft>
                <a:spcPts val="0"/>
              </a:spcAft>
              <a:buClrTx/>
              <a:buSzTx/>
              <a:buFontTx/>
              <a:buNone/>
              <a:tabLst/>
              <a:defRPr/>
            </a:pPr>
            <a:r>
              <a:rPr kumimoji="0" lang="en-US" sz="2000" b="1" i="0" u="none" strike="noStrike" kern="1200" cap="none" spc="-75" normalizeH="0" baseline="0" noProof="0">
                <a:ln>
                  <a:noFill/>
                </a:ln>
                <a:solidFill>
                  <a:schemeClr val="tx1"/>
                </a:solidFill>
                <a:effectLst/>
                <a:uLnTx/>
                <a:uFillTx/>
                <a:latin typeface="Helvetica"/>
                <a:ea typeface="+mn-ea"/>
                <a:cs typeface="+mn-cs"/>
                <a:sym typeface="+mn-lt"/>
              </a:rPr>
              <a:t>Breakthru’s Operational </a:t>
            </a:r>
            <a:br>
              <a:rPr kumimoji="0" lang="en-US" sz="2000" b="1" i="0" u="none" strike="noStrike" kern="1200" cap="none" spc="-75" normalizeH="0" baseline="0" noProof="0">
                <a:ln>
                  <a:noFill/>
                </a:ln>
                <a:solidFill>
                  <a:schemeClr val="tx1"/>
                </a:solidFill>
                <a:effectLst/>
                <a:uLnTx/>
                <a:uFillTx/>
                <a:latin typeface="Helvetica"/>
                <a:ea typeface="+mn-ea"/>
                <a:cs typeface="+mn-cs"/>
                <a:sym typeface="+mn-lt"/>
              </a:rPr>
            </a:br>
            <a:r>
              <a:rPr kumimoji="0" lang="en-US" sz="2000" b="1" i="0" u="none" strike="noStrike" kern="1200" cap="none" spc="-75" normalizeH="0" baseline="0" noProof="0">
                <a:ln>
                  <a:noFill/>
                </a:ln>
                <a:solidFill>
                  <a:schemeClr val="tx1"/>
                </a:solidFill>
                <a:effectLst/>
                <a:uLnTx/>
                <a:uFillTx/>
                <a:latin typeface="Helvetica"/>
                <a:ea typeface="+mn-ea"/>
                <a:cs typeface="+mn-cs"/>
                <a:sym typeface="+mn-lt"/>
              </a:rPr>
              <a:t>Infrastructure</a:t>
            </a:r>
            <a:endParaRPr kumimoji="0" sz="2000" b="1" i="0" u="none" strike="noStrike" kern="1200" cap="none" spc="-75" normalizeH="0" baseline="0" noProof="0">
              <a:ln>
                <a:noFill/>
              </a:ln>
              <a:solidFill>
                <a:schemeClr val="tx1"/>
              </a:solidFill>
              <a:effectLst/>
              <a:uLnTx/>
              <a:uFillTx/>
              <a:latin typeface="Helvetica"/>
              <a:ea typeface="+mn-ea"/>
              <a:cs typeface="+mn-cs"/>
              <a:sym typeface="+mn-lt"/>
            </a:endParaRPr>
          </a:p>
        </p:txBody>
      </p:sp>
      <p:pic>
        <p:nvPicPr>
          <p:cNvPr id="7" name="Graphic 6" descr="City">
            <a:extLst>
              <a:ext uri="{FF2B5EF4-FFF2-40B4-BE49-F238E27FC236}">
                <a16:creationId xmlns:a16="http://schemas.microsoft.com/office/drawing/2014/main" id="{74B2E8EF-88E9-01B9-0F29-1AA8758566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435" y="2165043"/>
            <a:ext cx="914400" cy="914400"/>
          </a:xfrm>
          <a:prstGeom prst="rect">
            <a:avLst/>
          </a:prstGeom>
        </p:spPr>
      </p:pic>
      <p:sp>
        <p:nvSpPr>
          <p:cNvPr id="8" name="object 126">
            <a:extLst>
              <a:ext uri="{FF2B5EF4-FFF2-40B4-BE49-F238E27FC236}">
                <a16:creationId xmlns:a16="http://schemas.microsoft.com/office/drawing/2014/main" id="{CB952125-C959-55D8-778E-E86051811FA7}"/>
              </a:ext>
            </a:extLst>
          </p:cNvPr>
          <p:cNvSpPr txBox="1"/>
          <p:nvPr/>
        </p:nvSpPr>
        <p:spPr>
          <a:xfrm>
            <a:off x="1558612" y="2135416"/>
            <a:ext cx="1638122" cy="1107354"/>
          </a:xfrm>
          <a:prstGeom prst="rect">
            <a:avLst/>
          </a:prstGeom>
        </p:spPr>
        <p:txBody>
          <a:bodyPr vert="horz" wrap="square" lIns="0" tIns="167005" rIns="0" bIns="0" rtlCol="0" anchor="ctr">
            <a:spAutoFit/>
          </a:bodyPr>
          <a:lstStyle/>
          <a:p>
            <a:pPr marL="12700" marR="0" lvl="0" indent="0" algn="l" defTabSz="457200" rtl="0" eaLnBrk="1" fontAlgn="auto" latinLnBrk="0" hangingPunct="1">
              <a:lnSpc>
                <a:spcPct val="100000"/>
              </a:lnSpc>
              <a:spcBef>
                <a:spcPts val="1315"/>
              </a:spcBef>
              <a:spcAft>
                <a:spcPts val="0"/>
              </a:spcAft>
              <a:buClrTx/>
              <a:buSzTx/>
              <a:buFontTx/>
              <a:buNone/>
              <a:tabLst/>
              <a:defRPr/>
            </a:pPr>
            <a:r>
              <a:rPr kumimoji="0" lang="en-US" sz="2800" b="1" i="0" u="none" strike="noStrike" kern="1200" cap="none" spc="-250" normalizeH="0" baseline="0" noProof="0">
                <a:ln>
                  <a:noFill/>
                </a:ln>
                <a:solidFill>
                  <a:srgbClr val="7A232E"/>
                </a:solidFill>
                <a:effectLst/>
                <a:uLnTx/>
                <a:uFillTx/>
                <a:latin typeface="Helvetica"/>
                <a:ea typeface="+mn-ea"/>
                <a:cs typeface="+mn-cs"/>
                <a:sym typeface="+mn-lt"/>
              </a:rPr>
              <a:t>59</a:t>
            </a:r>
            <a:endParaRPr kumimoji="0" sz="2800" b="0" i="0" u="none" strike="noStrike" kern="1200" cap="none" spc="0" normalizeH="0" baseline="0" noProof="0">
              <a:ln>
                <a:noFill/>
              </a:ln>
              <a:solidFill>
                <a:srgbClr val="7A232E"/>
              </a:solidFill>
              <a:effectLst/>
              <a:uLnTx/>
              <a:uFillTx/>
              <a:latin typeface="Helvetica"/>
              <a:ea typeface="+mn-ea"/>
              <a:cs typeface="+mn-cs"/>
              <a:sym typeface="+mn-lt"/>
            </a:endParaRPr>
          </a:p>
          <a:p>
            <a:pPr marL="12700" marR="0" lvl="0" indent="0" algn="l" defTabSz="457200" rtl="0" eaLnBrk="1" fontAlgn="auto" latinLnBrk="0" hangingPunct="1">
              <a:lnSpc>
                <a:spcPct val="100000"/>
              </a:lnSpc>
              <a:spcBef>
                <a:spcPts val="610"/>
              </a:spcBef>
              <a:spcAft>
                <a:spcPts val="0"/>
              </a:spcAft>
              <a:buClrTx/>
              <a:buSzTx/>
              <a:buFontTx/>
              <a:buNone/>
              <a:tabLst/>
              <a:defRPr/>
            </a:pPr>
            <a:r>
              <a:rPr kumimoji="0" sz="1400" b="0" i="0" u="none" strike="noStrike" kern="1200" cap="none" spc="-5" normalizeH="0" baseline="0" noProof="0">
                <a:ln>
                  <a:noFill/>
                </a:ln>
                <a:effectLst/>
                <a:uLnTx/>
                <a:uFillTx/>
                <a:latin typeface="Helvetica"/>
                <a:ea typeface="+mn-ea"/>
                <a:cs typeface="+mn-cs"/>
                <a:sym typeface="+mn-lt"/>
              </a:rPr>
              <a:t>Office</a:t>
            </a:r>
            <a:r>
              <a:rPr kumimoji="0" sz="1400" b="0" i="0" u="none" strike="noStrike" kern="1200" cap="none" spc="-25" normalizeH="0" baseline="0" noProof="0">
                <a:ln>
                  <a:noFill/>
                </a:ln>
                <a:effectLst/>
                <a:uLnTx/>
                <a:uFillTx/>
                <a:latin typeface="Helvetica"/>
                <a:ea typeface="+mn-ea"/>
                <a:cs typeface="+mn-cs"/>
                <a:sym typeface="+mn-lt"/>
              </a:rPr>
              <a:t> </a:t>
            </a:r>
            <a:r>
              <a:rPr kumimoji="0" sz="1400" b="0" i="0" u="none" strike="noStrike" kern="1200" cap="none" spc="0" normalizeH="0" baseline="0" noProof="0">
                <a:ln>
                  <a:noFill/>
                </a:ln>
                <a:effectLst/>
                <a:uLnTx/>
                <a:uFillTx/>
                <a:latin typeface="Helvetica"/>
                <a:ea typeface="+mn-ea"/>
                <a:cs typeface="+mn-cs"/>
                <a:sym typeface="+mn-lt"/>
              </a:rPr>
              <a:t>and</a:t>
            </a:r>
          </a:p>
          <a:p>
            <a:pPr marL="12700" marR="0" lvl="0" indent="0" algn="l" defTabSz="4572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a:ln>
                  <a:noFill/>
                </a:ln>
                <a:effectLst/>
                <a:uLnTx/>
                <a:uFillTx/>
                <a:latin typeface="Helvetica"/>
                <a:ea typeface="+mn-ea"/>
                <a:cs typeface="+mn-cs"/>
                <a:sym typeface="+mn-lt"/>
              </a:rPr>
              <a:t>warehouse</a:t>
            </a:r>
            <a:r>
              <a:rPr kumimoji="0" sz="1400" b="0" i="0" u="none" strike="noStrike" kern="1200" cap="none" spc="-35" normalizeH="0" baseline="0" noProof="0">
                <a:ln>
                  <a:noFill/>
                </a:ln>
                <a:effectLst/>
                <a:uLnTx/>
                <a:uFillTx/>
                <a:latin typeface="Helvetica"/>
                <a:ea typeface="+mn-ea"/>
                <a:cs typeface="+mn-cs"/>
                <a:sym typeface="+mn-lt"/>
              </a:rPr>
              <a:t> </a:t>
            </a:r>
            <a:r>
              <a:rPr kumimoji="0" sz="1400" b="0" i="0" u="none" strike="noStrike" kern="1200" cap="none" spc="-5" normalizeH="0" baseline="0" noProof="0">
                <a:ln>
                  <a:noFill/>
                </a:ln>
                <a:effectLst/>
                <a:uLnTx/>
                <a:uFillTx/>
                <a:latin typeface="Helvetica"/>
                <a:ea typeface="+mn-ea"/>
                <a:cs typeface="+mn-cs"/>
                <a:sym typeface="+mn-lt"/>
              </a:rPr>
              <a:t>facilities</a:t>
            </a:r>
            <a:endParaRPr kumimoji="0" sz="1400" b="0" i="0" u="none" strike="noStrike" kern="1200" cap="none" spc="0" normalizeH="0" baseline="0" noProof="0">
              <a:ln>
                <a:noFill/>
              </a:ln>
              <a:effectLst/>
              <a:uLnTx/>
              <a:uFillTx/>
              <a:latin typeface="Helvetica"/>
              <a:ea typeface="+mn-ea"/>
              <a:cs typeface="+mn-cs"/>
              <a:sym typeface="+mn-lt"/>
            </a:endParaRPr>
          </a:p>
        </p:txBody>
      </p:sp>
      <p:sp>
        <p:nvSpPr>
          <p:cNvPr id="9" name="object 131">
            <a:extLst>
              <a:ext uri="{FF2B5EF4-FFF2-40B4-BE49-F238E27FC236}">
                <a16:creationId xmlns:a16="http://schemas.microsoft.com/office/drawing/2014/main" id="{16A3F022-0A5E-946C-CD26-CAF9D7624FF4}"/>
              </a:ext>
            </a:extLst>
          </p:cNvPr>
          <p:cNvSpPr txBox="1"/>
          <p:nvPr/>
        </p:nvSpPr>
        <p:spPr>
          <a:xfrm>
            <a:off x="4402329" y="2123328"/>
            <a:ext cx="1690430" cy="1108637"/>
          </a:xfrm>
          <a:prstGeom prst="rect">
            <a:avLst/>
          </a:prstGeom>
        </p:spPr>
        <p:txBody>
          <a:bodyPr vert="horz" wrap="square" lIns="0" tIns="168275" rIns="0" bIns="0" rtlCol="0">
            <a:spAutoFit/>
          </a:bodyPr>
          <a:lstStyle/>
          <a:p>
            <a:pPr marL="12700" marR="0" lvl="0" indent="0" algn="l" defTabSz="457200" rtl="0" eaLnBrk="1" fontAlgn="auto" latinLnBrk="0" hangingPunct="1">
              <a:lnSpc>
                <a:spcPct val="100000"/>
              </a:lnSpc>
              <a:spcBef>
                <a:spcPts val="1325"/>
              </a:spcBef>
              <a:spcAft>
                <a:spcPts val="0"/>
              </a:spcAft>
              <a:buClrTx/>
              <a:buSzTx/>
              <a:buFontTx/>
              <a:buNone/>
              <a:tabLst/>
              <a:defRPr/>
            </a:pPr>
            <a:r>
              <a:rPr kumimoji="0" lang="en-US" sz="2800" b="1" i="0" u="none" strike="noStrike" kern="1200" cap="none" spc="-245" normalizeH="0" baseline="0" noProof="0">
                <a:ln>
                  <a:noFill/>
                </a:ln>
                <a:solidFill>
                  <a:srgbClr val="7A232E"/>
                </a:solidFill>
                <a:effectLst/>
                <a:uLnTx/>
                <a:uFillTx/>
                <a:latin typeface="Helvetica"/>
                <a:ea typeface="+mn-ea"/>
                <a:cs typeface="+mn-cs"/>
                <a:sym typeface="+mn-lt"/>
              </a:rPr>
              <a:t>7.9</a:t>
            </a:r>
            <a:r>
              <a:rPr kumimoji="0" sz="2800" b="1" i="0" u="none" strike="noStrike" kern="1200" cap="none" spc="-170" normalizeH="0" baseline="0" noProof="0">
                <a:ln>
                  <a:noFill/>
                </a:ln>
                <a:solidFill>
                  <a:srgbClr val="7A232E"/>
                </a:solidFill>
                <a:effectLst/>
                <a:uLnTx/>
                <a:uFillTx/>
                <a:latin typeface="Helvetica"/>
                <a:ea typeface="+mn-ea"/>
                <a:cs typeface="+mn-cs"/>
                <a:sym typeface="+mn-lt"/>
              </a:rPr>
              <a:t> </a:t>
            </a:r>
            <a:r>
              <a:rPr kumimoji="0" sz="2800" b="1" i="0" u="none" strike="noStrike" kern="1200" cap="none" spc="-204" normalizeH="0" baseline="0" noProof="0">
                <a:ln>
                  <a:noFill/>
                </a:ln>
                <a:solidFill>
                  <a:srgbClr val="7A232E"/>
                </a:solidFill>
                <a:effectLst/>
                <a:uLnTx/>
                <a:uFillTx/>
                <a:latin typeface="Helvetica"/>
                <a:ea typeface="+mn-ea"/>
                <a:cs typeface="+mn-cs"/>
                <a:sym typeface="+mn-lt"/>
              </a:rPr>
              <a:t>million</a:t>
            </a:r>
            <a:endParaRPr kumimoji="0" sz="2800" b="0" i="0" u="none" strike="noStrike" kern="1200" cap="none" spc="0" normalizeH="0" baseline="0" noProof="0">
              <a:ln>
                <a:noFill/>
              </a:ln>
              <a:solidFill>
                <a:srgbClr val="7A232E"/>
              </a:solidFill>
              <a:effectLst/>
              <a:uLnTx/>
              <a:uFillTx/>
              <a:latin typeface="Helvetica"/>
              <a:ea typeface="+mn-ea"/>
              <a:cs typeface="+mn-cs"/>
              <a:sym typeface="+mn-lt"/>
            </a:endParaRPr>
          </a:p>
          <a:p>
            <a:pPr marL="12700" marR="64769" lvl="0" indent="0" algn="l" defTabSz="457200" rtl="0" eaLnBrk="1" fontAlgn="auto" latinLnBrk="0" hangingPunct="1">
              <a:lnSpc>
                <a:spcPct val="100000"/>
              </a:lnSpc>
              <a:spcBef>
                <a:spcPts val="610"/>
              </a:spcBef>
              <a:spcAft>
                <a:spcPts val="0"/>
              </a:spcAft>
              <a:buClrTx/>
              <a:buSzTx/>
              <a:buFontTx/>
              <a:buNone/>
              <a:tabLst/>
              <a:defRPr/>
            </a:pPr>
            <a:r>
              <a:rPr kumimoji="0" sz="1400" b="0" i="0" u="none" strike="noStrike" kern="1200" cap="none" spc="-5" normalizeH="0" baseline="0" noProof="0">
                <a:ln>
                  <a:noFill/>
                </a:ln>
                <a:effectLst/>
                <a:uLnTx/>
                <a:uFillTx/>
                <a:latin typeface="Helvetica"/>
                <a:ea typeface="+mn-ea"/>
                <a:cs typeface="+mn-cs"/>
                <a:sym typeface="+mn-lt"/>
              </a:rPr>
              <a:t>Square </a:t>
            </a:r>
            <a:r>
              <a:rPr kumimoji="0" sz="1400" b="0" i="0" u="none" strike="noStrike" kern="1200" cap="none" spc="0" normalizeH="0" baseline="0" noProof="0">
                <a:ln>
                  <a:noFill/>
                </a:ln>
                <a:effectLst/>
                <a:uLnTx/>
                <a:uFillTx/>
                <a:latin typeface="Helvetica"/>
                <a:ea typeface="+mn-ea"/>
                <a:cs typeface="+mn-cs"/>
                <a:sym typeface="+mn-lt"/>
              </a:rPr>
              <a:t>feet</a:t>
            </a:r>
            <a:r>
              <a:rPr kumimoji="0" sz="1400" b="0" i="0" u="none" strike="noStrike" kern="1200" cap="none" spc="-110" normalizeH="0" baseline="0" noProof="0">
                <a:ln>
                  <a:noFill/>
                </a:ln>
                <a:effectLst/>
                <a:uLnTx/>
                <a:uFillTx/>
                <a:latin typeface="Helvetica"/>
                <a:ea typeface="+mn-ea"/>
                <a:cs typeface="+mn-cs"/>
                <a:sym typeface="+mn-lt"/>
              </a:rPr>
              <a:t> </a:t>
            </a:r>
            <a:r>
              <a:rPr kumimoji="0" sz="1400" b="0" i="0" u="none" strike="noStrike" kern="1200" cap="none" spc="0" normalizeH="0" baseline="0" noProof="0">
                <a:ln>
                  <a:noFill/>
                </a:ln>
                <a:effectLst/>
                <a:uLnTx/>
                <a:uFillTx/>
                <a:latin typeface="Helvetica"/>
                <a:ea typeface="+mn-ea"/>
                <a:cs typeface="+mn-cs"/>
                <a:sym typeface="+mn-lt"/>
              </a:rPr>
              <a:t>of  </a:t>
            </a:r>
            <a:r>
              <a:rPr kumimoji="0" sz="1400" b="0" i="0" u="none" strike="noStrike" kern="1200" cap="none" spc="-5" normalizeH="0" baseline="0" noProof="0">
                <a:ln>
                  <a:noFill/>
                </a:ln>
                <a:effectLst/>
                <a:uLnTx/>
                <a:uFillTx/>
                <a:latin typeface="Helvetica"/>
                <a:ea typeface="+mn-ea"/>
                <a:cs typeface="+mn-cs"/>
                <a:sym typeface="+mn-lt"/>
              </a:rPr>
              <a:t>warehouse</a:t>
            </a:r>
            <a:endParaRPr kumimoji="0" lang="en-US" sz="1400" b="0" i="0" u="none" strike="noStrike" kern="1200" cap="none" spc="-5" normalizeH="0" baseline="0" noProof="0">
              <a:ln>
                <a:noFill/>
              </a:ln>
              <a:effectLst/>
              <a:uLnTx/>
              <a:uFillTx/>
              <a:latin typeface="Helvetica"/>
              <a:ea typeface="+mn-ea"/>
              <a:cs typeface="+mn-cs"/>
              <a:sym typeface="+mn-lt"/>
            </a:endParaRPr>
          </a:p>
        </p:txBody>
      </p:sp>
      <p:grpSp>
        <p:nvGrpSpPr>
          <p:cNvPr id="10" name="Group 9">
            <a:extLst>
              <a:ext uri="{FF2B5EF4-FFF2-40B4-BE49-F238E27FC236}">
                <a16:creationId xmlns:a16="http://schemas.microsoft.com/office/drawing/2014/main" id="{71CC14FB-C563-63D1-77D6-A33D1ADB10FA}"/>
              </a:ext>
            </a:extLst>
          </p:cNvPr>
          <p:cNvGrpSpPr/>
          <p:nvPr/>
        </p:nvGrpSpPr>
        <p:grpSpPr>
          <a:xfrm>
            <a:off x="3385569" y="2448829"/>
            <a:ext cx="812224" cy="431890"/>
            <a:chOff x="11145072" y="1499847"/>
            <a:chExt cx="610235" cy="324485"/>
          </a:xfrm>
          <a:solidFill>
            <a:schemeClr val="tx1">
              <a:lumMod val="85000"/>
              <a:lumOff val="15000"/>
            </a:schemeClr>
          </a:solidFill>
        </p:grpSpPr>
        <p:sp>
          <p:nvSpPr>
            <p:cNvPr id="11" name="object 90">
              <a:extLst>
                <a:ext uri="{FF2B5EF4-FFF2-40B4-BE49-F238E27FC236}">
                  <a16:creationId xmlns:a16="http://schemas.microsoft.com/office/drawing/2014/main" id="{61D5E9ED-CA33-06DD-0884-A1FC0B245F36}"/>
                </a:ext>
              </a:extLst>
            </p:cNvPr>
            <p:cNvSpPr/>
            <p:nvPr/>
          </p:nvSpPr>
          <p:spPr>
            <a:xfrm>
              <a:off x="11145072" y="1499847"/>
              <a:ext cx="610235" cy="324485"/>
            </a:xfrm>
            <a:custGeom>
              <a:avLst/>
              <a:gdLst/>
              <a:ahLst/>
              <a:cxnLst/>
              <a:rect l="l" t="t" r="r" b="b"/>
              <a:pathLst>
                <a:path w="610235" h="324485">
                  <a:moveTo>
                    <a:pt x="610224" y="4768"/>
                  </a:moveTo>
                  <a:lnTo>
                    <a:pt x="610224" y="324061"/>
                  </a:lnTo>
                  <a:lnTo>
                    <a:pt x="0" y="324061"/>
                  </a:lnTo>
                  <a:lnTo>
                    <a:pt x="0" y="0"/>
                  </a:lnTo>
                  <a:lnTo>
                    <a:pt x="610224" y="4768"/>
                  </a:lnTo>
                  <a:close/>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2" name="object 91">
              <a:extLst>
                <a:ext uri="{FF2B5EF4-FFF2-40B4-BE49-F238E27FC236}">
                  <a16:creationId xmlns:a16="http://schemas.microsoft.com/office/drawing/2014/main" id="{9F0722B8-9942-F81C-E2BB-43EE4FA4C8A2}"/>
                </a:ext>
              </a:extLst>
            </p:cNvPr>
            <p:cNvSpPr/>
            <p:nvPr/>
          </p:nvSpPr>
          <p:spPr>
            <a:xfrm>
              <a:off x="11211555" y="1566566"/>
              <a:ext cx="78740" cy="38735"/>
            </a:xfrm>
            <a:custGeom>
              <a:avLst/>
              <a:gdLst/>
              <a:ahLst/>
              <a:cxnLst/>
              <a:rect l="l" t="t" r="r" b="b"/>
              <a:pathLst>
                <a:path w="78739" h="38735">
                  <a:moveTo>
                    <a:pt x="0" y="38124"/>
                  </a:moveTo>
                  <a:lnTo>
                    <a:pt x="78355" y="38124"/>
                  </a:lnTo>
                  <a:lnTo>
                    <a:pt x="78355" y="0"/>
                  </a:lnTo>
                  <a:lnTo>
                    <a:pt x="0" y="0"/>
                  </a:lnTo>
                  <a:lnTo>
                    <a:pt x="0" y="38124"/>
                  </a:lnTo>
                  <a:close/>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3" name="object 92">
              <a:extLst>
                <a:ext uri="{FF2B5EF4-FFF2-40B4-BE49-F238E27FC236}">
                  <a16:creationId xmlns:a16="http://schemas.microsoft.com/office/drawing/2014/main" id="{3327BC7A-0BD4-610D-E52A-29D8A3EE0F0A}"/>
                </a:ext>
              </a:extLst>
            </p:cNvPr>
            <p:cNvSpPr/>
            <p:nvPr/>
          </p:nvSpPr>
          <p:spPr>
            <a:xfrm>
              <a:off x="11344519" y="1566566"/>
              <a:ext cx="78740" cy="38735"/>
            </a:xfrm>
            <a:custGeom>
              <a:avLst/>
              <a:gdLst/>
              <a:ahLst/>
              <a:cxnLst/>
              <a:rect l="l" t="t" r="r" b="b"/>
              <a:pathLst>
                <a:path w="78739" h="38735">
                  <a:moveTo>
                    <a:pt x="0" y="38124"/>
                  </a:moveTo>
                  <a:lnTo>
                    <a:pt x="78355" y="38124"/>
                  </a:lnTo>
                  <a:lnTo>
                    <a:pt x="78355" y="0"/>
                  </a:lnTo>
                  <a:lnTo>
                    <a:pt x="0" y="0"/>
                  </a:lnTo>
                  <a:lnTo>
                    <a:pt x="0" y="38124"/>
                  </a:lnTo>
                  <a:close/>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4" name="object 93">
              <a:extLst>
                <a:ext uri="{FF2B5EF4-FFF2-40B4-BE49-F238E27FC236}">
                  <a16:creationId xmlns:a16="http://schemas.microsoft.com/office/drawing/2014/main" id="{3CDD3471-02CE-0B3B-7A1B-C60A768A8753}"/>
                </a:ext>
              </a:extLst>
            </p:cNvPr>
            <p:cNvSpPr/>
            <p:nvPr/>
          </p:nvSpPr>
          <p:spPr>
            <a:xfrm>
              <a:off x="11610458" y="1566566"/>
              <a:ext cx="78740" cy="38735"/>
            </a:xfrm>
            <a:custGeom>
              <a:avLst/>
              <a:gdLst/>
              <a:ahLst/>
              <a:cxnLst/>
              <a:rect l="l" t="t" r="r" b="b"/>
              <a:pathLst>
                <a:path w="78739" h="38735">
                  <a:moveTo>
                    <a:pt x="0" y="38124"/>
                  </a:moveTo>
                  <a:lnTo>
                    <a:pt x="78355" y="38124"/>
                  </a:lnTo>
                  <a:lnTo>
                    <a:pt x="78355" y="0"/>
                  </a:lnTo>
                  <a:lnTo>
                    <a:pt x="0" y="0"/>
                  </a:lnTo>
                  <a:lnTo>
                    <a:pt x="0" y="38124"/>
                  </a:lnTo>
                  <a:close/>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5" name="object 94">
              <a:extLst>
                <a:ext uri="{FF2B5EF4-FFF2-40B4-BE49-F238E27FC236}">
                  <a16:creationId xmlns:a16="http://schemas.microsoft.com/office/drawing/2014/main" id="{1A8AFEF5-CF00-D8F3-09AD-891421B4A72B}"/>
                </a:ext>
              </a:extLst>
            </p:cNvPr>
            <p:cNvSpPr/>
            <p:nvPr/>
          </p:nvSpPr>
          <p:spPr>
            <a:xfrm>
              <a:off x="11477489" y="1566566"/>
              <a:ext cx="78740" cy="38735"/>
            </a:xfrm>
            <a:custGeom>
              <a:avLst/>
              <a:gdLst/>
              <a:ahLst/>
              <a:cxnLst/>
              <a:rect l="l" t="t" r="r" b="b"/>
              <a:pathLst>
                <a:path w="78739" h="38735">
                  <a:moveTo>
                    <a:pt x="0" y="38124"/>
                  </a:moveTo>
                  <a:lnTo>
                    <a:pt x="78355" y="38124"/>
                  </a:lnTo>
                  <a:lnTo>
                    <a:pt x="78355" y="0"/>
                  </a:lnTo>
                  <a:lnTo>
                    <a:pt x="0" y="0"/>
                  </a:lnTo>
                  <a:lnTo>
                    <a:pt x="0" y="38124"/>
                  </a:lnTo>
                  <a:close/>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6" name="object 95">
              <a:extLst>
                <a:ext uri="{FF2B5EF4-FFF2-40B4-BE49-F238E27FC236}">
                  <a16:creationId xmlns:a16="http://schemas.microsoft.com/office/drawing/2014/main" id="{E49FD722-65AA-5690-F6F4-6D549EFE56C2}"/>
                </a:ext>
              </a:extLst>
            </p:cNvPr>
            <p:cNvSpPr/>
            <p:nvPr/>
          </p:nvSpPr>
          <p:spPr>
            <a:xfrm>
              <a:off x="11287534" y="1676177"/>
              <a:ext cx="318770" cy="147955"/>
            </a:xfrm>
            <a:custGeom>
              <a:avLst/>
              <a:gdLst/>
              <a:ahLst/>
              <a:cxnLst/>
              <a:rect l="l" t="t" r="r" b="b"/>
              <a:pathLst>
                <a:path w="318770" h="147955">
                  <a:moveTo>
                    <a:pt x="0" y="147730"/>
                  </a:moveTo>
                  <a:lnTo>
                    <a:pt x="318172" y="147730"/>
                  </a:lnTo>
                  <a:lnTo>
                    <a:pt x="318172" y="0"/>
                  </a:lnTo>
                  <a:lnTo>
                    <a:pt x="0" y="0"/>
                  </a:lnTo>
                  <a:lnTo>
                    <a:pt x="0" y="147730"/>
                  </a:lnTo>
                  <a:close/>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7" name="object 96">
              <a:extLst>
                <a:ext uri="{FF2B5EF4-FFF2-40B4-BE49-F238E27FC236}">
                  <a16:creationId xmlns:a16="http://schemas.microsoft.com/office/drawing/2014/main" id="{A59D3BB6-96C4-F3ED-1AF1-FFAF9FB72BC9}"/>
                </a:ext>
              </a:extLst>
            </p:cNvPr>
            <p:cNvSpPr/>
            <p:nvPr/>
          </p:nvSpPr>
          <p:spPr>
            <a:xfrm>
              <a:off x="11285162" y="1709533"/>
              <a:ext cx="320675" cy="0"/>
            </a:xfrm>
            <a:custGeom>
              <a:avLst/>
              <a:gdLst/>
              <a:ahLst/>
              <a:cxnLst/>
              <a:rect l="l" t="t" r="r" b="b"/>
              <a:pathLst>
                <a:path w="320675">
                  <a:moveTo>
                    <a:pt x="0" y="0"/>
                  </a:moveTo>
                  <a:lnTo>
                    <a:pt x="320544" y="0"/>
                  </a:lnTo>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8" name="object 97">
              <a:extLst>
                <a:ext uri="{FF2B5EF4-FFF2-40B4-BE49-F238E27FC236}">
                  <a16:creationId xmlns:a16="http://schemas.microsoft.com/office/drawing/2014/main" id="{0F746B54-1C64-11FE-8891-FED4EB580C3F}"/>
                </a:ext>
              </a:extLst>
            </p:cNvPr>
            <p:cNvSpPr/>
            <p:nvPr/>
          </p:nvSpPr>
          <p:spPr>
            <a:xfrm>
              <a:off x="11285162" y="1747660"/>
              <a:ext cx="320675" cy="0"/>
            </a:xfrm>
            <a:custGeom>
              <a:avLst/>
              <a:gdLst/>
              <a:ahLst/>
              <a:cxnLst/>
              <a:rect l="l" t="t" r="r" b="b"/>
              <a:pathLst>
                <a:path w="320675">
                  <a:moveTo>
                    <a:pt x="0" y="0"/>
                  </a:moveTo>
                  <a:lnTo>
                    <a:pt x="320544" y="0"/>
                  </a:lnTo>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9" name="object 98">
              <a:extLst>
                <a:ext uri="{FF2B5EF4-FFF2-40B4-BE49-F238E27FC236}">
                  <a16:creationId xmlns:a16="http://schemas.microsoft.com/office/drawing/2014/main" id="{7BF13072-B8EB-09D6-D5B3-7D0C028BEB05}"/>
                </a:ext>
              </a:extLst>
            </p:cNvPr>
            <p:cNvSpPr/>
            <p:nvPr/>
          </p:nvSpPr>
          <p:spPr>
            <a:xfrm>
              <a:off x="11285162" y="1785784"/>
              <a:ext cx="320675" cy="0"/>
            </a:xfrm>
            <a:custGeom>
              <a:avLst/>
              <a:gdLst/>
              <a:ahLst/>
              <a:cxnLst/>
              <a:rect l="l" t="t" r="r" b="b"/>
              <a:pathLst>
                <a:path w="320675">
                  <a:moveTo>
                    <a:pt x="0" y="0"/>
                  </a:moveTo>
                  <a:lnTo>
                    <a:pt x="320544" y="0"/>
                  </a:lnTo>
                </a:path>
              </a:pathLst>
            </a:custGeom>
            <a:grpFill/>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sym typeface="+mn-lt"/>
              </a:endParaRPr>
            </a:p>
          </p:txBody>
        </p:sp>
      </p:grpSp>
      <p:pic>
        <p:nvPicPr>
          <p:cNvPr id="20" name="Graphic 19" descr="Truck">
            <a:extLst>
              <a:ext uri="{FF2B5EF4-FFF2-40B4-BE49-F238E27FC236}">
                <a16:creationId xmlns:a16="http://schemas.microsoft.com/office/drawing/2014/main" id="{04BD192F-83D8-04ED-25EF-DB315E88C2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2435" y="3601076"/>
            <a:ext cx="914400" cy="914400"/>
          </a:xfrm>
          <a:prstGeom prst="rect">
            <a:avLst/>
          </a:prstGeom>
        </p:spPr>
      </p:pic>
      <p:sp>
        <p:nvSpPr>
          <p:cNvPr id="21" name="object 130">
            <a:extLst>
              <a:ext uri="{FF2B5EF4-FFF2-40B4-BE49-F238E27FC236}">
                <a16:creationId xmlns:a16="http://schemas.microsoft.com/office/drawing/2014/main" id="{297E29DA-A674-8B0B-2542-379C8E852E75}"/>
              </a:ext>
            </a:extLst>
          </p:cNvPr>
          <p:cNvSpPr txBox="1"/>
          <p:nvPr/>
        </p:nvSpPr>
        <p:spPr>
          <a:xfrm>
            <a:off x="1558612" y="3511333"/>
            <a:ext cx="1524830" cy="892552"/>
          </a:xfrm>
          <a:prstGeom prst="rect">
            <a:avLst/>
          </a:prstGeom>
        </p:spPr>
        <p:txBody>
          <a:bodyPr vert="horz" wrap="square" lIns="0" tIns="167640" rIns="0" bIns="0" rtlCol="0">
            <a:spAutoFit/>
          </a:bodyPr>
          <a:lstStyle/>
          <a:p>
            <a:pPr marL="12700" marR="0" lvl="0" indent="0" algn="l" defTabSz="457200" rtl="0" eaLnBrk="1" fontAlgn="auto" latinLnBrk="0" hangingPunct="1">
              <a:lnSpc>
                <a:spcPct val="100000"/>
              </a:lnSpc>
              <a:spcBef>
                <a:spcPts val="1320"/>
              </a:spcBef>
              <a:spcAft>
                <a:spcPts val="0"/>
              </a:spcAft>
              <a:buClrTx/>
              <a:buSzTx/>
              <a:buFontTx/>
              <a:buNone/>
              <a:tabLst/>
              <a:defRPr/>
            </a:pPr>
            <a:r>
              <a:rPr kumimoji="0" sz="2800" b="1" i="0" u="none" strike="noStrike" kern="1200" cap="none" spc="-225" normalizeH="0" baseline="0" noProof="0">
                <a:ln>
                  <a:noFill/>
                </a:ln>
                <a:solidFill>
                  <a:srgbClr val="7A232E"/>
                </a:solidFill>
                <a:effectLst/>
                <a:uLnTx/>
                <a:uFillTx/>
                <a:latin typeface="Helvetica"/>
                <a:ea typeface="+mn-ea"/>
                <a:cs typeface="+mn-cs"/>
                <a:sym typeface="+mn-lt"/>
              </a:rPr>
              <a:t>1,</a:t>
            </a:r>
            <a:r>
              <a:rPr kumimoji="0" lang="en-US" sz="2800" b="1" i="0" u="none" strike="noStrike" kern="1200" cap="none" spc="-225" normalizeH="0" baseline="0" noProof="0">
                <a:ln>
                  <a:noFill/>
                </a:ln>
                <a:solidFill>
                  <a:srgbClr val="7A232E"/>
                </a:solidFill>
                <a:effectLst/>
                <a:uLnTx/>
                <a:uFillTx/>
                <a:latin typeface="Helvetica"/>
                <a:ea typeface="+mn-ea"/>
                <a:cs typeface="+mn-cs"/>
                <a:sym typeface="+mn-lt"/>
              </a:rPr>
              <a:t>322</a:t>
            </a:r>
            <a:endParaRPr kumimoji="0" sz="2800" b="0" i="0" u="none" strike="noStrike" kern="1200" cap="none" spc="0" normalizeH="0" baseline="0" noProof="0">
              <a:ln>
                <a:noFill/>
              </a:ln>
              <a:solidFill>
                <a:srgbClr val="7A232E"/>
              </a:solidFill>
              <a:effectLst/>
              <a:uLnTx/>
              <a:uFillTx/>
              <a:latin typeface="Helvetica"/>
              <a:ea typeface="+mn-ea"/>
              <a:cs typeface="+mn-cs"/>
              <a:sym typeface="+mn-lt"/>
            </a:endParaRPr>
          </a:p>
          <a:p>
            <a:pPr marL="12700" marR="17780" lvl="0" indent="0" algn="l" defTabSz="457200" rtl="0" eaLnBrk="1" fontAlgn="auto" latinLnBrk="0" hangingPunct="1">
              <a:lnSpc>
                <a:spcPct val="100000"/>
              </a:lnSpc>
              <a:spcBef>
                <a:spcPts val="615"/>
              </a:spcBef>
              <a:spcAft>
                <a:spcPts val="0"/>
              </a:spcAft>
              <a:buClrTx/>
              <a:buSzTx/>
              <a:buFontTx/>
              <a:buNone/>
              <a:tabLst/>
              <a:defRPr/>
            </a:pPr>
            <a:r>
              <a:rPr kumimoji="0" sz="1400" b="0" i="0" u="none" strike="noStrike" kern="1200" cap="none" spc="-10" normalizeH="0" baseline="0" noProof="0">
                <a:ln>
                  <a:noFill/>
                </a:ln>
                <a:effectLst/>
                <a:uLnTx/>
                <a:uFillTx/>
                <a:latin typeface="Helvetica"/>
                <a:ea typeface="+mn-ea"/>
                <a:cs typeface="+mn-cs"/>
                <a:sym typeface="+mn-lt"/>
              </a:rPr>
              <a:t>Trucks</a:t>
            </a:r>
            <a:r>
              <a:rPr kumimoji="0" sz="1400" b="0" i="0" u="none" strike="noStrike" kern="1200" cap="none" spc="-80" normalizeH="0" baseline="0" noProof="0">
                <a:ln>
                  <a:noFill/>
                </a:ln>
                <a:effectLst/>
                <a:uLnTx/>
                <a:uFillTx/>
                <a:latin typeface="Helvetica"/>
                <a:ea typeface="+mn-ea"/>
                <a:cs typeface="+mn-cs"/>
                <a:sym typeface="+mn-lt"/>
              </a:rPr>
              <a:t> </a:t>
            </a:r>
            <a:r>
              <a:rPr kumimoji="0" sz="1400" b="0" i="0" u="none" strike="noStrike" kern="1200" cap="none" spc="-5" normalizeH="0" baseline="0" noProof="0">
                <a:ln>
                  <a:noFill/>
                </a:ln>
                <a:effectLst/>
                <a:uLnTx/>
                <a:uFillTx/>
                <a:latin typeface="Helvetica"/>
                <a:ea typeface="+mn-ea"/>
                <a:cs typeface="+mn-cs"/>
                <a:sym typeface="+mn-lt"/>
              </a:rPr>
              <a:t>in  our</a:t>
            </a:r>
            <a:r>
              <a:rPr kumimoji="0" sz="1400" b="0" i="0" u="none" strike="noStrike" kern="1200" cap="none" spc="-45" normalizeH="0" baseline="0" noProof="0">
                <a:ln>
                  <a:noFill/>
                </a:ln>
                <a:effectLst/>
                <a:uLnTx/>
                <a:uFillTx/>
                <a:latin typeface="Helvetica"/>
                <a:ea typeface="+mn-ea"/>
                <a:cs typeface="+mn-cs"/>
                <a:sym typeface="+mn-lt"/>
              </a:rPr>
              <a:t> </a:t>
            </a:r>
            <a:r>
              <a:rPr kumimoji="0" sz="1400" b="0" i="0" u="none" strike="noStrike" kern="1200" cap="none" spc="0" normalizeH="0" baseline="0" noProof="0">
                <a:ln>
                  <a:noFill/>
                </a:ln>
                <a:effectLst/>
                <a:uLnTx/>
                <a:uFillTx/>
                <a:latin typeface="Helvetica"/>
                <a:ea typeface="+mn-ea"/>
                <a:cs typeface="+mn-cs"/>
                <a:sym typeface="+mn-lt"/>
              </a:rPr>
              <a:t>fleet</a:t>
            </a:r>
          </a:p>
        </p:txBody>
      </p:sp>
      <p:pic>
        <p:nvPicPr>
          <p:cNvPr id="22" name="Graphic 21" descr="Box trolley">
            <a:extLst>
              <a:ext uri="{FF2B5EF4-FFF2-40B4-BE49-F238E27FC236}">
                <a16:creationId xmlns:a16="http://schemas.microsoft.com/office/drawing/2014/main" id="{5403215D-FA80-9318-21A1-DEF879E78F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80482" y="3635233"/>
            <a:ext cx="831273" cy="831273"/>
          </a:xfrm>
          <a:prstGeom prst="rect">
            <a:avLst/>
          </a:prstGeom>
        </p:spPr>
      </p:pic>
      <p:sp>
        <p:nvSpPr>
          <p:cNvPr id="23" name="object 123">
            <a:extLst>
              <a:ext uri="{FF2B5EF4-FFF2-40B4-BE49-F238E27FC236}">
                <a16:creationId xmlns:a16="http://schemas.microsoft.com/office/drawing/2014/main" id="{0274B454-F27B-4226-C812-BE8CFBAED9DD}"/>
              </a:ext>
            </a:extLst>
          </p:cNvPr>
          <p:cNvSpPr txBox="1"/>
          <p:nvPr/>
        </p:nvSpPr>
        <p:spPr>
          <a:xfrm>
            <a:off x="4429846" y="3470486"/>
            <a:ext cx="1113252" cy="1107354"/>
          </a:xfrm>
          <a:prstGeom prst="rect">
            <a:avLst/>
          </a:prstGeom>
        </p:spPr>
        <p:txBody>
          <a:bodyPr vert="horz" wrap="square" lIns="0" tIns="167005" rIns="0" bIns="0" rtlCol="0">
            <a:spAutoFit/>
          </a:bodyPr>
          <a:lstStyle/>
          <a:p>
            <a:pPr marL="12700" marR="0" lvl="0" indent="0" algn="l" defTabSz="457200" rtl="0" eaLnBrk="1" fontAlgn="auto" latinLnBrk="0" hangingPunct="1">
              <a:lnSpc>
                <a:spcPct val="100000"/>
              </a:lnSpc>
              <a:spcBef>
                <a:spcPts val="1315"/>
              </a:spcBef>
              <a:spcAft>
                <a:spcPts val="0"/>
              </a:spcAft>
              <a:buClrTx/>
              <a:buSzTx/>
              <a:buFontTx/>
              <a:buNone/>
              <a:tabLst/>
              <a:defRPr/>
            </a:pPr>
            <a:r>
              <a:rPr kumimoji="0" sz="2800" b="1" i="0" u="none" strike="noStrike" kern="1200" cap="none" spc="-229" normalizeH="0" baseline="0" noProof="0">
                <a:ln>
                  <a:noFill/>
                </a:ln>
                <a:solidFill>
                  <a:srgbClr val="7A232E"/>
                </a:solidFill>
                <a:effectLst/>
                <a:uLnTx/>
                <a:uFillTx/>
                <a:latin typeface="Helvetica"/>
                <a:ea typeface="+mn-ea"/>
                <a:cs typeface="+mn-cs"/>
                <a:sym typeface="+mn-lt"/>
              </a:rPr>
              <a:t>15,000</a:t>
            </a:r>
            <a:endParaRPr kumimoji="0" sz="2800" b="0" i="0" u="none" strike="noStrike" kern="1200" cap="none" spc="0" normalizeH="0" baseline="0" noProof="0">
              <a:ln>
                <a:noFill/>
              </a:ln>
              <a:solidFill>
                <a:srgbClr val="7A232E"/>
              </a:solidFill>
              <a:effectLst/>
              <a:uLnTx/>
              <a:uFillTx/>
              <a:latin typeface="Helvetica"/>
              <a:ea typeface="+mn-ea"/>
              <a:cs typeface="+mn-cs"/>
              <a:sym typeface="+mn-lt"/>
            </a:endParaRPr>
          </a:p>
          <a:p>
            <a:pPr marL="12700" marR="0" lvl="0" indent="0" algn="l" defTabSz="457200" rtl="0" eaLnBrk="1" fontAlgn="auto" latinLnBrk="0" hangingPunct="1">
              <a:lnSpc>
                <a:spcPct val="100000"/>
              </a:lnSpc>
              <a:spcBef>
                <a:spcPts val="610"/>
              </a:spcBef>
              <a:spcAft>
                <a:spcPts val="0"/>
              </a:spcAft>
              <a:buClrTx/>
              <a:buSzTx/>
              <a:buFontTx/>
              <a:buNone/>
              <a:tabLst/>
              <a:defRPr/>
            </a:pPr>
            <a:r>
              <a:rPr kumimoji="0" sz="1400" b="0" i="0" u="none" strike="noStrike" kern="1200" cap="none" spc="-5" normalizeH="0" baseline="0" noProof="0">
                <a:ln>
                  <a:noFill/>
                </a:ln>
                <a:effectLst/>
                <a:uLnTx/>
                <a:uFillTx/>
                <a:latin typeface="Helvetica"/>
                <a:ea typeface="+mn-ea"/>
                <a:cs typeface="+mn-cs"/>
                <a:sym typeface="+mn-lt"/>
              </a:rPr>
              <a:t>Deliveries</a:t>
            </a:r>
            <a:r>
              <a:rPr kumimoji="0" lang="en-US" sz="1400" b="0" i="0" u="none" strike="noStrike" kern="1200" cap="none" spc="0" normalizeH="0" baseline="0" noProof="0">
                <a:ln>
                  <a:noFill/>
                </a:ln>
                <a:effectLst/>
                <a:uLnTx/>
                <a:uFillTx/>
                <a:latin typeface="Helvetica"/>
                <a:ea typeface="+mn-ea"/>
                <a:cs typeface="+mn-cs"/>
                <a:sym typeface="+mn-lt"/>
              </a:rPr>
              <a:t> </a:t>
            </a:r>
            <a:r>
              <a:rPr kumimoji="0" sz="1400" b="0" i="0" u="none" strike="noStrike" kern="1200" cap="none" spc="-5" normalizeH="0" baseline="0" noProof="0">
                <a:ln>
                  <a:noFill/>
                </a:ln>
                <a:effectLst/>
                <a:uLnTx/>
                <a:uFillTx/>
                <a:latin typeface="Helvetica"/>
                <a:ea typeface="+mn-ea"/>
                <a:cs typeface="+mn-cs"/>
                <a:sym typeface="+mn-lt"/>
              </a:rPr>
              <a:t>per</a:t>
            </a:r>
            <a:r>
              <a:rPr kumimoji="0" sz="1400" b="0" i="0" u="none" strike="noStrike" kern="1200" cap="none" spc="-25" normalizeH="0" baseline="0" noProof="0">
                <a:ln>
                  <a:noFill/>
                </a:ln>
                <a:effectLst/>
                <a:uLnTx/>
                <a:uFillTx/>
                <a:latin typeface="Helvetica"/>
                <a:ea typeface="+mn-ea"/>
                <a:cs typeface="+mn-cs"/>
                <a:sym typeface="+mn-lt"/>
              </a:rPr>
              <a:t> </a:t>
            </a:r>
            <a:r>
              <a:rPr kumimoji="0" sz="1400" b="0" i="0" u="none" strike="noStrike" kern="1200" cap="none" spc="-5" normalizeH="0" baseline="0" noProof="0">
                <a:ln>
                  <a:noFill/>
                </a:ln>
                <a:effectLst/>
                <a:uLnTx/>
                <a:uFillTx/>
                <a:latin typeface="Helvetica"/>
                <a:ea typeface="+mn-ea"/>
                <a:cs typeface="+mn-cs"/>
                <a:sym typeface="+mn-lt"/>
              </a:rPr>
              <a:t>day</a:t>
            </a:r>
            <a:endParaRPr kumimoji="0" sz="1400" b="0" i="0" u="none" strike="noStrike" kern="1200" cap="none" spc="0" normalizeH="0" baseline="0" noProof="0">
              <a:ln>
                <a:noFill/>
              </a:ln>
              <a:effectLst/>
              <a:uLnTx/>
              <a:uFillTx/>
              <a:latin typeface="Helvetica"/>
              <a:ea typeface="+mn-ea"/>
              <a:cs typeface="+mn-cs"/>
              <a:sym typeface="+mn-lt"/>
            </a:endParaRPr>
          </a:p>
        </p:txBody>
      </p:sp>
      <p:grpSp>
        <p:nvGrpSpPr>
          <p:cNvPr id="24" name="Group 23">
            <a:extLst>
              <a:ext uri="{FF2B5EF4-FFF2-40B4-BE49-F238E27FC236}">
                <a16:creationId xmlns:a16="http://schemas.microsoft.com/office/drawing/2014/main" id="{E4997FDA-6740-976F-D33B-13EF4D309EE4}"/>
              </a:ext>
            </a:extLst>
          </p:cNvPr>
          <p:cNvGrpSpPr/>
          <p:nvPr/>
        </p:nvGrpSpPr>
        <p:grpSpPr>
          <a:xfrm>
            <a:off x="563832" y="5080759"/>
            <a:ext cx="648379" cy="714007"/>
            <a:chOff x="3555664" y="4902913"/>
            <a:chExt cx="648379" cy="714007"/>
          </a:xfrm>
          <a:solidFill>
            <a:schemeClr val="tx1">
              <a:lumMod val="85000"/>
              <a:lumOff val="15000"/>
            </a:schemeClr>
          </a:solidFill>
        </p:grpSpPr>
        <p:sp>
          <p:nvSpPr>
            <p:cNvPr id="25" name="Freeform 117">
              <a:extLst>
                <a:ext uri="{FF2B5EF4-FFF2-40B4-BE49-F238E27FC236}">
                  <a16:creationId xmlns:a16="http://schemas.microsoft.com/office/drawing/2014/main" id="{830F90EB-E28A-AC5B-28AC-4152FC25F5F2}"/>
                </a:ext>
              </a:extLst>
            </p:cNvPr>
            <p:cNvSpPr>
              <a:spLocks noEditPoints="1"/>
            </p:cNvSpPr>
            <p:nvPr/>
          </p:nvSpPr>
          <p:spPr bwMode="auto">
            <a:xfrm>
              <a:off x="3783501" y="5004067"/>
              <a:ext cx="222135" cy="612853"/>
            </a:xfrm>
            <a:custGeom>
              <a:avLst/>
              <a:gdLst>
                <a:gd name="T0" fmla="*/ 296 w 418"/>
                <a:gd name="T1" fmla="*/ 494 h 1361"/>
                <a:gd name="T2" fmla="*/ 296 w 418"/>
                <a:gd name="T3" fmla="*/ 173 h 1361"/>
                <a:gd name="T4" fmla="*/ 326 w 418"/>
                <a:gd name="T5" fmla="*/ 141 h 1361"/>
                <a:gd name="T6" fmla="*/ 294 w 418"/>
                <a:gd name="T7" fmla="*/ 110 h 1361"/>
                <a:gd name="T8" fmla="*/ 273 w 418"/>
                <a:gd name="T9" fmla="*/ 110 h 1361"/>
                <a:gd name="T10" fmla="*/ 287 w 418"/>
                <a:gd name="T11" fmla="*/ 41 h 1361"/>
                <a:gd name="T12" fmla="*/ 281 w 418"/>
                <a:gd name="T13" fmla="*/ 12 h 1361"/>
                <a:gd name="T14" fmla="*/ 252 w 418"/>
                <a:gd name="T15" fmla="*/ 0 h 1361"/>
                <a:gd name="T16" fmla="*/ 166 w 418"/>
                <a:gd name="T17" fmla="*/ 0 h 1361"/>
                <a:gd name="T18" fmla="*/ 137 w 418"/>
                <a:gd name="T19" fmla="*/ 12 h 1361"/>
                <a:gd name="T20" fmla="*/ 131 w 418"/>
                <a:gd name="T21" fmla="*/ 41 h 1361"/>
                <a:gd name="T22" fmla="*/ 145 w 418"/>
                <a:gd name="T23" fmla="*/ 110 h 1361"/>
                <a:gd name="T24" fmla="*/ 124 w 418"/>
                <a:gd name="T25" fmla="*/ 110 h 1361"/>
                <a:gd name="T26" fmla="*/ 92 w 418"/>
                <a:gd name="T27" fmla="*/ 141 h 1361"/>
                <a:gd name="T28" fmla="*/ 122 w 418"/>
                <a:gd name="T29" fmla="*/ 173 h 1361"/>
                <a:gd name="T30" fmla="*/ 122 w 418"/>
                <a:gd name="T31" fmla="*/ 494 h 1361"/>
                <a:gd name="T32" fmla="*/ 0 w 418"/>
                <a:gd name="T33" fmla="*/ 659 h 1361"/>
                <a:gd name="T34" fmla="*/ 0 w 418"/>
                <a:gd name="T35" fmla="*/ 1308 h 1361"/>
                <a:gd name="T36" fmla="*/ 52 w 418"/>
                <a:gd name="T37" fmla="*/ 1361 h 1361"/>
                <a:gd name="T38" fmla="*/ 366 w 418"/>
                <a:gd name="T39" fmla="*/ 1361 h 1361"/>
                <a:gd name="T40" fmla="*/ 418 w 418"/>
                <a:gd name="T41" fmla="*/ 1308 h 1361"/>
                <a:gd name="T42" fmla="*/ 418 w 418"/>
                <a:gd name="T43" fmla="*/ 659 h 1361"/>
                <a:gd name="T44" fmla="*/ 296 w 418"/>
                <a:gd name="T45" fmla="*/ 494 h 1361"/>
                <a:gd name="T46" fmla="*/ 375 w 418"/>
                <a:gd name="T47" fmla="*/ 1129 h 1361"/>
                <a:gd name="T48" fmla="*/ 143 w 418"/>
                <a:gd name="T49" fmla="*/ 1129 h 1361"/>
                <a:gd name="T50" fmla="*/ 143 w 418"/>
                <a:gd name="T51" fmla="*/ 744 h 1361"/>
                <a:gd name="T52" fmla="*/ 375 w 418"/>
                <a:gd name="T53" fmla="*/ 744 h 1361"/>
                <a:gd name="T54" fmla="*/ 375 w 418"/>
                <a:gd name="T55" fmla="*/ 1129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8" h="1361">
                  <a:moveTo>
                    <a:pt x="296" y="494"/>
                  </a:moveTo>
                  <a:cubicBezTo>
                    <a:pt x="296" y="173"/>
                    <a:pt x="296" y="173"/>
                    <a:pt x="296" y="173"/>
                  </a:cubicBezTo>
                  <a:cubicBezTo>
                    <a:pt x="313" y="172"/>
                    <a:pt x="326" y="158"/>
                    <a:pt x="326" y="141"/>
                  </a:cubicBezTo>
                  <a:cubicBezTo>
                    <a:pt x="326" y="124"/>
                    <a:pt x="312" y="110"/>
                    <a:pt x="294" y="110"/>
                  </a:cubicBezTo>
                  <a:cubicBezTo>
                    <a:pt x="273" y="110"/>
                    <a:pt x="273" y="110"/>
                    <a:pt x="273" y="110"/>
                  </a:cubicBezTo>
                  <a:cubicBezTo>
                    <a:pt x="277" y="87"/>
                    <a:pt x="282" y="64"/>
                    <a:pt x="287" y="41"/>
                  </a:cubicBezTo>
                  <a:cubicBezTo>
                    <a:pt x="289" y="30"/>
                    <a:pt x="287" y="19"/>
                    <a:pt x="281" y="12"/>
                  </a:cubicBezTo>
                  <a:cubicBezTo>
                    <a:pt x="273" y="3"/>
                    <a:pt x="262" y="0"/>
                    <a:pt x="252" y="0"/>
                  </a:cubicBezTo>
                  <a:cubicBezTo>
                    <a:pt x="223" y="0"/>
                    <a:pt x="195" y="0"/>
                    <a:pt x="166" y="0"/>
                  </a:cubicBezTo>
                  <a:cubicBezTo>
                    <a:pt x="156" y="0"/>
                    <a:pt x="145" y="3"/>
                    <a:pt x="137" y="12"/>
                  </a:cubicBezTo>
                  <a:cubicBezTo>
                    <a:pt x="131" y="19"/>
                    <a:pt x="129" y="30"/>
                    <a:pt x="131" y="41"/>
                  </a:cubicBezTo>
                  <a:cubicBezTo>
                    <a:pt x="136" y="64"/>
                    <a:pt x="141" y="87"/>
                    <a:pt x="145" y="110"/>
                  </a:cubicBezTo>
                  <a:cubicBezTo>
                    <a:pt x="124" y="110"/>
                    <a:pt x="124" y="110"/>
                    <a:pt x="124" y="110"/>
                  </a:cubicBezTo>
                  <a:cubicBezTo>
                    <a:pt x="106" y="110"/>
                    <a:pt x="92" y="124"/>
                    <a:pt x="92" y="141"/>
                  </a:cubicBezTo>
                  <a:cubicBezTo>
                    <a:pt x="92" y="158"/>
                    <a:pt x="105" y="172"/>
                    <a:pt x="122" y="173"/>
                  </a:cubicBezTo>
                  <a:cubicBezTo>
                    <a:pt x="122" y="494"/>
                    <a:pt x="122" y="494"/>
                    <a:pt x="122" y="494"/>
                  </a:cubicBezTo>
                  <a:cubicBezTo>
                    <a:pt x="51" y="516"/>
                    <a:pt x="0" y="581"/>
                    <a:pt x="0" y="659"/>
                  </a:cubicBezTo>
                  <a:cubicBezTo>
                    <a:pt x="0" y="1308"/>
                    <a:pt x="0" y="1308"/>
                    <a:pt x="0" y="1308"/>
                  </a:cubicBezTo>
                  <a:cubicBezTo>
                    <a:pt x="0" y="1337"/>
                    <a:pt x="23" y="1361"/>
                    <a:pt x="52" y="1361"/>
                  </a:cubicBezTo>
                  <a:cubicBezTo>
                    <a:pt x="366" y="1361"/>
                    <a:pt x="366" y="1361"/>
                    <a:pt x="366" y="1361"/>
                  </a:cubicBezTo>
                  <a:cubicBezTo>
                    <a:pt x="395" y="1361"/>
                    <a:pt x="418" y="1337"/>
                    <a:pt x="418" y="1308"/>
                  </a:cubicBezTo>
                  <a:cubicBezTo>
                    <a:pt x="418" y="659"/>
                    <a:pt x="418" y="659"/>
                    <a:pt x="418" y="659"/>
                  </a:cubicBezTo>
                  <a:cubicBezTo>
                    <a:pt x="418" y="581"/>
                    <a:pt x="367" y="516"/>
                    <a:pt x="296" y="494"/>
                  </a:cubicBezTo>
                  <a:close/>
                  <a:moveTo>
                    <a:pt x="375" y="1129"/>
                  </a:moveTo>
                  <a:cubicBezTo>
                    <a:pt x="143" y="1129"/>
                    <a:pt x="143" y="1129"/>
                    <a:pt x="143" y="1129"/>
                  </a:cubicBezTo>
                  <a:cubicBezTo>
                    <a:pt x="143" y="744"/>
                    <a:pt x="143" y="744"/>
                    <a:pt x="143" y="744"/>
                  </a:cubicBezTo>
                  <a:cubicBezTo>
                    <a:pt x="375" y="744"/>
                    <a:pt x="375" y="744"/>
                    <a:pt x="375" y="744"/>
                  </a:cubicBezTo>
                  <a:lnTo>
                    <a:pt x="375" y="1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a:ea typeface="+mn-ea"/>
                <a:cs typeface="+mn-cs"/>
                <a:sym typeface="+mn-lt"/>
              </a:endParaRPr>
            </a:p>
          </p:txBody>
        </p:sp>
        <p:sp>
          <p:nvSpPr>
            <p:cNvPr id="26" name="Freeform 118">
              <a:extLst>
                <a:ext uri="{FF2B5EF4-FFF2-40B4-BE49-F238E27FC236}">
                  <a16:creationId xmlns:a16="http://schemas.microsoft.com/office/drawing/2014/main" id="{5B282F43-144B-44E9-1F1D-ACA23DD9DD83}"/>
                </a:ext>
              </a:extLst>
            </p:cNvPr>
            <p:cNvSpPr>
              <a:spLocks/>
            </p:cNvSpPr>
            <p:nvPr/>
          </p:nvSpPr>
          <p:spPr bwMode="auto">
            <a:xfrm>
              <a:off x="3981908" y="4902913"/>
              <a:ext cx="222135" cy="682079"/>
            </a:xfrm>
            <a:custGeom>
              <a:avLst/>
              <a:gdLst>
                <a:gd name="T0" fmla="*/ 296 w 418"/>
                <a:gd name="T1" fmla="*/ 494 h 1515"/>
                <a:gd name="T2" fmla="*/ 296 w 418"/>
                <a:gd name="T3" fmla="*/ 173 h 1515"/>
                <a:gd name="T4" fmla="*/ 326 w 418"/>
                <a:gd name="T5" fmla="*/ 142 h 1515"/>
                <a:gd name="T6" fmla="*/ 295 w 418"/>
                <a:gd name="T7" fmla="*/ 110 h 1515"/>
                <a:gd name="T8" fmla="*/ 273 w 418"/>
                <a:gd name="T9" fmla="*/ 110 h 1515"/>
                <a:gd name="T10" fmla="*/ 287 w 418"/>
                <a:gd name="T11" fmla="*/ 42 h 1515"/>
                <a:gd name="T12" fmla="*/ 281 w 418"/>
                <a:gd name="T13" fmla="*/ 12 h 1515"/>
                <a:gd name="T14" fmla="*/ 252 w 418"/>
                <a:gd name="T15" fmla="*/ 0 h 1515"/>
                <a:gd name="T16" fmla="*/ 166 w 418"/>
                <a:gd name="T17" fmla="*/ 0 h 1515"/>
                <a:gd name="T18" fmla="*/ 138 w 418"/>
                <a:gd name="T19" fmla="*/ 12 h 1515"/>
                <a:gd name="T20" fmla="*/ 131 w 418"/>
                <a:gd name="T21" fmla="*/ 42 h 1515"/>
                <a:gd name="T22" fmla="*/ 145 w 418"/>
                <a:gd name="T23" fmla="*/ 110 h 1515"/>
                <a:gd name="T24" fmla="*/ 124 w 418"/>
                <a:gd name="T25" fmla="*/ 110 h 1515"/>
                <a:gd name="T26" fmla="*/ 92 w 418"/>
                <a:gd name="T27" fmla="*/ 142 h 1515"/>
                <a:gd name="T28" fmla="*/ 122 w 418"/>
                <a:gd name="T29" fmla="*/ 173 h 1515"/>
                <a:gd name="T30" fmla="*/ 122 w 418"/>
                <a:gd name="T31" fmla="*/ 494 h 1515"/>
                <a:gd name="T32" fmla="*/ 0 w 418"/>
                <a:gd name="T33" fmla="*/ 660 h 1515"/>
                <a:gd name="T34" fmla="*/ 0 w 418"/>
                <a:gd name="T35" fmla="*/ 760 h 1515"/>
                <a:gd name="T36" fmla="*/ 49 w 418"/>
                <a:gd name="T37" fmla="*/ 807 h 1515"/>
                <a:gd name="T38" fmla="*/ 50 w 418"/>
                <a:gd name="T39" fmla="*/ 809 h 1515"/>
                <a:gd name="T40" fmla="*/ 50 w 418"/>
                <a:gd name="T41" fmla="*/ 744 h 1515"/>
                <a:gd name="T42" fmla="*/ 375 w 418"/>
                <a:gd name="T43" fmla="*/ 744 h 1515"/>
                <a:gd name="T44" fmla="*/ 375 w 418"/>
                <a:gd name="T45" fmla="*/ 1129 h 1515"/>
                <a:gd name="T46" fmla="*/ 90 w 418"/>
                <a:gd name="T47" fmla="*/ 1129 h 1515"/>
                <a:gd name="T48" fmla="*/ 90 w 418"/>
                <a:gd name="T49" fmla="*/ 1515 h 1515"/>
                <a:gd name="T50" fmla="*/ 366 w 418"/>
                <a:gd name="T51" fmla="*/ 1515 h 1515"/>
                <a:gd name="T52" fmla="*/ 418 w 418"/>
                <a:gd name="T53" fmla="*/ 1463 h 1515"/>
                <a:gd name="T54" fmla="*/ 418 w 418"/>
                <a:gd name="T55" fmla="*/ 660 h 1515"/>
                <a:gd name="T56" fmla="*/ 296 w 418"/>
                <a:gd name="T57" fmla="*/ 494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8" h="1515">
                  <a:moveTo>
                    <a:pt x="296" y="494"/>
                  </a:moveTo>
                  <a:cubicBezTo>
                    <a:pt x="296" y="173"/>
                    <a:pt x="296" y="173"/>
                    <a:pt x="296" y="173"/>
                  </a:cubicBezTo>
                  <a:cubicBezTo>
                    <a:pt x="313" y="172"/>
                    <a:pt x="326" y="159"/>
                    <a:pt x="326" y="142"/>
                  </a:cubicBezTo>
                  <a:cubicBezTo>
                    <a:pt x="326" y="124"/>
                    <a:pt x="312" y="110"/>
                    <a:pt x="295" y="110"/>
                  </a:cubicBezTo>
                  <a:cubicBezTo>
                    <a:pt x="273" y="110"/>
                    <a:pt x="273" y="110"/>
                    <a:pt x="273" y="110"/>
                  </a:cubicBezTo>
                  <a:cubicBezTo>
                    <a:pt x="278" y="87"/>
                    <a:pt x="282" y="64"/>
                    <a:pt x="287" y="42"/>
                  </a:cubicBezTo>
                  <a:cubicBezTo>
                    <a:pt x="289" y="31"/>
                    <a:pt x="287" y="20"/>
                    <a:pt x="281" y="12"/>
                  </a:cubicBezTo>
                  <a:cubicBezTo>
                    <a:pt x="273" y="3"/>
                    <a:pt x="262" y="0"/>
                    <a:pt x="252" y="0"/>
                  </a:cubicBezTo>
                  <a:cubicBezTo>
                    <a:pt x="223" y="0"/>
                    <a:pt x="195" y="0"/>
                    <a:pt x="166" y="0"/>
                  </a:cubicBezTo>
                  <a:cubicBezTo>
                    <a:pt x="156" y="0"/>
                    <a:pt x="145" y="3"/>
                    <a:pt x="138" y="12"/>
                  </a:cubicBezTo>
                  <a:cubicBezTo>
                    <a:pt x="131" y="20"/>
                    <a:pt x="129" y="31"/>
                    <a:pt x="131" y="42"/>
                  </a:cubicBezTo>
                  <a:cubicBezTo>
                    <a:pt x="136" y="64"/>
                    <a:pt x="141" y="87"/>
                    <a:pt x="145" y="110"/>
                  </a:cubicBezTo>
                  <a:cubicBezTo>
                    <a:pt x="124" y="110"/>
                    <a:pt x="124" y="110"/>
                    <a:pt x="124" y="110"/>
                  </a:cubicBezTo>
                  <a:cubicBezTo>
                    <a:pt x="106" y="110"/>
                    <a:pt x="92" y="124"/>
                    <a:pt x="92" y="142"/>
                  </a:cubicBezTo>
                  <a:cubicBezTo>
                    <a:pt x="92" y="159"/>
                    <a:pt x="105" y="172"/>
                    <a:pt x="122" y="173"/>
                  </a:cubicBezTo>
                  <a:cubicBezTo>
                    <a:pt x="122" y="494"/>
                    <a:pt x="122" y="494"/>
                    <a:pt x="122" y="494"/>
                  </a:cubicBezTo>
                  <a:cubicBezTo>
                    <a:pt x="51" y="516"/>
                    <a:pt x="0" y="582"/>
                    <a:pt x="0" y="660"/>
                  </a:cubicBezTo>
                  <a:cubicBezTo>
                    <a:pt x="0" y="760"/>
                    <a:pt x="0" y="760"/>
                    <a:pt x="0" y="760"/>
                  </a:cubicBezTo>
                  <a:cubicBezTo>
                    <a:pt x="18" y="773"/>
                    <a:pt x="35" y="789"/>
                    <a:pt x="49" y="807"/>
                  </a:cubicBezTo>
                  <a:cubicBezTo>
                    <a:pt x="49" y="808"/>
                    <a:pt x="50" y="808"/>
                    <a:pt x="50" y="809"/>
                  </a:cubicBezTo>
                  <a:cubicBezTo>
                    <a:pt x="50" y="744"/>
                    <a:pt x="50" y="744"/>
                    <a:pt x="50" y="744"/>
                  </a:cubicBezTo>
                  <a:cubicBezTo>
                    <a:pt x="375" y="744"/>
                    <a:pt x="375" y="744"/>
                    <a:pt x="375" y="744"/>
                  </a:cubicBezTo>
                  <a:cubicBezTo>
                    <a:pt x="375" y="1129"/>
                    <a:pt x="375" y="1129"/>
                    <a:pt x="375" y="1129"/>
                  </a:cubicBezTo>
                  <a:cubicBezTo>
                    <a:pt x="90" y="1129"/>
                    <a:pt x="90" y="1129"/>
                    <a:pt x="90" y="1129"/>
                  </a:cubicBezTo>
                  <a:cubicBezTo>
                    <a:pt x="90" y="1515"/>
                    <a:pt x="90" y="1515"/>
                    <a:pt x="90" y="1515"/>
                  </a:cubicBezTo>
                  <a:cubicBezTo>
                    <a:pt x="366" y="1515"/>
                    <a:pt x="366" y="1515"/>
                    <a:pt x="366" y="1515"/>
                  </a:cubicBezTo>
                  <a:cubicBezTo>
                    <a:pt x="395" y="1515"/>
                    <a:pt x="418" y="1491"/>
                    <a:pt x="418" y="1463"/>
                  </a:cubicBezTo>
                  <a:cubicBezTo>
                    <a:pt x="418" y="660"/>
                    <a:pt x="418" y="660"/>
                    <a:pt x="418" y="660"/>
                  </a:cubicBezTo>
                  <a:cubicBezTo>
                    <a:pt x="418" y="582"/>
                    <a:pt x="367" y="516"/>
                    <a:pt x="296" y="4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a:ea typeface="+mn-ea"/>
                <a:cs typeface="+mn-cs"/>
                <a:sym typeface="+mn-lt"/>
              </a:endParaRPr>
            </a:p>
          </p:txBody>
        </p:sp>
        <p:sp>
          <p:nvSpPr>
            <p:cNvPr id="27" name="Freeform 119">
              <a:extLst>
                <a:ext uri="{FF2B5EF4-FFF2-40B4-BE49-F238E27FC236}">
                  <a16:creationId xmlns:a16="http://schemas.microsoft.com/office/drawing/2014/main" id="{F703067F-6F5A-F550-4420-C648838164CA}"/>
                </a:ext>
              </a:extLst>
            </p:cNvPr>
            <p:cNvSpPr>
              <a:spLocks/>
            </p:cNvSpPr>
            <p:nvPr/>
          </p:nvSpPr>
          <p:spPr bwMode="auto">
            <a:xfrm>
              <a:off x="3555664" y="4914384"/>
              <a:ext cx="270167" cy="682078"/>
            </a:xfrm>
            <a:custGeom>
              <a:avLst/>
              <a:gdLst>
                <a:gd name="T0" fmla="*/ 508 w 508"/>
                <a:gd name="T1" fmla="*/ 708 h 1514"/>
                <a:gd name="T2" fmla="*/ 508 w 508"/>
                <a:gd name="T3" fmla="*/ 562 h 1514"/>
                <a:gd name="T4" fmla="*/ 374 w 508"/>
                <a:gd name="T5" fmla="*/ 494 h 1514"/>
                <a:gd name="T6" fmla="*/ 374 w 508"/>
                <a:gd name="T7" fmla="*/ 173 h 1514"/>
                <a:gd name="T8" fmla="*/ 404 w 508"/>
                <a:gd name="T9" fmla="*/ 141 h 1514"/>
                <a:gd name="T10" fmla="*/ 372 w 508"/>
                <a:gd name="T11" fmla="*/ 110 h 1514"/>
                <a:gd name="T12" fmla="*/ 345 w 508"/>
                <a:gd name="T13" fmla="*/ 110 h 1514"/>
                <a:gd name="T14" fmla="*/ 362 w 508"/>
                <a:gd name="T15" fmla="*/ 41 h 1514"/>
                <a:gd name="T16" fmla="*/ 354 w 508"/>
                <a:gd name="T17" fmla="*/ 12 h 1514"/>
                <a:gd name="T18" fmla="*/ 321 w 508"/>
                <a:gd name="T19" fmla="*/ 0 h 1514"/>
                <a:gd name="T20" fmla="*/ 219 w 508"/>
                <a:gd name="T21" fmla="*/ 0 h 1514"/>
                <a:gd name="T22" fmla="*/ 185 w 508"/>
                <a:gd name="T23" fmla="*/ 12 h 1514"/>
                <a:gd name="T24" fmla="*/ 178 w 508"/>
                <a:gd name="T25" fmla="*/ 41 h 1514"/>
                <a:gd name="T26" fmla="*/ 194 w 508"/>
                <a:gd name="T27" fmla="*/ 110 h 1514"/>
                <a:gd name="T28" fmla="*/ 170 w 508"/>
                <a:gd name="T29" fmla="*/ 110 h 1514"/>
                <a:gd name="T30" fmla="*/ 138 w 508"/>
                <a:gd name="T31" fmla="*/ 141 h 1514"/>
                <a:gd name="T32" fmla="*/ 168 w 508"/>
                <a:gd name="T33" fmla="*/ 173 h 1514"/>
                <a:gd name="T34" fmla="*/ 168 w 508"/>
                <a:gd name="T35" fmla="*/ 494 h 1514"/>
                <a:gd name="T36" fmla="*/ 0 w 508"/>
                <a:gd name="T37" fmla="*/ 659 h 1514"/>
                <a:gd name="T38" fmla="*/ 0 w 508"/>
                <a:gd name="T39" fmla="*/ 749 h 1514"/>
                <a:gd name="T40" fmla="*/ 286 w 508"/>
                <a:gd name="T41" fmla="*/ 749 h 1514"/>
                <a:gd name="T42" fmla="*/ 286 w 508"/>
                <a:gd name="T43" fmla="*/ 1151 h 1514"/>
                <a:gd name="T44" fmla="*/ 0 w 508"/>
                <a:gd name="T45" fmla="*/ 1151 h 1514"/>
                <a:gd name="T46" fmla="*/ 0 w 508"/>
                <a:gd name="T47" fmla="*/ 1462 h 1514"/>
                <a:gd name="T48" fmla="*/ 52 w 508"/>
                <a:gd name="T49" fmla="*/ 1514 h 1514"/>
                <a:gd name="T50" fmla="*/ 271 w 508"/>
                <a:gd name="T51" fmla="*/ 1514 h 1514"/>
                <a:gd name="T52" fmla="*/ 386 w 508"/>
                <a:gd name="T53" fmla="*/ 1514 h 1514"/>
                <a:gd name="T54" fmla="*/ 386 w 508"/>
                <a:gd name="T55" fmla="*/ 898 h 1514"/>
                <a:gd name="T56" fmla="*/ 427 w 508"/>
                <a:gd name="T57" fmla="*/ 773 h 1514"/>
                <a:gd name="T58" fmla="*/ 508 w 508"/>
                <a:gd name="T59" fmla="*/ 708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8" h="1514">
                  <a:moveTo>
                    <a:pt x="508" y="708"/>
                  </a:moveTo>
                  <a:cubicBezTo>
                    <a:pt x="508" y="562"/>
                    <a:pt x="508" y="562"/>
                    <a:pt x="508" y="562"/>
                  </a:cubicBezTo>
                  <a:cubicBezTo>
                    <a:pt x="473" y="523"/>
                    <a:pt x="418" y="507"/>
                    <a:pt x="374" y="494"/>
                  </a:cubicBezTo>
                  <a:cubicBezTo>
                    <a:pt x="374" y="173"/>
                    <a:pt x="374" y="173"/>
                    <a:pt x="374" y="173"/>
                  </a:cubicBezTo>
                  <a:cubicBezTo>
                    <a:pt x="390" y="172"/>
                    <a:pt x="404" y="158"/>
                    <a:pt x="404" y="141"/>
                  </a:cubicBezTo>
                  <a:cubicBezTo>
                    <a:pt x="404" y="124"/>
                    <a:pt x="390" y="110"/>
                    <a:pt x="372" y="110"/>
                  </a:cubicBezTo>
                  <a:cubicBezTo>
                    <a:pt x="345" y="110"/>
                    <a:pt x="345" y="110"/>
                    <a:pt x="345" y="110"/>
                  </a:cubicBezTo>
                  <a:cubicBezTo>
                    <a:pt x="351" y="87"/>
                    <a:pt x="356" y="64"/>
                    <a:pt x="362" y="41"/>
                  </a:cubicBezTo>
                  <a:cubicBezTo>
                    <a:pt x="364" y="30"/>
                    <a:pt x="362" y="19"/>
                    <a:pt x="354" y="12"/>
                  </a:cubicBezTo>
                  <a:cubicBezTo>
                    <a:pt x="345" y="3"/>
                    <a:pt x="332" y="0"/>
                    <a:pt x="321" y="0"/>
                  </a:cubicBezTo>
                  <a:cubicBezTo>
                    <a:pt x="287" y="0"/>
                    <a:pt x="253" y="0"/>
                    <a:pt x="219" y="0"/>
                  </a:cubicBezTo>
                  <a:cubicBezTo>
                    <a:pt x="207" y="0"/>
                    <a:pt x="194" y="3"/>
                    <a:pt x="185" y="12"/>
                  </a:cubicBezTo>
                  <a:cubicBezTo>
                    <a:pt x="178" y="19"/>
                    <a:pt x="175" y="30"/>
                    <a:pt x="178" y="41"/>
                  </a:cubicBezTo>
                  <a:cubicBezTo>
                    <a:pt x="183" y="64"/>
                    <a:pt x="189" y="87"/>
                    <a:pt x="194" y="110"/>
                  </a:cubicBezTo>
                  <a:cubicBezTo>
                    <a:pt x="170" y="110"/>
                    <a:pt x="170" y="110"/>
                    <a:pt x="170" y="110"/>
                  </a:cubicBezTo>
                  <a:cubicBezTo>
                    <a:pt x="153" y="110"/>
                    <a:pt x="138" y="124"/>
                    <a:pt x="138" y="141"/>
                  </a:cubicBezTo>
                  <a:cubicBezTo>
                    <a:pt x="138" y="158"/>
                    <a:pt x="152" y="172"/>
                    <a:pt x="168" y="173"/>
                  </a:cubicBezTo>
                  <a:cubicBezTo>
                    <a:pt x="168" y="494"/>
                    <a:pt x="168" y="494"/>
                    <a:pt x="168" y="494"/>
                  </a:cubicBezTo>
                  <a:cubicBezTo>
                    <a:pt x="98" y="515"/>
                    <a:pt x="0" y="543"/>
                    <a:pt x="0" y="659"/>
                  </a:cubicBezTo>
                  <a:cubicBezTo>
                    <a:pt x="0" y="749"/>
                    <a:pt x="0" y="749"/>
                    <a:pt x="0" y="749"/>
                  </a:cubicBezTo>
                  <a:cubicBezTo>
                    <a:pt x="286" y="749"/>
                    <a:pt x="286" y="749"/>
                    <a:pt x="286" y="749"/>
                  </a:cubicBezTo>
                  <a:cubicBezTo>
                    <a:pt x="286" y="1151"/>
                    <a:pt x="286" y="1151"/>
                    <a:pt x="286" y="1151"/>
                  </a:cubicBezTo>
                  <a:cubicBezTo>
                    <a:pt x="0" y="1151"/>
                    <a:pt x="0" y="1151"/>
                    <a:pt x="0" y="1151"/>
                  </a:cubicBezTo>
                  <a:cubicBezTo>
                    <a:pt x="0" y="1462"/>
                    <a:pt x="0" y="1462"/>
                    <a:pt x="0" y="1462"/>
                  </a:cubicBezTo>
                  <a:cubicBezTo>
                    <a:pt x="0" y="1491"/>
                    <a:pt x="23" y="1514"/>
                    <a:pt x="52" y="1514"/>
                  </a:cubicBezTo>
                  <a:cubicBezTo>
                    <a:pt x="271" y="1514"/>
                    <a:pt x="271" y="1514"/>
                    <a:pt x="271" y="1514"/>
                  </a:cubicBezTo>
                  <a:cubicBezTo>
                    <a:pt x="386" y="1514"/>
                    <a:pt x="386" y="1514"/>
                    <a:pt x="386" y="1514"/>
                  </a:cubicBezTo>
                  <a:cubicBezTo>
                    <a:pt x="386" y="898"/>
                    <a:pt x="386" y="898"/>
                    <a:pt x="386" y="898"/>
                  </a:cubicBezTo>
                  <a:cubicBezTo>
                    <a:pt x="386" y="853"/>
                    <a:pt x="400" y="809"/>
                    <a:pt x="427" y="773"/>
                  </a:cubicBezTo>
                  <a:cubicBezTo>
                    <a:pt x="448" y="745"/>
                    <a:pt x="476" y="723"/>
                    <a:pt x="508" y="7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a:ea typeface="+mn-ea"/>
                <a:cs typeface="+mn-cs"/>
                <a:sym typeface="+mn-lt"/>
              </a:endParaRPr>
            </a:p>
          </p:txBody>
        </p:sp>
      </p:grpSp>
      <p:sp>
        <p:nvSpPr>
          <p:cNvPr id="28" name="object 125">
            <a:extLst>
              <a:ext uri="{FF2B5EF4-FFF2-40B4-BE49-F238E27FC236}">
                <a16:creationId xmlns:a16="http://schemas.microsoft.com/office/drawing/2014/main" id="{0D3907B9-1485-D06B-5C5C-E912E0EE1396}"/>
              </a:ext>
            </a:extLst>
          </p:cNvPr>
          <p:cNvSpPr txBox="1"/>
          <p:nvPr/>
        </p:nvSpPr>
        <p:spPr>
          <a:xfrm>
            <a:off x="1558612" y="4833886"/>
            <a:ext cx="1363472" cy="1107996"/>
          </a:xfrm>
          <a:prstGeom prst="rect">
            <a:avLst/>
          </a:prstGeom>
        </p:spPr>
        <p:txBody>
          <a:bodyPr vert="horz" wrap="square" lIns="0" tIns="167640" rIns="0" bIns="0" rtlCol="0">
            <a:spAutoFit/>
          </a:bodyPr>
          <a:lstStyle/>
          <a:p>
            <a:pPr marL="12700" marR="0" lvl="0" indent="0" algn="l" defTabSz="457200" rtl="0" eaLnBrk="1" fontAlgn="auto" latinLnBrk="0" hangingPunct="1">
              <a:lnSpc>
                <a:spcPct val="100000"/>
              </a:lnSpc>
              <a:spcBef>
                <a:spcPts val="1320"/>
              </a:spcBef>
              <a:spcAft>
                <a:spcPts val="0"/>
              </a:spcAft>
              <a:buClrTx/>
              <a:buSzTx/>
              <a:buFontTx/>
              <a:buNone/>
              <a:tabLst/>
              <a:defRPr/>
            </a:pPr>
            <a:r>
              <a:rPr kumimoji="0" lang="en-US" sz="2800" b="1" i="0" u="none" strike="noStrike" kern="1200" cap="none" spc="-229" normalizeH="0" baseline="0" noProof="0">
                <a:ln>
                  <a:noFill/>
                </a:ln>
                <a:solidFill>
                  <a:srgbClr val="7A232E"/>
                </a:solidFill>
                <a:effectLst/>
                <a:uLnTx/>
                <a:uFillTx/>
                <a:latin typeface="Helvetica"/>
                <a:ea typeface="+mn-ea"/>
                <a:cs typeface="+mn-cs"/>
                <a:sym typeface="+mn-lt"/>
              </a:rPr>
              <a:t>151,000</a:t>
            </a:r>
            <a:endParaRPr kumimoji="0" sz="2800" b="0" i="0" u="none" strike="noStrike" kern="1200" cap="none" spc="0" normalizeH="0" baseline="0" noProof="0">
              <a:ln>
                <a:noFill/>
              </a:ln>
              <a:solidFill>
                <a:srgbClr val="7A232E"/>
              </a:solidFill>
              <a:effectLst/>
              <a:uLnTx/>
              <a:uFillTx/>
              <a:latin typeface="Helvetica"/>
              <a:ea typeface="+mn-ea"/>
              <a:cs typeface="+mn-cs"/>
              <a:sym typeface="+mn-lt"/>
            </a:endParaRPr>
          </a:p>
          <a:p>
            <a:pPr marL="12700" marR="5080" lvl="0" indent="0" algn="l" defTabSz="457200" rtl="0" eaLnBrk="1" fontAlgn="auto" latinLnBrk="0" hangingPunct="1">
              <a:lnSpc>
                <a:spcPct val="100000"/>
              </a:lnSpc>
              <a:spcBef>
                <a:spcPts val="615"/>
              </a:spcBef>
              <a:spcAft>
                <a:spcPts val="0"/>
              </a:spcAft>
              <a:buClrTx/>
              <a:buSzTx/>
              <a:buFontTx/>
              <a:buNone/>
              <a:tabLst/>
              <a:defRPr/>
            </a:pPr>
            <a:r>
              <a:rPr kumimoji="0" lang="en-US" sz="1400" b="0" i="0" u="none" strike="noStrike" kern="1200" cap="none" spc="-5" normalizeH="0" baseline="0" noProof="0">
                <a:ln>
                  <a:noFill/>
                </a:ln>
                <a:effectLst/>
                <a:uLnTx/>
                <a:uFillTx/>
                <a:latin typeface="Helvetica"/>
                <a:ea typeface="+mn-ea"/>
                <a:cs typeface="+mn-cs"/>
                <a:sym typeface="+mn-lt"/>
              </a:rPr>
              <a:t>Average bottles picked per night</a:t>
            </a:r>
            <a:endParaRPr kumimoji="0" sz="1400" b="0" i="0" u="none" strike="noStrike" kern="1200" cap="none" spc="0" normalizeH="0" baseline="0" noProof="0">
              <a:ln>
                <a:noFill/>
              </a:ln>
              <a:effectLst/>
              <a:uLnTx/>
              <a:uFillTx/>
              <a:latin typeface="Helvetica"/>
              <a:ea typeface="+mn-ea"/>
              <a:cs typeface="+mn-cs"/>
              <a:sym typeface="+mn-lt"/>
            </a:endParaRPr>
          </a:p>
        </p:txBody>
      </p:sp>
      <p:pic>
        <p:nvPicPr>
          <p:cNvPr id="29" name="Graphic 28" descr="Box">
            <a:extLst>
              <a:ext uri="{FF2B5EF4-FFF2-40B4-BE49-F238E27FC236}">
                <a16:creationId xmlns:a16="http://schemas.microsoft.com/office/drawing/2014/main" id="{D54C69AA-F99C-746E-3261-F61FF91EA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38918" y="5006123"/>
            <a:ext cx="914400" cy="914400"/>
          </a:xfrm>
          <a:prstGeom prst="rect">
            <a:avLst/>
          </a:prstGeom>
        </p:spPr>
      </p:pic>
      <p:sp>
        <p:nvSpPr>
          <p:cNvPr id="30" name="object 124">
            <a:extLst>
              <a:ext uri="{FF2B5EF4-FFF2-40B4-BE49-F238E27FC236}">
                <a16:creationId xmlns:a16="http://schemas.microsoft.com/office/drawing/2014/main" id="{19BBA340-7630-C1B1-608A-B287CF80C2DA}"/>
              </a:ext>
            </a:extLst>
          </p:cNvPr>
          <p:cNvSpPr txBox="1"/>
          <p:nvPr/>
        </p:nvSpPr>
        <p:spPr>
          <a:xfrm>
            <a:off x="4337891" y="4844993"/>
            <a:ext cx="1429900" cy="1108637"/>
          </a:xfrm>
          <a:prstGeom prst="rect">
            <a:avLst/>
          </a:prstGeom>
        </p:spPr>
        <p:txBody>
          <a:bodyPr vert="horz" wrap="square" lIns="0" tIns="168275" rIns="0" bIns="0" rtlCol="0">
            <a:spAutoFit/>
          </a:bodyPr>
          <a:lstStyle/>
          <a:p>
            <a:pPr marL="12700" marR="0" lvl="0" indent="0" algn="l" defTabSz="457200" rtl="0" eaLnBrk="1" fontAlgn="auto" latinLnBrk="0" hangingPunct="1">
              <a:lnSpc>
                <a:spcPct val="100000"/>
              </a:lnSpc>
              <a:spcBef>
                <a:spcPts val="1325"/>
              </a:spcBef>
              <a:spcAft>
                <a:spcPts val="0"/>
              </a:spcAft>
              <a:buClrTx/>
              <a:buSzTx/>
              <a:buFontTx/>
              <a:buNone/>
              <a:tabLst/>
              <a:defRPr/>
            </a:pPr>
            <a:r>
              <a:rPr kumimoji="0" lang="en-US" sz="2800" b="1" i="0" u="none" strike="noStrike" kern="1200" cap="none" spc="-245" normalizeH="0" baseline="0" noProof="0">
                <a:ln>
                  <a:noFill/>
                </a:ln>
                <a:solidFill>
                  <a:srgbClr val="7A232E"/>
                </a:solidFill>
                <a:effectLst/>
                <a:uLnTx/>
                <a:uFillTx/>
                <a:latin typeface="Helvetica"/>
                <a:ea typeface="+mn-ea"/>
                <a:cs typeface="+mn-cs"/>
                <a:sym typeface="+mn-lt"/>
              </a:rPr>
              <a:t>93 </a:t>
            </a:r>
            <a:r>
              <a:rPr kumimoji="0" sz="2800" b="1" i="0" u="none" strike="noStrike" kern="1200" cap="none" spc="-204" normalizeH="0" baseline="0" noProof="0">
                <a:ln>
                  <a:noFill/>
                </a:ln>
                <a:solidFill>
                  <a:srgbClr val="7A232E"/>
                </a:solidFill>
                <a:effectLst/>
                <a:uLnTx/>
                <a:uFillTx/>
                <a:latin typeface="Helvetica"/>
                <a:ea typeface="+mn-ea"/>
                <a:cs typeface="+mn-cs"/>
                <a:sym typeface="+mn-lt"/>
              </a:rPr>
              <a:t>million</a:t>
            </a:r>
            <a:endParaRPr kumimoji="0" sz="2800" b="0" i="0" u="none" strike="noStrike" kern="1200" cap="none" spc="0" normalizeH="0" baseline="0" noProof="0">
              <a:ln>
                <a:noFill/>
              </a:ln>
              <a:solidFill>
                <a:srgbClr val="7A232E"/>
              </a:solidFill>
              <a:effectLst/>
              <a:uLnTx/>
              <a:uFillTx/>
              <a:latin typeface="Helvetica"/>
              <a:ea typeface="+mn-ea"/>
              <a:cs typeface="+mn-cs"/>
              <a:sym typeface="+mn-lt"/>
            </a:endParaRPr>
          </a:p>
          <a:p>
            <a:pPr marL="12700" marR="70485" lvl="0" indent="0" algn="l" defTabSz="457200" rtl="0" eaLnBrk="1" fontAlgn="auto" latinLnBrk="0" hangingPunct="1">
              <a:lnSpc>
                <a:spcPct val="100000"/>
              </a:lnSpc>
              <a:spcBef>
                <a:spcPts val="610"/>
              </a:spcBef>
              <a:spcAft>
                <a:spcPts val="0"/>
              </a:spcAft>
              <a:buClrTx/>
              <a:buSzTx/>
              <a:buFontTx/>
              <a:buNone/>
              <a:tabLst/>
              <a:defRPr/>
            </a:pPr>
            <a:r>
              <a:rPr kumimoji="0" sz="1400" b="0" i="0" u="none" strike="noStrike" kern="1200" cap="none" spc="-5" normalizeH="0" baseline="0" noProof="0">
                <a:ln>
                  <a:noFill/>
                </a:ln>
                <a:effectLst/>
                <a:uLnTx/>
                <a:uFillTx/>
                <a:latin typeface="Helvetica"/>
                <a:ea typeface="+mn-ea"/>
                <a:cs typeface="+mn-cs"/>
                <a:sym typeface="+mn-lt"/>
              </a:rPr>
              <a:t>Cases</a:t>
            </a:r>
            <a:r>
              <a:rPr kumimoji="0" sz="1400" b="0" i="0" u="none" strike="noStrike" kern="1200" cap="none" spc="-70" normalizeH="0" baseline="0" noProof="0">
                <a:ln>
                  <a:noFill/>
                </a:ln>
                <a:effectLst/>
                <a:uLnTx/>
                <a:uFillTx/>
                <a:latin typeface="Helvetica"/>
                <a:ea typeface="+mn-ea"/>
                <a:cs typeface="+mn-cs"/>
                <a:sym typeface="+mn-lt"/>
              </a:rPr>
              <a:t> </a:t>
            </a:r>
            <a:r>
              <a:rPr kumimoji="0" sz="1400" b="0" i="0" u="none" strike="noStrike" kern="1200" cap="none" spc="-5" normalizeH="0" baseline="0" noProof="0">
                <a:ln>
                  <a:noFill/>
                </a:ln>
                <a:effectLst/>
                <a:uLnTx/>
                <a:uFillTx/>
                <a:latin typeface="Helvetica"/>
                <a:ea typeface="+mn-ea"/>
                <a:cs typeface="+mn-cs"/>
                <a:sym typeface="+mn-lt"/>
              </a:rPr>
              <a:t>delivered  per</a:t>
            </a:r>
            <a:r>
              <a:rPr kumimoji="0" sz="1400" b="0" i="0" u="none" strike="noStrike" kern="1200" cap="none" spc="-25" normalizeH="0" baseline="0" noProof="0">
                <a:ln>
                  <a:noFill/>
                </a:ln>
                <a:effectLst/>
                <a:uLnTx/>
                <a:uFillTx/>
                <a:latin typeface="Helvetica"/>
                <a:ea typeface="+mn-ea"/>
                <a:cs typeface="+mn-cs"/>
                <a:sym typeface="+mn-lt"/>
              </a:rPr>
              <a:t> </a:t>
            </a:r>
            <a:r>
              <a:rPr kumimoji="0" sz="1400" b="0" i="0" u="none" strike="noStrike" kern="1200" cap="none" spc="-5" normalizeH="0" baseline="0" noProof="0">
                <a:ln>
                  <a:noFill/>
                </a:ln>
                <a:effectLst/>
                <a:uLnTx/>
                <a:uFillTx/>
                <a:latin typeface="Helvetica"/>
                <a:ea typeface="+mn-ea"/>
                <a:cs typeface="+mn-cs"/>
                <a:sym typeface="+mn-lt"/>
              </a:rPr>
              <a:t>year</a:t>
            </a:r>
            <a:endParaRPr kumimoji="0" sz="1400" b="0" i="0" u="none" strike="noStrike" kern="1200" cap="none" spc="0" normalizeH="0" baseline="0" noProof="0">
              <a:ln>
                <a:noFill/>
              </a:ln>
              <a:effectLst/>
              <a:uLnTx/>
              <a:uFillTx/>
              <a:latin typeface="Helvetica"/>
              <a:ea typeface="+mn-ea"/>
              <a:cs typeface="+mn-cs"/>
              <a:sym typeface="+mn-lt"/>
            </a:endParaRPr>
          </a:p>
        </p:txBody>
      </p:sp>
      <p:grpSp>
        <p:nvGrpSpPr>
          <p:cNvPr id="31" name="Group 30">
            <a:extLst>
              <a:ext uri="{FF2B5EF4-FFF2-40B4-BE49-F238E27FC236}">
                <a16:creationId xmlns:a16="http://schemas.microsoft.com/office/drawing/2014/main" id="{E6EAFC36-982B-1E89-1E20-F125263F4590}"/>
              </a:ext>
            </a:extLst>
          </p:cNvPr>
          <p:cNvGrpSpPr/>
          <p:nvPr/>
        </p:nvGrpSpPr>
        <p:grpSpPr>
          <a:xfrm>
            <a:off x="5940108" y="2415428"/>
            <a:ext cx="231502" cy="3812401"/>
            <a:chOff x="5838826" y="2479274"/>
            <a:chExt cx="255584" cy="3826351"/>
          </a:xfrm>
        </p:grpSpPr>
        <p:cxnSp>
          <p:nvCxnSpPr>
            <p:cNvPr id="32" name="Straight Connector 31">
              <a:extLst>
                <a:ext uri="{FF2B5EF4-FFF2-40B4-BE49-F238E27FC236}">
                  <a16:creationId xmlns:a16="http://schemas.microsoft.com/office/drawing/2014/main" id="{17645FA1-69A3-FAE7-55E9-245C19617E98}"/>
                </a:ext>
              </a:extLst>
            </p:cNvPr>
            <p:cNvCxnSpPr>
              <a:cxnSpLocks/>
            </p:cNvCxnSpPr>
            <p:nvPr/>
          </p:nvCxnSpPr>
          <p:spPr>
            <a:xfrm>
              <a:off x="5966618" y="2479274"/>
              <a:ext cx="0" cy="3826351"/>
            </a:xfrm>
            <a:prstGeom prst="line">
              <a:avLst/>
            </a:prstGeom>
            <a:ln>
              <a:solidFill>
                <a:srgbClr val="7A232E"/>
              </a:solidFill>
              <a:prstDash val="solid"/>
            </a:ln>
            <a:effectLst/>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1FF96F9A-1C3B-24F6-2EAF-B5575A43C97C}"/>
                </a:ext>
              </a:extLst>
            </p:cNvPr>
            <p:cNvSpPr/>
            <p:nvPr/>
          </p:nvSpPr>
          <p:spPr>
            <a:xfrm>
              <a:off x="5838826" y="4301917"/>
              <a:ext cx="255584" cy="249819"/>
            </a:xfrm>
            <a:prstGeom prst="ellipse">
              <a:avLst/>
            </a:prstGeom>
            <a:solidFill>
              <a:srgbClr val="7A232E"/>
            </a:solidFill>
            <a:ln>
              <a:solidFill>
                <a:srgbClr val="7A23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&gt;</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4" name="object 46">
            <a:extLst>
              <a:ext uri="{FF2B5EF4-FFF2-40B4-BE49-F238E27FC236}">
                <a16:creationId xmlns:a16="http://schemas.microsoft.com/office/drawing/2014/main" id="{F4485F35-61DE-FEB7-7268-C48E33B3DC0E}"/>
              </a:ext>
            </a:extLst>
          </p:cNvPr>
          <p:cNvSpPr txBox="1"/>
          <p:nvPr/>
        </p:nvSpPr>
        <p:spPr>
          <a:xfrm>
            <a:off x="6293685" y="1212429"/>
            <a:ext cx="5591389" cy="625652"/>
          </a:xfrm>
          <a:prstGeom prst="rect">
            <a:avLst/>
          </a:prstGeom>
          <a:noFill/>
        </p:spPr>
        <p:txBody>
          <a:bodyPr vert="horz" wrap="square" lIns="0" tIns="10001" rIns="0" bIns="0" rtlCol="0" anchor="ctr">
            <a:spAutoFit/>
          </a:bodyPr>
          <a:lstStyle>
            <a:defPPr>
              <a:defRPr lang="en-US"/>
            </a:defPPr>
            <a:lvl1pPr marL="9525" marR="0" lvl="0" indent="0" algn="ctr" fontAlgn="auto">
              <a:lnSpc>
                <a:spcPct val="100000"/>
              </a:lnSpc>
              <a:spcBef>
                <a:spcPts val="79"/>
              </a:spcBef>
              <a:spcAft>
                <a:spcPts val="0"/>
              </a:spcAft>
              <a:buClrTx/>
              <a:buSzTx/>
              <a:buFontTx/>
              <a:buNone/>
              <a:tabLst/>
              <a:defRPr kumimoji="0" sz="2000" b="1" i="0" u="none" strike="noStrike" cap="none" spc="-75" normalizeH="0" baseline="0">
                <a:ln>
                  <a:noFill/>
                </a:ln>
                <a:solidFill>
                  <a:srgbClr val="FFFFFF"/>
                </a:solidFill>
                <a:effectLst/>
                <a:uLnTx/>
                <a:uFillTx/>
                <a:latin typeface="Helvetica"/>
              </a:defRPr>
            </a:lvl1pPr>
          </a:lstStyle>
          <a:p>
            <a:pPr marL="9525" marR="0" lvl="0" indent="0" algn="ctr" defTabSz="457200" rtl="0" eaLnBrk="1" fontAlgn="auto" latinLnBrk="0" hangingPunct="1">
              <a:lnSpc>
                <a:spcPct val="100000"/>
              </a:lnSpc>
              <a:spcBef>
                <a:spcPts val="79"/>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Helvetica"/>
                <a:ea typeface="+mn-ea"/>
                <a:cs typeface="Arial" panose="020B0604020202020204" pitchFamily="34" charset="0"/>
              </a:rPr>
              <a:t>Breakthru is committed to driving </a:t>
            </a:r>
            <a:br>
              <a:rPr kumimoji="0" lang="en-US" sz="2000" b="1" i="0" u="none" strike="noStrike" kern="1200" cap="none" spc="0" normalizeH="0" baseline="0" noProof="0">
                <a:ln>
                  <a:noFill/>
                </a:ln>
                <a:solidFill>
                  <a:schemeClr val="tx1"/>
                </a:solidFill>
                <a:effectLst/>
                <a:uLnTx/>
                <a:uFillTx/>
                <a:latin typeface="Helvetica"/>
                <a:ea typeface="+mn-ea"/>
                <a:cs typeface="Arial" panose="020B0604020202020204" pitchFamily="34" charset="0"/>
              </a:rPr>
            </a:br>
            <a:r>
              <a:rPr kumimoji="0" lang="en-US" sz="2000" b="1" i="0" u="none" strike="noStrike" kern="1200" cap="none" spc="0" normalizeH="0" baseline="0" noProof="0">
                <a:ln>
                  <a:noFill/>
                </a:ln>
                <a:solidFill>
                  <a:schemeClr val="tx1"/>
                </a:solidFill>
                <a:effectLst/>
                <a:uLnTx/>
                <a:uFillTx/>
                <a:latin typeface="Helvetica"/>
                <a:ea typeface="+mn-ea"/>
                <a:cs typeface="Arial" panose="020B0604020202020204" pitchFamily="34" charset="0"/>
              </a:rPr>
              <a:t>continuous improvement</a:t>
            </a:r>
            <a:endParaRPr kumimoji="0" sz="2000" b="1" i="0" u="none" strike="noStrike" kern="1200" cap="none" spc="-75" normalizeH="0" baseline="0" noProof="0">
              <a:ln>
                <a:noFill/>
              </a:ln>
              <a:solidFill>
                <a:schemeClr val="tx1"/>
              </a:solidFill>
              <a:effectLst/>
              <a:uLnTx/>
              <a:uFillTx/>
              <a:latin typeface="Helvetica"/>
              <a:ea typeface="+mn-ea"/>
              <a:cs typeface="+mn-cs"/>
              <a:sym typeface="+mn-lt"/>
            </a:endParaRPr>
          </a:p>
        </p:txBody>
      </p:sp>
      <p:cxnSp>
        <p:nvCxnSpPr>
          <p:cNvPr id="38" name="Straight Connector 37">
            <a:extLst>
              <a:ext uri="{FF2B5EF4-FFF2-40B4-BE49-F238E27FC236}">
                <a16:creationId xmlns:a16="http://schemas.microsoft.com/office/drawing/2014/main" id="{7A666324-D4FA-6817-D7F8-D31775B4DCA9}"/>
              </a:ext>
            </a:extLst>
          </p:cNvPr>
          <p:cNvCxnSpPr>
            <a:cxnSpLocks/>
          </p:cNvCxnSpPr>
          <p:nvPr/>
        </p:nvCxnSpPr>
        <p:spPr>
          <a:xfrm>
            <a:off x="387086" y="1943098"/>
            <a:ext cx="5416780" cy="0"/>
          </a:xfrm>
          <a:prstGeom prst="line">
            <a:avLst/>
          </a:prstGeom>
          <a:ln>
            <a:solidFill>
              <a:srgbClr val="7A232E"/>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FABF17B-8920-0C6F-C3A2-8D3A564EE24D}"/>
              </a:ext>
            </a:extLst>
          </p:cNvPr>
          <p:cNvCxnSpPr>
            <a:cxnSpLocks/>
          </p:cNvCxnSpPr>
          <p:nvPr/>
        </p:nvCxnSpPr>
        <p:spPr>
          <a:xfrm>
            <a:off x="6360428" y="1943098"/>
            <a:ext cx="5416780" cy="0"/>
          </a:xfrm>
          <a:prstGeom prst="line">
            <a:avLst/>
          </a:prstGeom>
          <a:ln>
            <a:solidFill>
              <a:srgbClr val="7A232E"/>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AD9EA63F-29FE-2B4C-80B8-2A7C579E9814}"/>
              </a:ext>
            </a:extLst>
          </p:cNvPr>
          <p:cNvGrpSpPr/>
          <p:nvPr/>
        </p:nvGrpSpPr>
        <p:grpSpPr>
          <a:xfrm>
            <a:off x="7334430" y="5375498"/>
            <a:ext cx="2953271" cy="734972"/>
            <a:chOff x="6908175" y="5542560"/>
            <a:chExt cx="2505294" cy="622991"/>
          </a:xfrm>
        </p:grpSpPr>
        <p:pic>
          <p:nvPicPr>
            <p:cNvPr id="2052" name="Picture 4" descr="Blue Ridge | LinkedIn">
              <a:extLst>
                <a:ext uri="{FF2B5EF4-FFF2-40B4-BE49-F238E27FC236}">
                  <a16:creationId xmlns:a16="http://schemas.microsoft.com/office/drawing/2014/main" id="{17CBCD57-A29A-527D-97A3-73F2CA5203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8175" y="5542560"/>
              <a:ext cx="622991" cy="6229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74CFC84-A426-D632-8065-C411CCF604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1166" y="5690211"/>
              <a:ext cx="1882303" cy="327688"/>
            </a:xfrm>
            <a:prstGeom prst="rect">
              <a:avLst/>
            </a:prstGeom>
          </p:spPr>
        </p:pic>
      </p:grpSp>
    </p:spTree>
    <p:extLst>
      <p:ext uri="{BB962C8B-B14F-4D97-AF65-F5344CB8AC3E}">
        <p14:creationId xmlns:p14="http://schemas.microsoft.com/office/powerpoint/2010/main" val="4562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 name="Group 459">
            <a:extLst>
              <a:ext uri="{FF2B5EF4-FFF2-40B4-BE49-F238E27FC236}">
                <a16:creationId xmlns:a16="http://schemas.microsoft.com/office/drawing/2014/main" id="{A02429D4-9D13-5844-8AAD-FD3C4F38B39F}"/>
              </a:ext>
            </a:extLst>
          </p:cNvPr>
          <p:cNvGrpSpPr/>
          <p:nvPr/>
        </p:nvGrpSpPr>
        <p:grpSpPr>
          <a:xfrm>
            <a:off x="509679" y="5378493"/>
            <a:ext cx="6083377" cy="430887"/>
            <a:chOff x="-251045" y="6452241"/>
            <a:chExt cx="5777882" cy="430887"/>
          </a:xfrm>
        </p:grpSpPr>
        <p:sp>
          <p:nvSpPr>
            <p:cNvPr id="461" name="TextBox 460">
              <a:extLst>
                <a:ext uri="{FF2B5EF4-FFF2-40B4-BE49-F238E27FC236}">
                  <a16:creationId xmlns:a16="http://schemas.microsoft.com/office/drawing/2014/main" id="{EEEABA01-EDB5-387F-7ADF-99DD1F3380E7}"/>
                </a:ext>
              </a:extLst>
            </p:cNvPr>
            <p:cNvSpPr txBox="1"/>
            <p:nvPr/>
          </p:nvSpPr>
          <p:spPr>
            <a:xfrm>
              <a:off x="997552" y="6452241"/>
              <a:ext cx="4529285"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j-lt"/>
                  <a:ea typeface="+mn-ea"/>
                  <a:cs typeface="+mn-cs"/>
                  <a:sym typeface="+mn-lt"/>
                </a:rPr>
                <a:t>Breakthru enters MO through Major Brands acquisition &amp; expands footprint in MN through JJ Taylor acquisition</a:t>
              </a:r>
            </a:p>
          </p:txBody>
        </p:sp>
        <p:sp>
          <p:nvSpPr>
            <p:cNvPr id="462" name="TextBox 461">
              <a:extLst>
                <a:ext uri="{FF2B5EF4-FFF2-40B4-BE49-F238E27FC236}">
                  <a16:creationId xmlns:a16="http://schemas.microsoft.com/office/drawing/2014/main" id="{4413D626-0656-69D5-B013-0645024127EC}"/>
                </a:ext>
              </a:extLst>
            </p:cNvPr>
            <p:cNvSpPr txBox="1"/>
            <p:nvPr/>
          </p:nvSpPr>
          <p:spPr>
            <a:xfrm>
              <a:off x="-251045" y="6507972"/>
              <a:ext cx="1339766" cy="30777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2022</a:t>
              </a:r>
            </a:p>
          </p:txBody>
        </p:sp>
      </p:grpSp>
      <p:sp>
        <p:nvSpPr>
          <p:cNvPr id="3" name="Slide Number Placeholder 2">
            <a:extLst>
              <a:ext uri="{FF2B5EF4-FFF2-40B4-BE49-F238E27FC236}">
                <a16:creationId xmlns:a16="http://schemas.microsoft.com/office/drawing/2014/main" id="{FEB07966-63DD-42FA-9E68-CF6EF389545C}"/>
              </a:ext>
            </a:extLst>
          </p:cNvPr>
          <p:cNvSpPr>
            <a:spLocks noGrp="1"/>
          </p:cNvSpPr>
          <p:nvPr>
            <p:ph type="sldNum" sz="quarter" idx="11"/>
          </p:nvPr>
        </p:nvSpPr>
        <p:spPr/>
        <p:txBody>
          <a:bodyPr/>
          <a:lstStyle/>
          <a:p>
            <a:fld id="{30EDA73F-8268-A04C-893B-919477494DF3}" type="slidenum">
              <a:rPr lang="en-US" smtClean="0">
                <a:latin typeface="+mj-lt"/>
              </a:rPr>
              <a:pPr/>
              <a:t>3</a:t>
            </a:fld>
            <a:endParaRPr lang="en-US">
              <a:latin typeface="+mj-lt"/>
            </a:endParaRPr>
          </a:p>
        </p:txBody>
      </p:sp>
      <p:sp>
        <p:nvSpPr>
          <p:cNvPr id="4" name="Footer Placeholder 3">
            <a:extLst>
              <a:ext uri="{FF2B5EF4-FFF2-40B4-BE49-F238E27FC236}">
                <a16:creationId xmlns:a16="http://schemas.microsoft.com/office/drawing/2014/main" id="{C038C4F5-02FC-4F89-8CCB-42B878CF2BA3}"/>
              </a:ext>
            </a:extLst>
          </p:cNvPr>
          <p:cNvSpPr>
            <a:spLocks noGrp="1"/>
          </p:cNvSpPr>
          <p:nvPr>
            <p:ph type="ftr" sz="quarter" idx="3"/>
          </p:nvPr>
        </p:nvSpPr>
        <p:spPr>
          <a:xfrm>
            <a:off x="703680" y="6498829"/>
            <a:ext cx="8376821" cy="365125"/>
          </a:xfrm>
        </p:spPr>
        <p:txBody>
          <a:bodyPr/>
          <a:lstStyle/>
          <a:p>
            <a:r>
              <a:rPr lang="en-US">
                <a:latin typeface="+mj-lt"/>
              </a:rPr>
              <a:t>BREAKTHRU BEVERAGE GROUP							</a:t>
            </a:r>
            <a:endParaRPr lang="en-US" sz="1000">
              <a:latin typeface="+mj-lt"/>
            </a:endParaRPr>
          </a:p>
        </p:txBody>
      </p:sp>
      <p:sp>
        <p:nvSpPr>
          <p:cNvPr id="28" name="Title 1">
            <a:extLst>
              <a:ext uri="{FF2B5EF4-FFF2-40B4-BE49-F238E27FC236}">
                <a16:creationId xmlns:a16="http://schemas.microsoft.com/office/drawing/2014/main" id="{60B49966-9E34-3869-6196-CF4A7C5197B1}"/>
              </a:ext>
            </a:extLst>
          </p:cNvPr>
          <p:cNvSpPr>
            <a:spLocks noGrp="1"/>
          </p:cNvSpPr>
          <p:nvPr>
            <p:ph type="title"/>
          </p:nvPr>
        </p:nvSpPr>
        <p:spPr>
          <a:xfrm>
            <a:off x="341831" y="21281"/>
            <a:ext cx="11565308" cy="828085"/>
          </a:xfrm>
        </p:spPr>
        <p:txBody>
          <a:bodyPr vert="horz" anchor="ctr">
            <a:normAutofit/>
          </a:bodyPr>
          <a:lstStyle/>
          <a:p>
            <a:r>
              <a:rPr lang="en-US">
                <a:latin typeface="+mj-lt"/>
              </a:rPr>
              <a:t>Breakthru Beverage Group’s History</a:t>
            </a:r>
          </a:p>
        </p:txBody>
      </p:sp>
      <p:grpSp>
        <p:nvGrpSpPr>
          <p:cNvPr id="30" name="Group 29">
            <a:extLst>
              <a:ext uri="{FF2B5EF4-FFF2-40B4-BE49-F238E27FC236}">
                <a16:creationId xmlns:a16="http://schemas.microsoft.com/office/drawing/2014/main" id="{1D35250A-7512-9DB7-E2C6-468AC9F0A538}"/>
              </a:ext>
            </a:extLst>
          </p:cNvPr>
          <p:cNvGrpSpPr/>
          <p:nvPr/>
        </p:nvGrpSpPr>
        <p:grpSpPr>
          <a:xfrm>
            <a:off x="806739" y="765724"/>
            <a:ext cx="5792957" cy="523220"/>
            <a:chOff x="52990" y="792404"/>
            <a:chExt cx="5502047" cy="523220"/>
          </a:xfrm>
        </p:grpSpPr>
        <p:sp>
          <p:nvSpPr>
            <p:cNvPr id="31" name="TextBox 30">
              <a:extLst>
                <a:ext uri="{FF2B5EF4-FFF2-40B4-BE49-F238E27FC236}">
                  <a16:creationId xmlns:a16="http://schemas.microsoft.com/office/drawing/2014/main" id="{1F780A37-0962-E9A8-3117-DC3949C902EC}"/>
                </a:ext>
              </a:extLst>
            </p:cNvPr>
            <p:cNvSpPr txBox="1"/>
            <p:nvPr/>
          </p:nvSpPr>
          <p:spPr>
            <a:xfrm>
              <a:off x="52990" y="792404"/>
              <a:ext cx="756263" cy="52322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1934-1945</a:t>
              </a:r>
            </a:p>
          </p:txBody>
        </p:sp>
        <p:sp>
          <p:nvSpPr>
            <p:cNvPr id="32" name="TextBox 31">
              <a:extLst>
                <a:ext uri="{FF2B5EF4-FFF2-40B4-BE49-F238E27FC236}">
                  <a16:creationId xmlns:a16="http://schemas.microsoft.com/office/drawing/2014/main" id="{0FF47196-F26B-C273-739A-A6CC0A2D8554}"/>
                </a:ext>
              </a:extLst>
            </p:cNvPr>
            <p:cNvSpPr txBox="1"/>
            <p:nvPr/>
          </p:nvSpPr>
          <p:spPr>
            <a:xfrm>
              <a:off x="1025752" y="840889"/>
              <a:ext cx="4529285"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j-lt"/>
                  <a:ea typeface="+mn-ea"/>
                  <a:cs typeface="+mn-cs"/>
                  <a:sym typeface="+mn-lt"/>
                </a:rPr>
                <a:t>McKesson Wine and Spirits, Blue Crest Wine and Spirits &amp; Wirtz Corporation begin beverage distribution</a:t>
              </a:r>
            </a:p>
          </p:txBody>
        </p:sp>
      </p:grpSp>
      <p:grpSp>
        <p:nvGrpSpPr>
          <p:cNvPr id="36" name="Group 35">
            <a:extLst>
              <a:ext uri="{FF2B5EF4-FFF2-40B4-BE49-F238E27FC236}">
                <a16:creationId xmlns:a16="http://schemas.microsoft.com/office/drawing/2014/main" id="{E038F7B2-0186-1180-5F3C-7AD3C74B7F20}"/>
              </a:ext>
            </a:extLst>
          </p:cNvPr>
          <p:cNvGrpSpPr/>
          <p:nvPr/>
        </p:nvGrpSpPr>
        <p:grpSpPr>
          <a:xfrm>
            <a:off x="530185" y="2131829"/>
            <a:ext cx="6070442" cy="430887"/>
            <a:chOff x="-222845" y="3692396"/>
            <a:chExt cx="5765597" cy="430887"/>
          </a:xfrm>
        </p:grpSpPr>
        <p:sp>
          <p:nvSpPr>
            <p:cNvPr id="37" name="TextBox 36">
              <a:extLst>
                <a:ext uri="{FF2B5EF4-FFF2-40B4-BE49-F238E27FC236}">
                  <a16:creationId xmlns:a16="http://schemas.microsoft.com/office/drawing/2014/main" id="{27C4E6AD-E0C0-9892-EEE5-C05E6FC3F1E0}"/>
                </a:ext>
              </a:extLst>
            </p:cNvPr>
            <p:cNvSpPr txBox="1"/>
            <p:nvPr/>
          </p:nvSpPr>
          <p:spPr>
            <a:xfrm>
              <a:off x="1013466" y="3692396"/>
              <a:ext cx="4529286" cy="430887"/>
            </a:xfrm>
            <a:prstGeom prst="rect">
              <a:avLst/>
            </a:prstGeom>
            <a:noFill/>
          </p:spPr>
          <p:txBody>
            <a:bodyPr wrap="square" rtlCol="0">
              <a:spAutoFit/>
            </a:bodyPr>
            <a:lstStyle/>
            <a:p>
              <a:pPr marL="3175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5" normalizeH="0" baseline="0" noProof="0">
                  <a:ln>
                    <a:noFill/>
                  </a:ln>
                  <a:effectLst/>
                  <a:uLnTx/>
                  <a:uFillTx/>
                  <a:latin typeface="+mj-lt"/>
                  <a:ea typeface="Roboto Light" panose="02000000000000000000" pitchFamily="2" charset="0"/>
                  <a:cs typeface="Roboto Light" panose="02000000000000000000" pitchFamily="2" charset="0"/>
                  <a:sym typeface="+mn-lt"/>
                </a:rPr>
                <a:t>McKesson &amp; </a:t>
              </a:r>
              <a:r>
                <a:rPr kumimoji="0" lang="en-US" sz="1100" b="1" i="0" u="none" strike="noStrike" kern="1200" cap="none" spc="-5" normalizeH="0" baseline="0" noProof="0" err="1">
                  <a:ln>
                    <a:noFill/>
                  </a:ln>
                  <a:effectLst/>
                  <a:uLnTx/>
                  <a:uFillTx/>
                  <a:latin typeface="+mj-lt"/>
                  <a:ea typeface="Roboto Light" panose="02000000000000000000" pitchFamily="2" charset="0"/>
                  <a:cs typeface="Roboto Light" panose="02000000000000000000" pitchFamily="2" charset="0"/>
                  <a:sym typeface="+mn-lt"/>
                </a:rPr>
                <a:t>Merinoff</a:t>
              </a:r>
              <a:r>
                <a:rPr kumimoji="0" lang="en-US" sz="1100" b="1" i="0" u="none" strike="noStrike" kern="1200" cap="none" spc="-5" normalizeH="0" baseline="0" noProof="0">
                  <a:ln>
                    <a:noFill/>
                  </a:ln>
                  <a:effectLst/>
                  <a:uLnTx/>
                  <a:uFillTx/>
                  <a:latin typeface="+mj-lt"/>
                  <a:ea typeface="Roboto Light" panose="02000000000000000000" pitchFamily="2" charset="0"/>
                  <a:cs typeface="Roboto Light" panose="02000000000000000000" pitchFamily="2" charset="0"/>
                  <a:sym typeface="+mn-lt"/>
                </a:rPr>
                <a:t> Holdings merge to form Charmer Sunbelt Group</a:t>
              </a:r>
            </a:p>
          </p:txBody>
        </p:sp>
        <p:sp>
          <p:nvSpPr>
            <p:cNvPr id="38" name="TextBox 37">
              <a:extLst>
                <a:ext uri="{FF2B5EF4-FFF2-40B4-BE49-F238E27FC236}">
                  <a16:creationId xmlns:a16="http://schemas.microsoft.com/office/drawing/2014/main" id="{9DD8042A-3E60-10B2-A71C-ADA8C5617D7B}"/>
                </a:ext>
              </a:extLst>
            </p:cNvPr>
            <p:cNvSpPr txBox="1"/>
            <p:nvPr/>
          </p:nvSpPr>
          <p:spPr>
            <a:xfrm>
              <a:off x="-222845" y="3717799"/>
              <a:ext cx="1339766" cy="30777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1997</a:t>
              </a:r>
            </a:p>
          </p:txBody>
        </p:sp>
      </p:grpSp>
      <p:grpSp>
        <p:nvGrpSpPr>
          <p:cNvPr id="39" name="Group 38">
            <a:extLst>
              <a:ext uri="{FF2B5EF4-FFF2-40B4-BE49-F238E27FC236}">
                <a16:creationId xmlns:a16="http://schemas.microsoft.com/office/drawing/2014/main" id="{8B5889D8-C03E-C8D6-DE6B-6663DF8464BE}"/>
              </a:ext>
            </a:extLst>
          </p:cNvPr>
          <p:cNvGrpSpPr/>
          <p:nvPr/>
        </p:nvGrpSpPr>
        <p:grpSpPr>
          <a:xfrm>
            <a:off x="773048" y="2558411"/>
            <a:ext cx="5746143" cy="523220"/>
            <a:chOff x="-10502" y="4432988"/>
            <a:chExt cx="5457584" cy="523220"/>
          </a:xfrm>
        </p:grpSpPr>
        <p:sp>
          <p:nvSpPr>
            <p:cNvPr id="40" name="TextBox 39">
              <a:extLst>
                <a:ext uri="{FF2B5EF4-FFF2-40B4-BE49-F238E27FC236}">
                  <a16:creationId xmlns:a16="http://schemas.microsoft.com/office/drawing/2014/main" id="{6AC86B37-FE32-10C4-0BC4-A7E7E21BA5A0}"/>
                </a:ext>
              </a:extLst>
            </p:cNvPr>
            <p:cNvSpPr txBox="1"/>
            <p:nvPr/>
          </p:nvSpPr>
          <p:spPr>
            <a:xfrm>
              <a:off x="917796" y="4539633"/>
              <a:ext cx="4529286" cy="26161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j-lt"/>
                  <a:ea typeface="+mn-ea"/>
                  <a:cs typeface="+mn-cs"/>
                  <a:sym typeface="+mn-lt"/>
                </a:rPr>
                <a:t>Charmer Sunbelt continues to expand U.S. footprint</a:t>
              </a:r>
            </a:p>
          </p:txBody>
        </p:sp>
        <p:sp>
          <p:nvSpPr>
            <p:cNvPr id="41" name="TextBox 40">
              <a:extLst>
                <a:ext uri="{FF2B5EF4-FFF2-40B4-BE49-F238E27FC236}">
                  <a16:creationId xmlns:a16="http://schemas.microsoft.com/office/drawing/2014/main" id="{79110FC8-C94C-7897-9CFF-1388D4748703}"/>
                </a:ext>
              </a:extLst>
            </p:cNvPr>
            <p:cNvSpPr txBox="1"/>
            <p:nvPr/>
          </p:nvSpPr>
          <p:spPr>
            <a:xfrm>
              <a:off x="-10502" y="4432988"/>
              <a:ext cx="915079" cy="52322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1997-2010</a:t>
              </a:r>
            </a:p>
          </p:txBody>
        </p:sp>
      </p:grpSp>
      <p:grpSp>
        <p:nvGrpSpPr>
          <p:cNvPr id="42" name="Group 41">
            <a:extLst>
              <a:ext uri="{FF2B5EF4-FFF2-40B4-BE49-F238E27FC236}">
                <a16:creationId xmlns:a16="http://schemas.microsoft.com/office/drawing/2014/main" id="{1E98CD7D-1FFE-9224-7325-242AC4CBEEC4}"/>
              </a:ext>
            </a:extLst>
          </p:cNvPr>
          <p:cNvGrpSpPr/>
          <p:nvPr/>
        </p:nvGrpSpPr>
        <p:grpSpPr>
          <a:xfrm>
            <a:off x="530185" y="3345380"/>
            <a:ext cx="6074998" cy="307777"/>
            <a:chOff x="-222845" y="5332175"/>
            <a:chExt cx="5769924" cy="307777"/>
          </a:xfrm>
        </p:grpSpPr>
        <p:sp>
          <p:nvSpPr>
            <p:cNvPr id="43" name="TextBox 42">
              <a:extLst>
                <a:ext uri="{FF2B5EF4-FFF2-40B4-BE49-F238E27FC236}">
                  <a16:creationId xmlns:a16="http://schemas.microsoft.com/office/drawing/2014/main" id="{590EAE47-C13E-7750-95FB-54BC1FE41AF4}"/>
                </a:ext>
              </a:extLst>
            </p:cNvPr>
            <p:cNvSpPr txBox="1"/>
            <p:nvPr/>
          </p:nvSpPr>
          <p:spPr>
            <a:xfrm>
              <a:off x="1017794" y="5347564"/>
              <a:ext cx="4529285" cy="26161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j-lt"/>
                  <a:ea typeface="+mn-ea"/>
                  <a:cs typeface="+mn-cs"/>
                  <a:sym typeface="+mn-lt"/>
                </a:rPr>
                <a:t>Wirtz-owned distributors consolidated into Wirtz Beverage Group</a:t>
              </a:r>
            </a:p>
          </p:txBody>
        </p:sp>
        <p:sp>
          <p:nvSpPr>
            <p:cNvPr id="44" name="TextBox 43">
              <a:extLst>
                <a:ext uri="{FF2B5EF4-FFF2-40B4-BE49-F238E27FC236}">
                  <a16:creationId xmlns:a16="http://schemas.microsoft.com/office/drawing/2014/main" id="{746C9A11-428C-4920-CB5D-736480A450E3}"/>
                </a:ext>
              </a:extLst>
            </p:cNvPr>
            <p:cNvSpPr txBox="1"/>
            <p:nvPr/>
          </p:nvSpPr>
          <p:spPr>
            <a:xfrm>
              <a:off x="-222845" y="5332175"/>
              <a:ext cx="1339766" cy="30777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2010</a:t>
              </a:r>
            </a:p>
          </p:txBody>
        </p:sp>
      </p:grpSp>
      <p:grpSp>
        <p:nvGrpSpPr>
          <p:cNvPr id="45" name="Group 44">
            <a:extLst>
              <a:ext uri="{FF2B5EF4-FFF2-40B4-BE49-F238E27FC236}">
                <a16:creationId xmlns:a16="http://schemas.microsoft.com/office/drawing/2014/main" id="{94A23ACD-B88C-6029-D024-72A571710196}"/>
              </a:ext>
            </a:extLst>
          </p:cNvPr>
          <p:cNvGrpSpPr/>
          <p:nvPr/>
        </p:nvGrpSpPr>
        <p:grpSpPr>
          <a:xfrm>
            <a:off x="521823" y="3832728"/>
            <a:ext cx="6083377" cy="307777"/>
            <a:chOff x="-222845" y="5998064"/>
            <a:chExt cx="5777882" cy="307777"/>
          </a:xfrm>
        </p:grpSpPr>
        <p:sp>
          <p:nvSpPr>
            <p:cNvPr id="46" name="TextBox 45">
              <a:extLst>
                <a:ext uri="{FF2B5EF4-FFF2-40B4-BE49-F238E27FC236}">
                  <a16:creationId xmlns:a16="http://schemas.microsoft.com/office/drawing/2014/main" id="{0640BFED-E585-BF3F-A654-BD7DB09A909A}"/>
                </a:ext>
              </a:extLst>
            </p:cNvPr>
            <p:cNvSpPr txBox="1"/>
            <p:nvPr/>
          </p:nvSpPr>
          <p:spPr>
            <a:xfrm>
              <a:off x="1025752" y="6013453"/>
              <a:ext cx="4529285" cy="26161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j-lt"/>
                  <a:ea typeface="+mn-ea"/>
                  <a:cs typeface="+mn-cs"/>
                  <a:sym typeface="+mn-lt"/>
                </a:rPr>
                <a:t>Wirtz Beverage Group expands into Canada</a:t>
              </a:r>
            </a:p>
          </p:txBody>
        </p:sp>
        <p:sp>
          <p:nvSpPr>
            <p:cNvPr id="47" name="TextBox 46">
              <a:extLst>
                <a:ext uri="{FF2B5EF4-FFF2-40B4-BE49-F238E27FC236}">
                  <a16:creationId xmlns:a16="http://schemas.microsoft.com/office/drawing/2014/main" id="{6158A0C5-92F3-137A-CC60-F6F5ABF6A922}"/>
                </a:ext>
              </a:extLst>
            </p:cNvPr>
            <p:cNvSpPr txBox="1"/>
            <p:nvPr/>
          </p:nvSpPr>
          <p:spPr>
            <a:xfrm>
              <a:off x="-222845" y="5998064"/>
              <a:ext cx="1339766" cy="30777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2014</a:t>
              </a:r>
            </a:p>
          </p:txBody>
        </p:sp>
      </p:grpSp>
      <p:grpSp>
        <p:nvGrpSpPr>
          <p:cNvPr id="440" name="Group 439">
            <a:extLst>
              <a:ext uri="{FF2B5EF4-FFF2-40B4-BE49-F238E27FC236}">
                <a16:creationId xmlns:a16="http://schemas.microsoft.com/office/drawing/2014/main" id="{EA6A032C-CE29-35F2-7F67-D01A425A2B5C}"/>
              </a:ext>
            </a:extLst>
          </p:cNvPr>
          <p:cNvGrpSpPr/>
          <p:nvPr/>
        </p:nvGrpSpPr>
        <p:grpSpPr>
          <a:xfrm>
            <a:off x="516468" y="4965659"/>
            <a:ext cx="6083377" cy="307777"/>
            <a:chOff x="-251045" y="6507972"/>
            <a:chExt cx="5777882" cy="307777"/>
          </a:xfrm>
        </p:grpSpPr>
        <p:sp>
          <p:nvSpPr>
            <p:cNvPr id="441" name="TextBox 440">
              <a:extLst>
                <a:ext uri="{FF2B5EF4-FFF2-40B4-BE49-F238E27FC236}">
                  <a16:creationId xmlns:a16="http://schemas.microsoft.com/office/drawing/2014/main" id="{289A095B-1ADF-7A1A-CE25-E2E4B7140275}"/>
                </a:ext>
              </a:extLst>
            </p:cNvPr>
            <p:cNvSpPr txBox="1"/>
            <p:nvPr/>
          </p:nvSpPr>
          <p:spPr>
            <a:xfrm>
              <a:off x="997552" y="6523361"/>
              <a:ext cx="4529285" cy="26161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j-lt"/>
                  <a:ea typeface="+mn-ea"/>
                  <a:cs typeface="+mn-cs"/>
                  <a:sym typeface="+mn-lt"/>
                </a:rPr>
                <a:t>Kindred is established in Canada</a:t>
              </a:r>
            </a:p>
          </p:txBody>
        </p:sp>
        <p:sp>
          <p:nvSpPr>
            <p:cNvPr id="442" name="TextBox 441">
              <a:extLst>
                <a:ext uri="{FF2B5EF4-FFF2-40B4-BE49-F238E27FC236}">
                  <a16:creationId xmlns:a16="http://schemas.microsoft.com/office/drawing/2014/main" id="{66FC51A8-579A-7499-6E24-FF66370D5051}"/>
                </a:ext>
              </a:extLst>
            </p:cNvPr>
            <p:cNvSpPr txBox="1"/>
            <p:nvPr/>
          </p:nvSpPr>
          <p:spPr>
            <a:xfrm>
              <a:off x="-251045" y="6507972"/>
              <a:ext cx="1339766" cy="30777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2018</a:t>
              </a:r>
            </a:p>
          </p:txBody>
        </p:sp>
      </p:grpSp>
      <p:grpSp>
        <p:nvGrpSpPr>
          <p:cNvPr id="474" name="Group 473">
            <a:extLst>
              <a:ext uri="{FF2B5EF4-FFF2-40B4-BE49-F238E27FC236}">
                <a16:creationId xmlns:a16="http://schemas.microsoft.com/office/drawing/2014/main" id="{F75F59FE-4D73-D5F9-9618-D32A21C486C9}"/>
              </a:ext>
            </a:extLst>
          </p:cNvPr>
          <p:cNvGrpSpPr/>
          <p:nvPr/>
        </p:nvGrpSpPr>
        <p:grpSpPr>
          <a:xfrm>
            <a:off x="157160" y="1102647"/>
            <a:ext cx="625977" cy="4165410"/>
            <a:chOff x="157160" y="1127870"/>
            <a:chExt cx="625977" cy="4557339"/>
          </a:xfrm>
        </p:grpSpPr>
        <p:sp>
          <p:nvSpPr>
            <p:cNvPr id="444" name="object 73">
              <a:extLst>
                <a:ext uri="{FF2B5EF4-FFF2-40B4-BE49-F238E27FC236}">
                  <a16:creationId xmlns:a16="http://schemas.microsoft.com/office/drawing/2014/main" id="{86F57699-7E61-2339-B8ED-246CDCAB84B6}"/>
                </a:ext>
              </a:extLst>
            </p:cNvPr>
            <p:cNvSpPr/>
            <p:nvPr/>
          </p:nvSpPr>
          <p:spPr>
            <a:xfrm>
              <a:off x="282156" y="1127870"/>
              <a:ext cx="480269" cy="457568"/>
            </a:xfrm>
            <a:prstGeom prst="rect">
              <a:avLst/>
            </a:prstGeom>
            <a: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effectLst/>
                <a:uLnTx/>
                <a:uFillTx/>
                <a:latin typeface="+mj-lt"/>
                <a:ea typeface="+mn-ea"/>
                <a:cs typeface="+mn-cs"/>
                <a:sym typeface="+mn-lt"/>
              </a:endParaRPr>
            </a:p>
          </p:txBody>
        </p:sp>
        <p:pic>
          <p:nvPicPr>
            <p:cNvPr id="445" name="Picture 444">
              <a:extLst>
                <a:ext uri="{FF2B5EF4-FFF2-40B4-BE49-F238E27FC236}">
                  <a16:creationId xmlns:a16="http://schemas.microsoft.com/office/drawing/2014/main" id="{D0716A4D-D1FC-C43F-4616-43AF8A02C37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7160" y="1736495"/>
              <a:ext cx="625977" cy="273525"/>
            </a:xfrm>
            <a:prstGeom prst="rect">
              <a:avLst/>
            </a:prstGeom>
            <a:ln w="28575">
              <a:noFill/>
            </a:ln>
          </p:spPr>
        </p:pic>
        <p:grpSp>
          <p:nvGrpSpPr>
            <p:cNvPr id="446" name="Group 445">
              <a:extLst>
                <a:ext uri="{FF2B5EF4-FFF2-40B4-BE49-F238E27FC236}">
                  <a16:creationId xmlns:a16="http://schemas.microsoft.com/office/drawing/2014/main" id="{3285AD29-8ED9-C496-D473-780CC2FD61E4}"/>
                </a:ext>
              </a:extLst>
            </p:cNvPr>
            <p:cNvGrpSpPr/>
            <p:nvPr/>
          </p:nvGrpSpPr>
          <p:grpSpPr>
            <a:xfrm>
              <a:off x="305450" y="3496034"/>
              <a:ext cx="351923" cy="503252"/>
              <a:chOff x="296690" y="4274637"/>
              <a:chExt cx="351923" cy="503252"/>
            </a:xfrm>
          </p:grpSpPr>
          <p:sp>
            <p:nvSpPr>
              <p:cNvPr id="447" name="Rectangle 446">
                <a:extLst>
                  <a:ext uri="{FF2B5EF4-FFF2-40B4-BE49-F238E27FC236}">
                    <a16:creationId xmlns:a16="http://schemas.microsoft.com/office/drawing/2014/main" id="{4BC5E77E-41E5-7C4A-E7EB-2B6568B4E6AB}"/>
                  </a:ext>
                </a:extLst>
              </p:cNvPr>
              <p:cNvSpPr/>
              <p:nvPr/>
            </p:nvSpPr>
            <p:spPr>
              <a:xfrm>
                <a:off x="401504" y="4388539"/>
                <a:ext cx="142724" cy="317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j-lt"/>
                  <a:ea typeface="+mn-ea"/>
                  <a:cs typeface="Arial" panose="020B0604020202020204" pitchFamily="34" charset="0"/>
                </a:endParaRPr>
              </a:p>
            </p:txBody>
          </p:sp>
          <p:sp>
            <p:nvSpPr>
              <p:cNvPr id="448" name="object 79">
                <a:extLst>
                  <a:ext uri="{FF2B5EF4-FFF2-40B4-BE49-F238E27FC236}">
                    <a16:creationId xmlns:a16="http://schemas.microsoft.com/office/drawing/2014/main" id="{680FC4FE-F2CF-A0D8-556B-E1E87A669978}"/>
                  </a:ext>
                </a:extLst>
              </p:cNvPr>
              <p:cNvSpPr/>
              <p:nvPr/>
            </p:nvSpPr>
            <p:spPr>
              <a:xfrm>
                <a:off x="296690" y="4274637"/>
                <a:ext cx="351923" cy="503252"/>
              </a:xfrm>
              <a:prstGeom prst="rect">
                <a:avLst/>
              </a:prstGeom>
              <a:blipFill>
                <a:blip r:embed="rId5" cstate="email">
                  <a:duotone>
                    <a:prstClr val="black"/>
                    <a:srgbClr val="FF0000">
                      <a:tint val="45000"/>
                      <a:satMod val="400000"/>
                    </a:srgbClr>
                  </a:duotone>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effectLst/>
                  <a:uLnTx/>
                  <a:uFillTx/>
                  <a:latin typeface="+mj-lt"/>
                  <a:ea typeface="+mn-ea"/>
                  <a:cs typeface="+mn-cs"/>
                  <a:sym typeface="+mn-lt"/>
                </a:endParaRPr>
              </a:p>
            </p:txBody>
          </p:sp>
        </p:grpSp>
        <p:grpSp>
          <p:nvGrpSpPr>
            <p:cNvPr id="449" name="Group 448">
              <a:extLst>
                <a:ext uri="{FF2B5EF4-FFF2-40B4-BE49-F238E27FC236}">
                  <a16:creationId xmlns:a16="http://schemas.microsoft.com/office/drawing/2014/main" id="{D8FB4BAC-42C9-2784-DC1D-DC8C832BD366}"/>
                </a:ext>
              </a:extLst>
            </p:cNvPr>
            <p:cNvGrpSpPr/>
            <p:nvPr/>
          </p:nvGrpSpPr>
          <p:grpSpPr>
            <a:xfrm>
              <a:off x="305450" y="4039960"/>
              <a:ext cx="351923" cy="556003"/>
              <a:chOff x="296690" y="4149564"/>
              <a:chExt cx="351923" cy="556003"/>
            </a:xfrm>
          </p:grpSpPr>
          <p:sp>
            <p:nvSpPr>
              <p:cNvPr id="450" name="Rectangle 449">
                <a:extLst>
                  <a:ext uri="{FF2B5EF4-FFF2-40B4-BE49-F238E27FC236}">
                    <a16:creationId xmlns:a16="http://schemas.microsoft.com/office/drawing/2014/main" id="{1977D123-CD61-AA0B-B398-238C288A0F38}"/>
                  </a:ext>
                </a:extLst>
              </p:cNvPr>
              <p:cNvSpPr/>
              <p:nvPr/>
            </p:nvSpPr>
            <p:spPr>
              <a:xfrm>
                <a:off x="401504" y="4388539"/>
                <a:ext cx="142724" cy="317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j-lt"/>
                  <a:ea typeface="+mn-ea"/>
                  <a:cs typeface="Arial" panose="020B0604020202020204" pitchFamily="34" charset="0"/>
                </a:endParaRPr>
              </a:p>
            </p:txBody>
          </p:sp>
          <p:sp>
            <p:nvSpPr>
              <p:cNvPr id="451" name="object 79">
                <a:extLst>
                  <a:ext uri="{FF2B5EF4-FFF2-40B4-BE49-F238E27FC236}">
                    <a16:creationId xmlns:a16="http://schemas.microsoft.com/office/drawing/2014/main" id="{8E87653B-28E6-47B8-D5F8-BA42D1F3ADF1}"/>
                  </a:ext>
                </a:extLst>
              </p:cNvPr>
              <p:cNvSpPr/>
              <p:nvPr/>
            </p:nvSpPr>
            <p:spPr>
              <a:xfrm>
                <a:off x="296690" y="4149564"/>
                <a:ext cx="351923" cy="503252"/>
              </a:xfrm>
              <a:prstGeom prst="rect">
                <a:avLst/>
              </a:prstGeom>
              <a:blipFill>
                <a:blip r:embed="rId5" cstate="email">
                  <a:duotone>
                    <a:prstClr val="black"/>
                    <a:srgbClr val="FF0000">
                      <a:tint val="45000"/>
                      <a:satMod val="400000"/>
                    </a:srgbClr>
                  </a:duotone>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effectLst/>
                  <a:uLnTx/>
                  <a:uFillTx/>
                  <a:latin typeface="+mj-lt"/>
                  <a:ea typeface="+mn-ea"/>
                  <a:cs typeface="+mn-cs"/>
                  <a:sym typeface="+mn-lt"/>
                </a:endParaRPr>
              </a:p>
            </p:txBody>
          </p:sp>
        </p:grpSp>
        <p:pic>
          <p:nvPicPr>
            <p:cNvPr id="459" name="Picture 458">
              <a:extLst>
                <a:ext uri="{FF2B5EF4-FFF2-40B4-BE49-F238E27FC236}">
                  <a16:creationId xmlns:a16="http://schemas.microsoft.com/office/drawing/2014/main" id="{7D86891C-C80B-6412-0D73-C16A98C195D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1831" y="5292187"/>
              <a:ext cx="393022" cy="393022"/>
            </a:xfrm>
            <a:prstGeom prst="rect">
              <a:avLst/>
            </a:prstGeom>
          </p:spPr>
        </p:pic>
      </p:grpSp>
      <p:grpSp>
        <p:nvGrpSpPr>
          <p:cNvPr id="469" name="Group 468">
            <a:extLst>
              <a:ext uri="{FF2B5EF4-FFF2-40B4-BE49-F238E27FC236}">
                <a16:creationId xmlns:a16="http://schemas.microsoft.com/office/drawing/2014/main" id="{D8D39526-711E-7D8D-BC9C-13FD3F4B0579}"/>
              </a:ext>
            </a:extLst>
          </p:cNvPr>
          <p:cNvGrpSpPr/>
          <p:nvPr/>
        </p:nvGrpSpPr>
        <p:grpSpPr>
          <a:xfrm>
            <a:off x="509679" y="5905084"/>
            <a:ext cx="6321334" cy="307777"/>
            <a:chOff x="-251045" y="6507972"/>
            <a:chExt cx="6003889" cy="307777"/>
          </a:xfrm>
        </p:grpSpPr>
        <p:sp>
          <p:nvSpPr>
            <p:cNvPr id="471" name="TextBox 470">
              <a:extLst>
                <a:ext uri="{FF2B5EF4-FFF2-40B4-BE49-F238E27FC236}">
                  <a16:creationId xmlns:a16="http://schemas.microsoft.com/office/drawing/2014/main" id="{C478EF23-C86A-62EB-42A3-6C9E2CE3C416}"/>
                </a:ext>
              </a:extLst>
            </p:cNvPr>
            <p:cNvSpPr txBox="1"/>
            <p:nvPr/>
          </p:nvSpPr>
          <p:spPr>
            <a:xfrm>
              <a:off x="-251045" y="6507972"/>
              <a:ext cx="1339766" cy="30777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2023</a:t>
              </a:r>
            </a:p>
          </p:txBody>
        </p:sp>
        <p:sp>
          <p:nvSpPr>
            <p:cNvPr id="470" name="TextBox 469">
              <a:extLst>
                <a:ext uri="{FF2B5EF4-FFF2-40B4-BE49-F238E27FC236}">
                  <a16:creationId xmlns:a16="http://schemas.microsoft.com/office/drawing/2014/main" id="{CAE2F41D-8D28-F458-2468-85F5C3E8AE3F}"/>
                </a:ext>
              </a:extLst>
            </p:cNvPr>
            <p:cNvSpPr txBox="1"/>
            <p:nvPr/>
          </p:nvSpPr>
          <p:spPr>
            <a:xfrm>
              <a:off x="1223559" y="6523360"/>
              <a:ext cx="4529285" cy="26161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mj-lt"/>
                  <a:ea typeface="+mn-ea"/>
                  <a:cs typeface="+mn-cs"/>
                  <a:sym typeface="+mn-lt"/>
                </a:rPr>
                <a:t>Breakthru enters CA through Wine Warehouse acquisition</a:t>
              </a:r>
            </a:p>
          </p:txBody>
        </p:sp>
      </p:grpSp>
      <p:pic>
        <p:nvPicPr>
          <p:cNvPr id="476" name="Picture 4" descr="Wine Warehouse California: Contact ...">
            <a:extLst>
              <a:ext uri="{FF2B5EF4-FFF2-40B4-BE49-F238E27FC236}">
                <a16:creationId xmlns:a16="http://schemas.microsoft.com/office/drawing/2014/main" id="{60479187-4573-C0D6-5301-1A139EE52B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19" y="5788433"/>
            <a:ext cx="548640" cy="478723"/>
          </a:xfrm>
          <a:prstGeom prst="rect">
            <a:avLst/>
          </a:prstGeom>
          <a:noFill/>
          <a:extLst>
            <a:ext uri="{909E8E84-426E-40DD-AFC4-6F175D3DCCD1}">
              <a14:hiddenFill xmlns:a14="http://schemas.microsoft.com/office/drawing/2010/main">
                <a:solidFill>
                  <a:srgbClr val="FFFFFF"/>
                </a:solidFill>
              </a14:hiddenFill>
            </a:ext>
          </a:extLst>
        </p:spPr>
      </p:pic>
      <p:pic>
        <p:nvPicPr>
          <p:cNvPr id="477" name="Picture 476">
            <a:extLst>
              <a:ext uri="{FF2B5EF4-FFF2-40B4-BE49-F238E27FC236}">
                <a16:creationId xmlns:a16="http://schemas.microsoft.com/office/drawing/2014/main" id="{D4A00006-192E-A0C9-0682-2C013E01AE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264" y="5440585"/>
            <a:ext cx="412407" cy="273577"/>
          </a:xfrm>
          <a:prstGeom prst="rect">
            <a:avLst/>
          </a:prstGeom>
        </p:spPr>
      </p:pic>
      <p:pic>
        <p:nvPicPr>
          <p:cNvPr id="478" name="Picture 477">
            <a:extLst>
              <a:ext uri="{FF2B5EF4-FFF2-40B4-BE49-F238E27FC236}">
                <a16:creationId xmlns:a16="http://schemas.microsoft.com/office/drawing/2014/main" id="{049124C9-E5C7-A2FE-5B95-570D094FB4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090" y="2057674"/>
            <a:ext cx="595423" cy="457200"/>
          </a:xfrm>
          <a:prstGeom prst="rect">
            <a:avLst/>
          </a:prstGeom>
        </p:spPr>
      </p:pic>
      <p:pic>
        <p:nvPicPr>
          <p:cNvPr id="479" name="Picture 478">
            <a:extLst>
              <a:ext uri="{FF2B5EF4-FFF2-40B4-BE49-F238E27FC236}">
                <a16:creationId xmlns:a16="http://schemas.microsoft.com/office/drawing/2014/main" id="{89CB975B-F817-1D7E-3027-27B3A01349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531" y="2650318"/>
            <a:ext cx="595423" cy="457200"/>
          </a:xfrm>
          <a:prstGeom prst="rect">
            <a:avLst/>
          </a:prstGeom>
        </p:spPr>
      </p:pic>
      <p:grpSp>
        <p:nvGrpSpPr>
          <p:cNvPr id="33" name="Group 32">
            <a:extLst>
              <a:ext uri="{FF2B5EF4-FFF2-40B4-BE49-F238E27FC236}">
                <a16:creationId xmlns:a16="http://schemas.microsoft.com/office/drawing/2014/main" id="{4D50C015-1323-EA87-CB19-90ED2209E149}"/>
              </a:ext>
            </a:extLst>
          </p:cNvPr>
          <p:cNvGrpSpPr/>
          <p:nvPr/>
        </p:nvGrpSpPr>
        <p:grpSpPr>
          <a:xfrm>
            <a:off x="530185" y="1411003"/>
            <a:ext cx="6059391" cy="523220"/>
            <a:chOff x="-228265" y="1478374"/>
            <a:chExt cx="5755101" cy="523220"/>
          </a:xfrm>
        </p:grpSpPr>
        <p:sp>
          <p:nvSpPr>
            <p:cNvPr id="34" name="TextBox 33">
              <a:extLst>
                <a:ext uri="{FF2B5EF4-FFF2-40B4-BE49-F238E27FC236}">
                  <a16:creationId xmlns:a16="http://schemas.microsoft.com/office/drawing/2014/main" id="{5A588EB9-D47F-5149-9236-8022DF34E13A}"/>
                </a:ext>
              </a:extLst>
            </p:cNvPr>
            <p:cNvSpPr txBox="1"/>
            <p:nvPr/>
          </p:nvSpPr>
          <p:spPr>
            <a:xfrm>
              <a:off x="997551" y="1549179"/>
              <a:ext cx="4529285"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effectLst/>
                  <a:uLnTx/>
                  <a:uFillTx/>
                  <a:latin typeface="+mj-lt"/>
                  <a:ea typeface="+mn-ea"/>
                  <a:cs typeface="+mn-cs"/>
                  <a:sym typeface="+mn-lt"/>
                </a:rPr>
                <a:t>Merinoff</a:t>
              </a:r>
              <a:r>
                <a:rPr kumimoji="0" lang="en-US" sz="1100" b="1" i="0" u="none" strike="noStrike" kern="1200" cap="none" spc="0" normalizeH="0" baseline="0" noProof="0">
                  <a:ln>
                    <a:noFill/>
                  </a:ln>
                  <a:effectLst/>
                  <a:uLnTx/>
                  <a:uFillTx/>
                  <a:latin typeface="+mj-lt"/>
                  <a:ea typeface="+mn-ea"/>
                  <a:cs typeface="+mn-cs"/>
                  <a:sym typeface="+mn-lt"/>
                </a:rPr>
                <a:t> and Wirtz families expand beverage holdings in </a:t>
              </a:r>
              <a:br>
                <a:rPr kumimoji="0" lang="en-US" sz="1100" b="1" i="0" u="none" strike="noStrike" kern="1200" cap="none" spc="0" normalizeH="0" baseline="0" noProof="0">
                  <a:ln>
                    <a:noFill/>
                  </a:ln>
                  <a:effectLst/>
                  <a:uLnTx/>
                  <a:uFillTx/>
                  <a:latin typeface="+mj-lt"/>
                  <a:ea typeface="+mn-ea"/>
                  <a:cs typeface="+mn-cs"/>
                  <a:sym typeface="+mn-lt"/>
                </a:rPr>
              </a:br>
              <a:r>
                <a:rPr kumimoji="0" lang="en-US" sz="1100" b="1" i="0" u="none" strike="noStrike" kern="1200" cap="none" spc="0" normalizeH="0" baseline="0" noProof="0">
                  <a:ln>
                    <a:noFill/>
                  </a:ln>
                  <a:effectLst/>
                  <a:uLnTx/>
                  <a:uFillTx/>
                  <a:latin typeface="+mj-lt"/>
                  <a:ea typeface="+mn-ea"/>
                  <a:cs typeface="+mn-cs"/>
                  <a:sym typeface="+mn-lt"/>
                </a:rPr>
                <a:t>the East, Midwest and Southwest</a:t>
              </a:r>
            </a:p>
          </p:txBody>
        </p:sp>
        <p:sp>
          <p:nvSpPr>
            <p:cNvPr id="35" name="TextBox 34">
              <a:extLst>
                <a:ext uri="{FF2B5EF4-FFF2-40B4-BE49-F238E27FC236}">
                  <a16:creationId xmlns:a16="http://schemas.microsoft.com/office/drawing/2014/main" id="{604E3B60-B9D3-EEB8-0023-A1F2B881E0A0}"/>
                </a:ext>
              </a:extLst>
            </p:cNvPr>
            <p:cNvSpPr txBox="1"/>
            <p:nvPr/>
          </p:nvSpPr>
          <p:spPr>
            <a:xfrm>
              <a:off x="-228265" y="1478374"/>
              <a:ext cx="1339766" cy="523220"/>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1946-</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1996</a:t>
              </a:r>
            </a:p>
          </p:txBody>
        </p:sp>
      </p:grpSp>
      <p:grpSp>
        <p:nvGrpSpPr>
          <p:cNvPr id="48" name="Group 47">
            <a:extLst>
              <a:ext uri="{FF2B5EF4-FFF2-40B4-BE49-F238E27FC236}">
                <a16:creationId xmlns:a16="http://schemas.microsoft.com/office/drawing/2014/main" id="{266CD9BA-D1F6-2745-8B4F-DAB59311D319}"/>
              </a:ext>
            </a:extLst>
          </p:cNvPr>
          <p:cNvGrpSpPr/>
          <p:nvPr/>
        </p:nvGrpSpPr>
        <p:grpSpPr>
          <a:xfrm>
            <a:off x="531458" y="4323851"/>
            <a:ext cx="5892977" cy="434277"/>
            <a:chOff x="-180910" y="6455319"/>
            <a:chExt cx="5597043" cy="434277"/>
          </a:xfrm>
        </p:grpSpPr>
        <p:sp>
          <p:nvSpPr>
            <p:cNvPr id="49" name="TextBox 48">
              <a:extLst>
                <a:ext uri="{FF2B5EF4-FFF2-40B4-BE49-F238E27FC236}">
                  <a16:creationId xmlns:a16="http://schemas.microsoft.com/office/drawing/2014/main" id="{23F49614-ADD0-5350-976B-8F110CF24CFB}"/>
                </a:ext>
              </a:extLst>
            </p:cNvPr>
            <p:cNvSpPr txBox="1"/>
            <p:nvPr/>
          </p:nvSpPr>
          <p:spPr>
            <a:xfrm>
              <a:off x="997552" y="6458709"/>
              <a:ext cx="4418581"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effectLst/>
                  <a:uLnTx/>
                  <a:uFillTx/>
                  <a:latin typeface="+mj-lt"/>
                  <a:ea typeface="+mn-ea"/>
                  <a:cs typeface="+mn-cs"/>
                  <a:sym typeface="+mn-lt"/>
                </a:rPr>
                <a:t>Merinoff</a:t>
              </a:r>
              <a:r>
                <a:rPr kumimoji="0" lang="en-US" sz="1100" b="1" i="0" u="none" strike="noStrike" kern="1200" cap="none" spc="0" normalizeH="0" baseline="0" noProof="0">
                  <a:ln>
                    <a:noFill/>
                  </a:ln>
                  <a:effectLst/>
                  <a:uLnTx/>
                  <a:uFillTx/>
                  <a:latin typeface="+mj-lt"/>
                  <a:ea typeface="+mn-ea"/>
                  <a:cs typeface="+mn-cs"/>
                  <a:sym typeface="+mn-lt"/>
                </a:rPr>
                <a:t> &amp; Wirtz families come together to form Breakthru Beverage Group</a:t>
              </a:r>
            </a:p>
          </p:txBody>
        </p:sp>
        <p:sp>
          <p:nvSpPr>
            <p:cNvPr id="50" name="TextBox 49">
              <a:extLst>
                <a:ext uri="{FF2B5EF4-FFF2-40B4-BE49-F238E27FC236}">
                  <a16:creationId xmlns:a16="http://schemas.microsoft.com/office/drawing/2014/main" id="{4931CCBF-55FA-0725-E0ED-CADFF4B30C38}"/>
                </a:ext>
              </a:extLst>
            </p:cNvPr>
            <p:cNvSpPr txBox="1"/>
            <p:nvPr/>
          </p:nvSpPr>
          <p:spPr>
            <a:xfrm>
              <a:off x="-180910" y="6455319"/>
              <a:ext cx="1339766" cy="30777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sym typeface="+mn-lt"/>
                </a:rPr>
                <a:t>2016</a:t>
              </a:r>
            </a:p>
          </p:txBody>
        </p:sp>
      </p:grpSp>
      <p:pic>
        <p:nvPicPr>
          <p:cNvPr id="480" name="Picture 479">
            <a:extLst>
              <a:ext uri="{FF2B5EF4-FFF2-40B4-BE49-F238E27FC236}">
                <a16:creationId xmlns:a16="http://schemas.microsoft.com/office/drawing/2014/main" id="{BC1F9FF3-FD8E-75D7-5BEF-56FB0241F2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995" y="4363233"/>
            <a:ext cx="287196" cy="394895"/>
          </a:xfrm>
          <a:prstGeom prst="rect">
            <a:avLst/>
          </a:prstGeom>
        </p:spPr>
      </p:pic>
      <p:pic>
        <p:nvPicPr>
          <p:cNvPr id="5" name="Picture 4">
            <a:extLst>
              <a:ext uri="{FF2B5EF4-FFF2-40B4-BE49-F238E27FC236}">
                <a16:creationId xmlns:a16="http://schemas.microsoft.com/office/drawing/2014/main" id="{4B99E03E-2738-86AA-B655-03186A0D4E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343" y="838665"/>
            <a:ext cx="787798" cy="291286"/>
          </a:xfrm>
          <a:prstGeom prst="rect">
            <a:avLst/>
          </a:prstGeom>
        </p:spPr>
      </p:pic>
      <p:grpSp>
        <p:nvGrpSpPr>
          <p:cNvPr id="763" name="Group 762">
            <a:extLst>
              <a:ext uri="{FF2B5EF4-FFF2-40B4-BE49-F238E27FC236}">
                <a16:creationId xmlns:a16="http://schemas.microsoft.com/office/drawing/2014/main" id="{154B9092-7533-080E-3192-E9DDC0FF8EE6}"/>
              </a:ext>
            </a:extLst>
          </p:cNvPr>
          <p:cNvGrpSpPr/>
          <p:nvPr/>
        </p:nvGrpSpPr>
        <p:grpSpPr>
          <a:xfrm>
            <a:off x="6793004" y="927893"/>
            <a:ext cx="5129777" cy="4914052"/>
            <a:chOff x="6790245" y="996116"/>
            <a:chExt cx="5129777" cy="4914052"/>
          </a:xfrm>
        </p:grpSpPr>
        <p:grpSp>
          <p:nvGrpSpPr>
            <p:cNvPr id="7" name="Group 6">
              <a:extLst>
                <a:ext uri="{FF2B5EF4-FFF2-40B4-BE49-F238E27FC236}">
                  <a16:creationId xmlns:a16="http://schemas.microsoft.com/office/drawing/2014/main" id="{4766862B-FD14-2B70-F305-CB591D694DCB}"/>
                </a:ext>
              </a:extLst>
            </p:cNvPr>
            <p:cNvGrpSpPr/>
            <p:nvPr/>
          </p:nvGrpSpPr>
          <p:grpSpPr>
            <a:xfrm>
              <a:off x="6790245" y="996116"/>
              <a:ext cx="5129777" cy="4914052"/>
              <a:chOff x="3085786" y="861638"/>
              <a:chExt cx="6392271" cy="5493956"/>
            </a:xfrm>
          </p:grpSpPr>
          <p:grpSp>
            <p:nvGrpSpPr>
              <p:cNvPr id="8" name="Group 7">
                <a:extLst>
                  <a:ext uri="{FF2B5EF4-FFF2-40B4-BE49-F238E27FC236}">
                    <a16:creationId xmlns:a16="http://schemas.microsoft.com/office/drawing/2014/main" id="{8A988EEF-0BEE-D314-3945-23F6CD0BDF27}"/>
                  </a:ext>
                </a:extLst>
              </p:cNvPr>
              <p:cNvGrpSpPr/>
              <p:nvPr/>
            </p:nvGrpSpPr>
            <p:grpSpPr>
              <a:xfrm>
                <a:off x="3245496" y="861638"/>
                <a:ext cx="6232561" cy="5493956"/>
                <a:chOff x="3245496" y="861638"/>
                <a:chExt cx="6232561" cy="5493956"/>
              </a:xfrm>
            </p:grpSpPr>
            <p:grpSp>
              <p:nvGrpSpPr>
                <p:cNvPr id="453" name="Group 452">
                  <a:extLst>
                    <a:ext uri="{FF2B5EF4-FFF2-40B4-BE49-F238E27FC236}">
                      <a16:creationId xmlns:a16="http://schemas.microsoft.com/office/drawing/2014/main" id="{FCF3167D-2871-C04E-187A-37BCC63E1BB4}"/>
                    </a:ext>
                  </a:extLst>
                </p:cNvPr>
                <p:cNvGrpSpPr/>
                <p:nvPr/>
              </p:nvGrpSpPr>
              <p:grpSpPr>
                <a:xfrm>
                  <a:off x="3245496" y="861638"/>
                  <a:ext cx="6232561" cy="5493956"/>
                  <a:chOff x="3448696" y="696538"/>
                  <a:chExt cx="6232561" cy="5493956"/>
                </a:xfrm>
              </p:grpSpPr>
              <p:grpSp>
                <p:nvGrpSpPr>
                  <p:cNvPr id="455" name="Group 454">
                    <a:extLst>
                      <a:ext uri="{FF2B5EF4-FFF2-40B4-BE49-F238E27FC236}">
                        <a16:creationId xmlns:a16="http://schemas.microsoft.com/office/drawing/2014/main" id="{02106049-CB92-8DD0-8304-2433F83A1AF1}"/>
                      </a:ext>
                    </a:extLst>
                  </p:cNvPr>
                  <p:cNvGrpSpPr/>
                  <p:nvPr/>
                </p:nvGrpSpPr>
                <p:grpSpPr>
                  <a:xfrm>
                    <a:off x="3448696" y="696538"/>
                    <a:ext cx="6232561" cy="5493956"/>
                    <a:chOff x="3448696" y="696538"/>
                    <a:chExt cx="6232561" cy="5493956"/>
                  </a:xfrm>
                </p:grpSpPr>
                <p:sp>
                  <p:nvSpPr>
                    <p:cNvPr id="463" name="Freeform 49">
                      <a:extLst>
                        <a:ext uri="{FF2B5EF4-FFF2-40B4-BE49-F238E27FC236}">
                          <a16:creationId xmlns:a16="http://schemas.microsoft.com/office/drawing/2014/main" id="{D4188FD3-FFC3-182D-0361-E0E09069C460}"/>
                        </a:ext>
                      </a:extLst>
                    </p:cNvPr>
                    <p:cNvSpPr>
                      <a:spLocks/>
                    </p:cNvSpPr>
                    <p:nvPr/>
                  </p:nvSpPr>
                  <p:spPr bwMode="gray">
                    <a:xfrm>
                      <a:off x="5503686" y="4897448"/>
                      <a:ext cx="1314648" cy="1293046"/>
                    </a:xfrm>
                    <a:custGeom>
                      <a:avLst/>
                      <a:gdLst>
                        <a:gd name="T0" fmla="*/ 1103 w 1074"/>
                        <a:gd name="T1" fmla="*/ 292 h 1070"/>
                        <a:gd name="T2" fmla="*/ 1116 w 1074"/>
                        <a:gd name="T3" fmla="*/ 441 h 1070"/>
                        <a:gd name="T4" fmla="*/ 1138 w 1074"/>
                        <a:gd name="T5" fmla="*/ 501 h 1070"/>
                        <a:gd name="T6" fmla="*/ 1155 w 1074"/>
                        <a:gd name="T7" fmla="*/ 605 h 1070"/>
                        <a:gd name="T8" fmla="*/ 1125 w 1074"/>
                        <a:gd name="T9" fmla="*/ 673 h 1070"/>
                        <a:gd name="T10" fmla="*/ 1068 w 1074"/>
                        <a:gd name="T11" fmla="*/ 701 h 1070"/>
                        <a:gd name="T12" fmla="*/ 1050 w 1074"/>
                        <a:gd name="T13" fmla="*/ 673 h 1070"/>
                        <a:gd name="T14" fmla="*/ 1050 w 1074"/>
                        <a:gd name="T15" fmla="*/ 717 h 1070"/>
                        <a:gd name="T16" fmla="*/ 963 w 1074"/>
                        <a:gd name="T17" fmla="*/ 785 h 1070"/>
                        <a:gd name="T18" fmla="*/ 911 w 1074"/>
                        <a:gd name="T19" fmla="*/ 793 h 1070"/>
                        <a:gd name="T20" fmla="*/ 889 w 1074"/>
                        <a:gd name="T21" fmla="*/ 821 h 1070"/>
                        <a:gd name="T22" fmla="*/ 876 w 1074"/>
                        <a:gd name="T23" fmla="*/ 841 h 1070"/>
                        <a:gd name="T24" fmla="*/ 800 w 1074"/>
                        <a:gd name="T25" fmla="*/ 913 h 1070"/>
                        <a:gd name="T26" fmla="*/ 827 w 1074"/>
                        <a:gd name="T27" fmla="*/ 941 h 1070"/>
                        <a:gd name="T28" fmla="*/ 862 w 1074"/>
                        <a:gd name="T29" fmla="*/ 1061 h 1070"/>
                        <a:gd name="T30" fmla="*/ 813 w 1074"/>
                        <a:gd name="T31" fmla="*/ 1049 h 1070"/>
                        <a:gd name="T32" fmla="*/ 678 w 1074"/>
                        <a:gd name="T33" fmla="*/ 993 h 1070"/>
                        <a:gd name="T34" fmla="*/ 542 w 1074"/>
                        <a:gd name="T35" fmla="*/ 825 h 1070"/>
                        <a:gd name="T36" fmla="*/ 463 w 1074"/>
                        <a:gd name="T37" fmla="*/ 701 h 1070"/>
                        <a:gd name="T38" fmla="*/ 345 w 1074"/>
                        <a:gd name="T39" fmla="*/ 693 h 1070"/>
                        <a:gd name="T40" fmla="*/ 289 w 1074"/>
                        <a:gd name="T41" fmla="*/ 741 h 1070"/>
                        <a:gd name="T42" fmla="*/ 184 w 1074"/>
                        <a:gd name="T43" fmla="*/ 705 h 1070"/>
                        <a:gd name="T44" fmla="*/ 114 w 1074"/>
                        <a:gd name="T45" fmla="*/ 609 h 1070"/>
                        <a:gd name="T46" fmla="*/ 57 w 1074"/>
                        <a:gd name="T47" fmla="*/ 549 h 1070"/>
                        <a:gd name="T48" fmla="*/ 0 w 1074"/>
                        <a:gd name="T49" fmla="*/ 485 h 1070"/>
                        <a:gd name="T50" fmla="*/ 310 w 1074"/>
                        <a:gd name="T51" fmla="*/ 461 h 1070"/>
                        <a:gd name="T52" fmla="*/ 582 w 1074"/>
                        <a:gd name="T53" fmla="*/ 8 h 1070"/>
                        <a:gd name="T54" fmla="*/ 603 w 1074"/>
                        <a:gd name="T55" fmla="*/ 224 h 1070"/>
                        <a:gd name="T56" fmla="*/ 651 w 1074"/>
                        <a:gd name="T57" fmla="*/ 232 h 1070"/>
                        <a:gd name="T58" fmla="*/ 761 w 1074"/>
                        <a:gd name="T59" fmla="*/ 240 h 1070"/>
                        <a:gd name="T60" fmla="*/ 836 w 1074"/>
                        <a:gd name="T61" fmla="*/ 256 h 1070"/>
                        <a:gd name="T62" fmla="*/ 893 w 1074"/>
                        <a:gd name="T63" fmla="*/ 256 h 1070"/>
                        <a:gd name="T64" fmla="*/ 941 w 1074"/>
                        <a:gd name="T65" fmla="*/ 256 h 1070"/>
                        <a:gd name="T66" fmla="*/ 1037 w 1074"/>
                        <a:gd name="T67" fmla="*/ 268 h 10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4"/>
                        <a:gd name="T103" fmla="*/ 0 h 1070"/>
                        <a:gd name="T104" fmla="*/ 1074 w 1074"/>
                        <a:gd name="T105" fmla="*/ 1070 h 10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4" h="1070">
                          <a:moveTo>
                            <a:pt x="969" y="268"/>
                          </a:moveTo>
                          <a:lnTo>
                            <a:pt x="1009" y="292"/>
                          </a:lnTo>
                          <a:lnTo>
                            <a:pt x="1013" y="356"/>
                          </a:lnTo>
                          <a:lnTo>
                            <a:pt x="1021" y="441"/>
                          </a:lnTo>
                          <a:lnTo>
                            <a:pt x="1033" y="461"/>
                          </a:lnTo>
                          <a:lnTo>
                            <a:pt x="1041" y="501"/>
                          </a:lnTo>
                          <a:lnTo>
                            <a:pt x="1073" y="553"/>
                          </a:lnTo>
                          <a:lnTo>
                            <a:pt x="1057" y="605"/>
                          </a:lnTo>
                          <a:lnTo>
                            <a:pt x="1057" y="661"/>
                          </a:lnTo>
                          <a:lnTo>
                            <a:pt x="1029" y="673"/>
                          </a:lnTo>
                          <a:lnTo>
                            <a:pt x="997" y="705"/>
                          </a:lnTo>
                          <a:lnTo>
                            <a:pt x="977" y="701"/>
                          </a:lnTo>
                          <a:lnTo>
                            <a:pt x="981" y="673"/>
                          </a:lnTo>
                          <a:lnTo>
                            <a:pt x="961" y="673"/>
                          </a:lnTo>
                          <a:lnTo>
                            <a:pt x="957" y="689"/>
                          </a:lnTo>
                          <a:lnTo>
                            <a:pt x="961" y="717"/>
                          </a:lnTo>
                          <a:lnTo>
                            <a:pt x="929" y="749"/>
                          </a:lnTo>
                          <a:lnTo>
                            <a:pt x="881" y="785"/>
                          </a:lnTo>
                          <a:lnTo>
                            <a:pt x="845" y="801"/>
                          </a:lnTo>
                          <a:lnTo>
                            <a:pt x="833" y="793"/>
                          </a:lnTo>
                          <a:lnTo>
                            <a:pt x="809" y="805"/>
                          </a:lnTo>
                          <a:lnTo>
                            <a:pt x="813" y="821"/>
                          </a:lnTo>
                          <a:lnTo>
                            <a:pt x="793" y="821"/>
                          </a:lnTo>
                          <a:lnTo>
                            <a:pt x="801" y="841"/>
                          </a:lnTo>
                          <a:lnTo>
                            <a:pt x="765" y="909"/>
                          </a:lnTo>
                          <a:lnTo>
                            <a:pt x="732" y="913"/>
                          </a:lnTo>
                          <a:lnTo>
                            <a:pt x="757" y="925"/>
                          </a:lnTo>
                          <a:lnTo>
                            <a:pt x="757" y="941"/>
                          </a:lnTo>
                          <a:lnTo>
                            <a:pt x="769" y="941"/>
                          </a:lnTo>
                          <a:lnTo>
                            <a:pt x="789" y="1061"/>
                          </a:lnTo>
                          <a:lnTo>
                            <a:pt x="765" y="1069"/>
                          </a:lnTo>
                          <a:lnTo>
                            <a:pt x="744" y="1049"/>
                          </a:lnTo>
                          <a:lnTo>
                            <a:pt x="712" y="1049"/>
                          </a:lnTo>
                          <a:lnTo>
                            <a:pt x="620" y="993"/>
                          </a:lnTo>
                          <a:lnTo>
                            <a:pt x="568" y="893"/>
                          </a:lnTo>
                          <a:lnTo>
                            <a:pt x="496" y="825"/>
                          </a:lnTo>
                          <a:lnTo>
                            <a:pt x="484" y="789"/>
                          </a:lnTo>
                          <a:lnTo>
                            <a:pt x="424" y="701"/>
                          </a:lnTo>
                          <a:lnTo>
                            <a:pt x="372" y="685"/>
                          </a:lnTo>
                          <a:lnTo>
                            <a:pt x="316" y="693"/>
                          </a:lnTo>
                          <a:lnTo>
                            <a:pt x="300" y="729"/>
                          </a:lnTo>
                          <a:lnTo>
                            <a:pt x="264" y="741"/>
                          </a:lnTo>
                          <a:lnTo>
                            <a:pt x="244" y="769"/>
                          </a:lnTo>
                          <a:lnTo>
                            <a:pt x="168" y="705"/>
                          </a:lnTo>
                          <a:lnTo>
                            <a:pt x="136" y="669"/>
                          </a:lnTo>
                          <a:lnTo>
                            <a:pt x="104" y="609"/>
                          </a:lnTo>
                          <a:lnTo>
                            <a:pt x="72" y="589"/>
                          </a:lnTo>
                          <a:lnTo>
                            <a:pt x="52" y="549"/>
                          </a:lnTo>
                          <a:lnTo>
                            <a:pt x="32" y="521"/>
                          </a:lnTo>
                          <a:lnTo>
                            <a:pt x="0" y="485"/>
                          </a:lnTo>
                          <a:lnTo>
                            <a:pt x="0" y="461"/>
                          </a:lnTo>
                          <a:lnTo>
                            <a:pt x="284" y="461"/>
                          </a:lnTo>
                          <a:lnTo>
                            <a:pt x="292" y="0"/>
                          </a:lnTo>
                          <a:lnTo>
                            <a:pt x="532" y="8"/>
                          </a:lnTo>
                          <a:lnTo>
                            <a:pt x="536" y="212"/>
                          </a:lnTo>
                          <a:lnTo>
                            <a:pt x="552" y="224"/>
                          </a:lnTo>
                          <a:lnTo>
                            <a:pt x="572" y="216"/>
                          </a:lnTo>
                          <a:lnTo>
                            <a:pt x="596" y="232"/>
                          </a:lnTo>
                          <a:lnTo>
                            <a:pt x="668" y="248"/>
                          </a:lnTo>
                          <a:lnTo>
                            <a:pt x="696" y="240"/>
                          </a:lnTo>
                          <a:lnTo>
                            <a:pt x="732" y="264"/>
                          </a:lnTo>
                          <a:lnTo>
                            <a:pt x="765" y="256"/>
                          </a:lnTo>
                          <a:lnTo>
                            <a:pt x="789" y="268"/>
                          </a:lnTo>
                          <a:lnTo>
                            <a:pt x="817" y="256"/>
                          </a:lnTo>
                          <a:lnTo>
                            <a:pt x="833" y="272"/>
                          </a:lnTo>
                          <a:lnTo>
                            <a:pt x="861" y="256"/>
                          </a:lnTo>
                          <a:lnTo>
                            <a:pt x="937" y="252"/>
                          </a:lnTo>
                          <a:lnTo>
                            <a:pt x="949" y="268"/>
                          </a:lnTo>
                          <a:lnTo>
                            <a:pt x="969" y="26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grpSp>
                  <p:nvGrpSpPr>
                    <p:cNvPr id="467" name="Group 466">
                      <a:extLst>
                        <a:ext uri="{FF2B5EF4-FFF2-40B4-BE49-F238E27FC236}">
                          <a16:creationId xmlns:a16="http://schemas.microsoft.com/office/drawing/2014/main" id="{B1C1D321-7F14-617B-152C-59A9C4F36E09}"/>
                        </a:ext>
                      </a:extLst>
                    </p:cNvPr>
                    <p:cNvGrpSpPr/>
                    <p:nvPr/>
                  </p:nvGrpSpPr>
                  <p:grpSpPr>
                    <a:xfrm>
                      <a:off x="3448696" y="696538"/>
                      <a:ext cx="6232561" cy="5063143"/>
                      <a:chOff x="3448696" y="696538"/>
                      <a:chExt cx="6232561" cy="5063143"/>
                    </a:xfrm>
                  </p:grpSpPr>
                  <p:grpSp>
                    <p:nvGrpSpPr>
                      <p:cNvPr id="468" name="Group 467">
                        <a:extLst>
                          <a:ext uri="{FF2B5EF4-FFF2-40B4-BE49-F238E27FC236}">
                            <a16:creationId xmlns:a16="http://schemas.microsoft.com/office/drawing/2014/main" id="{C8ED95E2-7715-4AE6-2DAA-B2A9A2889D07}"/>
                          </a:ext>
                        </a:extLst>
                      </p:cNvPr>
                      <p:cNvGrpSpPr/>
                      <p:nvPr/>
                    </p:nvGrpSpPr>
                    <p:grpSpPr>
                      <a:xfrm>
                        <a:off x="3448696" y="696538"/>
                        <a:ext cx="6232561" cy="5063143"/>
                        <a:chOff x="5796242" y="916346"/>
                        <a:chExt cx="6232561" cy="5063143"/>
                      </a:xfrm>
                    </p:grpSpPr>
                    <p:grpSp>
                      <p:nvGrpSpPr>
                        <p:cNvPr id="481" name="Group 480">
                          <a:extLst>
                            <a:ext uri="{FF2B5EF4-FFF2-40B4-BE49-F238E27FC236}">
                              <a16:creationId xmlns:a16="http://schemas.microsoft.com/office/drawing/2014/main" id="{02591527-EE13-A6C3-FCAC-9E1BFA8EB13B}"/>
                            </a:ext>
                          </a:extLst>
                        </p:cNvPr>
                        <p:cNvGrpSpPr/>
                        <p:nvPr/>
                      </p:nvGrpSpPr>
                      <p:grpSpPr>
                        <a:xfrm>
                          <a:off x="10267198" y="3699134"/>
                          <a:ext cx="564379" cy="524468"/>
                          <a:chOff x="10378958" y="3848994"/>
                          <a:chExt cx="564379" cy="524468"/>
                        </a:xfrm>
                        <a:solidFill>
                          <a:srgbClr val="8497B0"/>
                        </a:solidFill>
                      </p:grpSpPr>
                      <p:sp>
                        <p:nvSpPr>
                          <p:cNvPr id="760" name="Freeform 79">
                            <a:extLst>
                              <a:ext uri="{FF2B5EF4-FFF2-40B4-BE49-F238E27FC236}">
                                <a16:creationId xmlns:a16="http://schemas.microsoft.com/office/drawing/2014/main" id="{6DAD1BCA-DB4D-A8A6-F473-1D4C8D8C504C}"/>
                              </a:ext>
                            </a:extLst>
                          </p:cNvPr>
                          <p:cNvSpPr>
                            <a:spLocks/>
                          </p:cNvSpPr>
                          <p:nvPr/>
                        </p:nvSpPr>
                        <p:spPr bwMode="gray">
                          <a:xfrm>
                            <a:off x="10378958" y="38489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61" name="Rectangle 111">
                            <a:extLst>
                              <a:ext uri="{FF2B5EF4-FFF2-40B4-BE49-F238E27FC236}">
                                <a16:creationId xmlns:a16="http://schemas.microsoft.com/office/drawing/2014/main" id="{B833BF58-80F2-2A25-96FF-C906B5D81758}"/>
                              </a:ext>
                            </a:extLst>
                          </p:cNvPr>
                          <p:cNvSpPr>
                            <a:spLocks noChangeArrowheads="1"/>
                          </p:cNvSpPr>
                          <p:nvPr/>
                        </p:nvSpPr>
                        <p:spPr bwMode="gray">
                          <a:xfrm>
                            <a:off x="10649442" y="4054433"/>
                            <a:ext cx="174715" cy="132930"/>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sp>
                      <p:nvSpPr>
                        <p:cNvPr id="482" name="Freeform 47">
                          <a:extLst>
                            <a:ext uri="{FF2B5EF4-FFF2-40B4-BE49-F238E27FC236}">
                              <a16:creationId xmlns:a16="http://schemas.microsoft.com/office/drawing/2014/main" id="{2A10DADF-5F8B-A85A-6C5D-E1B121341430}"/>
                            </a:ext>
                          </a:extLst>
                        </p:cNvPr>
                        <p:cNvSpPr>
                          <a:spLocks/>
                        </p:cNvSpPr>
                        <p:nvPr/>
                      </p:nvSpPr>
                      <p:spPr bwMode="gray">
                        <a:xfrm>
                          <a:off x="7018651" y="498130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483" name="Rectangle 114">
                          <a:extLst>
                            <a:ext uri="{FF2B5EF4-FFF2-40B4-BE49-F238E27FC236}">
                              <a16:creationId xmlns:a16="http://schemas.microsoft.com/office/drawing/2014/main" id="{4E626B7E-8E17-234C-36D5-0621B0A65925}"/>
                            </a:ext>
                          </a:extLst>
                        </p:cNvPr>
                        <p:cNvSpPr>
                          <a:spLocks noChangeArrowheads="1"/>
                        </p:cNvSpPr>
                        <p:nvPr/>
                      </p:nvSpPr>
                      <p:spPr bwMode="gray">
                        <a:xfrm>
                          <a:off x="7271708" y="524937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sp>
                      <p:nvSpPr>
                        <p:cNvPr id="484" name="Freeform 89">
                          <a:extLst>
                            <a:ext uri="{FF2B5EF4-FFF2-40B4-BE49-F238E27FC236}">
                              <a16:creationId xmlns:a16="http://schemas.microsoft.com/office/drawing/2014/main" id="{96E5F7A3-5271-E12C-6F8B-C261A3F08978}"/>
                            </a:ext>
                          </a:extLst>
                        </p:cNvPr>
                        <p:cNvSpPr>
                          <a:spLocks/>
                        </p:cNvSpPr>
                        <p:nvPr/>
                      </p:nvSpPr>
                      <p:spPr bwMode="auto">
                        <a:xfrm>
                          <a:off x="10098301" y="4380625"/>
                          <a:ext cx="470934" cy="496754"/>
                        </a:xfrm>
                        <a:custGeom>
                          <a:avLst/>
                          <a:gdLst>
                            <a:gd name="T0" fmla="*/ 58 w 59"/>
                            <a:gd name="T1" fmla="*/ 13 h 59"/>
                            <a:gd name="T2" fmla="*/ 55 w 59"/>
                            <a:gd name="T3" fmla="*/ 11 h 59"/>
                            <a:gd name="T4" fmla="*/ 51 w 59"/>
                            <a:gd name="T5" fmla="*/ 12 h 59"/>
                            <a:gd name="T6" fmla="*/ 49 w 59"/>
                            <a:gd name="T7" fmla="*/ 14 h 59"/>
                            <a:gd name="T8" fmla="*/ 45 w 59"/>
                            <a:gd name="T9" fmla="*/ 14 h 59"/>
                            <a:gd name="T10" fmla="*/ 42 w 59"/>
                            <a:gd name="T11" fmla="*/ 16 h 59"/>
                            <a:gd name="T12" fmla="*/ 38 w 59"/>
                            <a:gd name="T13" fmla="*/ 21 h 59"/>
                            <a:gd name="T14" fmla="*/ 37 w 59"/>
                            <a:gd name="T15" fmla="*/ 14 h 59"/>
                            <a:gd name="T16" fmla="*/ 21 w 59"/>
                            <a:gd name="T17" fmla="*/ 0 h 59"/>
                            <a:gd name="T18" fmla="*/ 20 w 59"/>
                            <a:gd name="T19" fmla="*/ 3 h 59"/>
                            <a:gd name="T20" fmla="*/ 20 w 59"/>
                            <a:gd name="T21" fmla="*/ 10 h 59"/>
                            <a:gd name="T22" fmla="*/ 19 w 59"/>
                            <a:gd name="T23" fmla="*/ 15 h 59"/>
                            <a:gd name="T24" fmla="*/ 18 w 59"/>
                            <a:gd name="T25" fmla="*/ 18 h 59"/>
                            <a:gd name="T26" fmla="*/ 15 w 59"/>
                            <a:gd name="T27" fmla="*/ 22 h 59"/>
                            <a:gd name="T28" fmla="*/ 12 w 59"/>
                            <a:gd name="T29" fmla="*/ 23 h 59"/>
                            <a:gd name="T30" fmla="*/ 10 w 59"/>
                            <a:gd name="T31" fmla="*/ 26 h 59"/>
                            <a:gd name="T32" fmla="*/ 9 w 59"/>
                            <a:gd name="T33" fmla="*/ 29 h 59"/>
                            <a:gd name="T34" fmla="*/ 9 w 59"/>
                            <a:gd name="T35" fmla="*/ 31 h 59"/>
                            <a:gd name="T36" fmla="*/ 7 w 59"/>
                            <a:gd name="T37" fmla="*/ 30 h 59"/>
                            <a:gd name="T38" fmla="*/ 5 w 59"/>
                            <a:gd name="T39" fmla="*/ 31 h 59"/>
                            <a:gd name="T40" fmla="*/ 5 w 59"/>
                            <a:gd name="T41" fmla="*/ 36 h 59"/>
                            <a:gd name="T42" fmla="*/ 3 w 59"/>
                            <a:gd name="T43" fmla="*/ 40 h 59"/>
                            <a:gd name="T44" fmla="*/ 1 w 59"/>
                            <a:gd name="T45" fmla="*/ 42 h 59"/>
                            <a:gd name="T46" fmla="*/ 1 w 59"/>
                            <a:gd name="T47" fmla="*/ 45 h 59"/>
                            <a:gd name="T48" fmla="*/ 3 w 59"/>
                            <a:gd name="T49" fmla="*/ 48 h 59"/>
                            <a:gd name="T50" fmla="*/ 5 w 59"/>
                            <a:gd name="T51" fmla="*/ 50 h 59"/>
                            <a:gd name="T52" fmla="*/ 8 w 59"/>
                            <a:gd name="T53" fmla="*/ 53 h 59"/>
                            <a:gd name="T54" fmla="*/ 10 w 59"/>
                            <a:gd name="T55" fmla="*/ 54 h 59"/>
                            <a:gd name="T56" fmla="*/ 13 w 59"/>
                            <a:gd name="T57" fmla="*/ 57 h 59"/>
                            <a:gd name="T58" fmla="*/ 17 w 59"/>
                            <a:gd name="T59" fmla="*/ 58 h 59"/>
                            <a:gd name="T60" fmla="*/ 20 w 59"/>
                            <a:gd name="T61" fmla="*/ 56 h 59"/>
                            <a:gd name="T62" fmla="*/ 24 w 59"/>
                            <a:gd name="T63" fmla="*/ 56 h 59"/>
                            <a:gd name="T64" fmla="*/ 27 w 59"/>
                            <a:gd name="T65" fmla="*/ 54 h 59"/>
                            <a:gd name="T66" fmla="*/ 32 w 59"/>
                            <a:gd name="T67" fmla="*/ 51 h 59"/>
                            <a:gd name="T68" fmla="*/ 32 w 59"/>
                            <a:gd name="T69" fmla="*/ 48 h 59"/>
                            <a:gd name="T70" fmla="*/ 33 w 59"/>
                            <a:gd name="T71" fmla="*/ 44 h 59"/>
                            <a:gd name="T72" fmla="*/ 36 w 59"/>
                            <a:gd name="T73" fmla="*/ 38 h 59"/>
                            <a:gd name="T74" fmla="*/ 37 w 59"/>
                            <a:gd name="T75" fmla="*/ 33 h 59"/>
                            <a:gd name="T76" fmla="*/ 40 w 59"/>
                            <a:gd name="T77" fmla="*/ 33 h 59"/>
                            <a:gd name="T78" fmla="*/ 43 w 59"/>
                            <a:gd name="T79" fmla="*/ 32 h 59"/>
                            <a:gd name="T80" fmla="*/ 44 w 59"/>
                            <a:gd name="T81" fmla="*/ 28 h 59"/>
                            <a:gd name="T82" fmla="*/ 47 w 59"/>
                            <a:gd name="T83" fmla="*/ 27 h 59"/>
                            <a:gd name="T84" fmla="*/ 49 w 59"/>
                            <a:gd name="T85" fmla="*/ 23 h 59"/>
                            <a:gd name="T86" fmla="*/ 51 w 59"/>
                            <a:gd name="T87" fmla="*/ 19 h 59"/>
                            <a:gd name="T88" fmla="*/ 51 w 59"/>
                            <a:gd name="T89" fmla="*/ 15 h 59"/>
                            <a:gd name="T90" fmla="*/ 59 w 59"/>
                            <a:gd name="T91"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59">
                              <a:moveTo>
                                <a:pt x="59" y="14"/>
                              </a:moveTo>
                              <a:cubicBezTo>
                                <a:pt x="59" y="13"/>
                                <a:pt x="58" y="14"/>
                                <a:pt x="58" y="13"/>
                              </a:cubicBezTo>
                              <a:cubicBezTo>
                                <a:pt x="58" y="13"/>
                                <a:pt x="58" y="13"/>
                                <a:pt x="58" y="13"/>
                              </a:cubicBezTo>
                              <a:cubicBezTo>
                                <a:pt x="57" y="12"/>
                                <a:pt x="57" y="12"/>
                                <a:pt x="57" y="12"/>
                              </a:cubicBezTo>
                              <a:cubicBezTo>
                                <a:pt x="56" y="12"/>
                                <a:pt x="57" y="11"/>
                                <a:pt x="57" y="11"/>
                              </a:cubicBezTo>
                              <a:cubicBezTo>
                                <a:pt x="57" y="11"/>
                                <a:pt x="56" y="11"/>
                                <a:pt x="55" y="11"/>
                              </a:cubicBezTo>
                              <a:cubicBezTo>
                                <a:pt x="54" y="11"/>
                                <a:pt x="54" y="10"/>
                                <a:pt x="53" y="10"/>
                              </a:cubicBezTo>
                              <a:cubicBezTo>
                                <a:pt x="53" y="10"/>
                                <a:pt x="52" y="10"/>
                                <a:pt x="52" y="11"/>
                              </a:cubicBezTo>
                              <a:cubicBezTo>
                                <a:pt x="52" y="11"/>
                                <a:pt x="51" y="12"/>
                                <a:pt x="51" y="12"/>
                              </a:cubicBezTo>
                              <a:cubicBezTo>
                                <a:pt x="51" y="12"/>
                                <a:pt x="50" y="12"/>
                                <a:pt x="50" y="12"/>
                              </a:cubicBezTo>
                              <a:cubicBezTo>
                                <a:pt x="50" y="12"/>
                                <a:pt x="50" y="12"/>
                                <a:pt x="50" y="13"/>
                              </a:cubicBezTo>
                              <a:cubicBezTo>
                                <a:pt x="50" y="14"/>
                                <a:pt x="49" y="14"/>
                                <a:pt x="49" y="14"/>
                              </a:cubicBezTo>
                              <a:cubicBezTo>
                                <a:pt x="47" y="14"/>
                                <a:pt x="47" y="14"/>
                                <a:pt x="47" y="14"/>
                              </a:cubicBezTo>
                              <a:cubicBezTo>
                                <a:pt x="47" y="14"/>
                                <a:pt x="46" y="14"/>
                                <a:pt x="46" y="13"/>
                              </a:cubicBezTo>
                              <a:cubicBezTo>
                                <a:pt x="45" y="12"/>
                                <a:pt x="45" y="13"/>
                                <a:pt x="45" y="14"/>
                              </a:cubicBezTo>
                              <a:cubicBezTo>
                                <a:pt x="44" y="15"/>
                                <a:pt x="44" y="15"/>
                                <a:pt x="44" y="16"/>
                              </a:cubicBezTo>
                              <a:cubicBezTo>
                                <a:pt x="43" y="17"/>
                                <a:pt x="43" y="16"/>
                                <a:pt x="42" y="16"/>
                              </a:cubicBezTo>
                              <a:cubicBezTo>
                                <a:pt x="42" y="15"/>
                                <a:pt x="42" y="16"/>
                                <a:pt x="42" y="16"/>
                              </a:cubicBezTo>
                              <a:cubicBezTo>
                                <a:pt x="41" y="17"/>
                                <a:pt x="41" y="17"/>
                                <a:pt x="41" y="18"/>
                              </a:cubicBezTo>
                              <a:cubicBezTo>
                                <a:pt x="40" y="18"/>
                                <a:pt x="40" y="19"/>
                                <a:pt x="40" y="19"/>
                              </a:cubicBezTo>
                              <a:cubicBezTo>
                                <a:pt x="39" y="19"/>
                                <a:pt x="39" y="20"/>
                                <a:pt x="38" y="21"/>
                              </a:cubicBezTo>
                              <a:cubicBezTo>
                                <a:pt x="38" y="21"/>
                                <a:pt x="38" y="21"/>
                                <a:pt x="37" y="20"/>
                              </a:cubicBezTo>
                              <a:cubicBezTo>
                                <a:pt x="37" y="19"/>
                                <a:pt x="37" y="17"/>
                                <a:pt x="37" y="16"/>
                              </a:cubicBezTo>
                              <a:cubicBezTo>
                                <a:pt x="37" y="15"/>
                                <a:pt x="37" y="14"/>
                                <a:pt x="37" y="14"/>
                              </a:cubicBezTo>
                              <a:cubicBezTo>
                                <a:pt x="37" y="13"/>
                                <a:pt x="36" y="13"/>
                                <a:pt x="36" y="13"/>
                              </a:cubicBezTo>
                              <a:cubicBezTo>
                                <a:pt x="23" y="15"/>
                                <a:pt x="23" y="15"/>
                                <a:pt x="23" y="15"/>
                              </a:cubicBezTo>
                              <a:cubicBezTo>
                                <a:pt x="21" y="0"/>
                                <a:pt x="21" y="0"/>
                                <a:pt x="21" y="0"/>
                              </a:cubicBezTo>
                              <a:cubicBezTo>
                                <a:pt x="20" y="0"/>
                                <a:pt x="20" y="0"/>
                                <a:pt x="20" y="0"/>
                              </a:cubicBezTo>
                              <a:cubicBezTo>
                                <a:pt x="19" y="1"/>
                                <a:pt x="19" y="1"/>
                                <a:pt x="20" y="2"/>
                              </a:cubicBezTo>
                              <a:cubicBezTo>
                                <a:pt x="20" y="2"/>
                                <a:pt x="20" y="3"/>
                                <a:pt x="20" y="3"/>
                              </a:cubicBezTo>
                              <a:cubicBezTo>
                                <a:pt x="20" y="4"/>
                                <a:pt x="20" y="5"/>
                                <a:pt x="21" y="5"/>
                              </a:cubicBezTo>
                              <a:cubicBezTo>
                                <a:pt x="21" y="6"/>
                                <a:pt x="21" y="6"/>
                                <a:pt x="20" y="7"/>
                              </a:cubicBezTo>
                              <a:cubicBezTo>
                                <a:pt x="20" y="7"/>
                                <a:pt x="20" y="9"/>
                                <a:pt x="20" y="10"/>
                              </a:cubicBezTo>
                              <a:cubicBezTo>
                                <a:pt x="20" y="11"/>
                                <a:pt x="20" y="11"/>
                                <a:pt x="20" y="12"/>
                              </a:cubicBezTo>
                              <a:cubicBezTo>
                                <a:pt x="20" y="13"/>
                                <a:pt x="19" y="13"/>
                                <a:pt x="19" y="13"/>
                              </a:cubicBezTo>
                              <a:cubicBezTo>
                                <a:pt x="19" y="14"/>
                                <a:pt x="19" y="14"/>
                                <a:pt x="19" y="15"/>
                              </a:cubicBezTo>
                              <a:cubicBezTo>
                                <a:pt x="19" y="15"/>
                                <a:pt x="19" y="15"/>
                                <a:pt x="19" y="15"/>
                              </a:cubicBezTo>
                              <a:cubicBezTo>
                                <a:pt x="20" y="15"/>
                                <a:pt x="19" y="16"/>
                                <a:pt x="19" y="17"/>
                              </a:cubicBezTo>
                              <a:cubicBezTo>
                                <a:pt x="19" y="18"/>
                                <a:pt x="19" y="18"/>
                                <a:pt x="18" y="18"/>
                              </a:cubicBezTo>
                              <a:cubicBezTo>
                                <a:pt x="17" y="19"/>
                                <a:pt x="17" y="19"/>
                                <a:pt x="17" y="20"/>
                              </a:cubicBezTo>
                              <a:cubicBezTo>
                                <a:pt x="17" y="21"/>
                                <a:pt x="16" y="21"/>
                                <a:pt x="16" y="21"/>
                              </a:cubicBezTo>
                              <a:cubicBezTo>
                                <a:pt x="15" y="22"/>
                                <a:pt x="15" y="22"/>
                                <a:pt x="15" y="22"/>
                              </a:cubicBezTo>
                              <a:cubicBezTo>
                                <a:pt x="15" y="22"/>
                                <a:pt x="14" y="22"/>
                                <a:pt x="14" y="23"/>
                              </a:cubicBezTo>
                              <a:cubicBezTo>
                                <a:pt x="14" y="23"/>
                                <a:pt x="13" y="23"/>
                                <a:pt x="13" y="22"/>
                              </a:cubicBezTo>
                              <a:cubicBezTo>
                                <a:pt x="13" y="21"/>
                                <a:pt x="12" y="22"/>
                                <a:pt x="12" y="23"/>
                              </a:cubicBezTo>
                              <a:cubicBezTo>
                                <a:pt x="11" y="23"/>
                                <a:pt x="12" y="23"/>
                                <a:pt x="12" y="24"/>
                              </a:cubicBezTo>
                              <a:cubicBezTo>
                                <a:pt x="12" y="25"/>
                                <a:pt x="11" y="24"/>
                                <a:pt x="10" y="24"/>
                              </a:cubicBezTo>
                              <a:cubicBezTo>
                                <a:pt x="10" y="24"/>
                                <a:pt x="10" y="25"/>
                                <a:pt x="10" y="26"/>
                              </a:cubicBezTo>
                              <a:cubicBezTo>
                                <a:pt x="9" y="26"/>
                                <a:pt x="9" y="26"/>
                                <a:pt x="10" y="27"/>
                              </a:cubicBezTo>
                              <a:cubicBezTo>
                                <a:pt x="10" y="28"/>
                                <a:pt x="10" y="28"/>
                                <a:pt x="9" y="28"/>
                              </a:cubicBezTo>
                              <a:cubicBezTo>
                                <a:pt x="9" y="28"/>
                                <a:pt x="9" y="28"/>
                                <a:pt x="9" y="29"/>
                              </a:cubicBezTo>
                              <a:cubicBezTo>
                                <a:pt x="10" y="29"/>
                                <a:pt x="9" y="29"/>
                                <a:pt x="10" y="30"/>
                              </a:cubicBezTo>
                              <a:cubicBezTo>
                                <a:pt x="10" y="30"/>
                                <a:pt x="10" y="31"/>
                                <a:pt x="9" y="30"/>
                              </a:cubicBezTo>
                              <a:cubicBezTo>
                                <a:pt x="9" y="30"/>
                                <a:pt x="9" y="30"/>
                                <a:pt x="9" y="31"/>
                              </a:cubicBezTo>
                              <a:cubicBezTo>
                                <a:pt x="9" y="31"/>
                                <a:pt x="9" y="32"/>
                                <a:pt x="8" y="32"/>
                              </a:cubicBezTo>
                              <a:cubicBezTo>
                                <a:pt x="8" y="32"/>
                                <a:pt x="8" y="31"/>
                                <a:pt x="8" y="31"/>
                              </a:cubicBezTo>
                              <a:cubicBezTo>
                                <a:pt x="8" y="30"/>
                                <a:pt x="8" y="30"/>
                                <a:pt x="7" y="30"/>
                              </a:cubicBezTo>
                              <a:cubicBezTo>
                                <a:pt x="7" y="29"/>
                                <a:pt x="7" y="30"/>
                                <a:pt x="7" y="29"/>
                              </a:cubicBezTo>
                              <a:cubicBezTo>
                                <a:pt x="6" y="29"/>
                                <a:pt x="6" y="30"/>
                                <a:pt x="6" y="30"/>
                              </a:cubicBezTo>
                              <a:cubicBezTo>
                                <a:pt x="5" y="30"/>
                                <a:pt x="5" y="31"/>
                                <a:pt x="5" y="31"/>
                              </a:cubicBezTo>
                              <a:cubicBezTo>
                                <a:pt x="5" y="32"/>
                                <a:pt x="6" y="33"/>
                                <a:pt x="5" y="33"/>
                              </a:cubicBezTo>
                              <a:cubicBezTo>
                                <a:pt x="5" y="33"/>
                                <a:pt x="4" y="33"/>
                                <a:pt x="5" y="34"/>
                              </a:cubicBezTo>
                              <a:cubicBezTo>
                                <a:pt x="5" y="34"/>
                                <a:pt x="5" y="35"/>
                                <a:pt x="5" y="36"/>
                              </a:cubicBezTo>
                              <a:cubicBezTo>
                                <a:pt x="6" y="37"/>
                                <a:pt x="5" y="37"/>
                                <a:pt x="4" y="37"/>
                              </a:cubicBezTo>
                              <a:cubicBezTo>
                                <a:pt x="4" y="37"/>
                                <a:pt x="4" y="37"/>
                                <a:pt x="4" y="38"/>
                              </a:cubicBezTo>
                              <a:cubicBezTo>
                                <a:pt x="4" y="39"/>
                                <a:pt x="4" y="40"/>
                                <a:pt x="3" y="40"/>
                              </a:cubicBezTo>
                              <a:cubicBezTo>
                                <a:pt x="3" y="40"/>
                                <a:pt x="3" y="40"/>
                                <a:pt x="2" y="40"/>
                              </a:cubicBezTo>
                              <a:cubicBezTo>
                                <a:pt x="1" y="40"/>
                                <a:pt x="0" y="41"/>
                                <a:pt x="0" y="41"/>
                              </a:cubicBezTo>
                              <a:cubicBezTo>
                                <a:pt x="0" y="41"/>
                                <a:pt x="1" y="41"/>
                                <a:pt x="1" y="42"/>
                              </a:cubicBezTo>
                              <a:cubicBezTo>
                                <a:pt x="1" y="42"/>
                                <a:pt x="1" y="43"/>
                                <a:pt x="1" y="43"/>
                              </a:cubicBezTo>
                              <a:cubicBezTo>
                                <a:pt x="1" y="43"/>
                                <a:pt x="1" y="43"/>
                                <a:pt x="1" y="43"/>
                              </a:cubicBezTo>
                              <a:cubicBezTo>
                                <a:pt x="1" y="43"/>
                                <a:pt x="1" y="44"/>
                                <a:pt x="1" y="45"/>
                              </a:cubicBezTo>
                              <a:cubicBezTo>
                                <a:pt x="0" y="45"/>
                                <a:pt x="1" y="45"/>
                                <a:pt x="1" y="45"/>
                              </a:cubicBezTo>
                              <a:cubicBezTo>
                                <a:pt x="2" y="46"/>
                                <a:pt x="2" y="47"/>
                                <a:pt x="3" y="47"/>
                              </a:cubicBezTo>
                              <a:cubicBezTo>
                                <a:pt x="3" y="47"/>
                                <a:pt x="3" y="47"/>
                                <a:pt x="3" y="48"/>
                              </a:cubicBezTo>
                              <a:cubicBezTo>
                                <a:pt x="3" y="48"/>
                                <a:pt x="3" y="48"/>
                                <a:pt x="3" y="48"/>
                              </a:cubicBezTo>
                              <a:cubicBezTo>
                                <a:pt x="4" y="49"/>
                                <a:pt x="4" y="49"/>
                                <a:pt x="4" y="49"/>
                              </a:cubicBezTo>
                              <a:cubicBezTo>
                                <a:pt x="4" y="50"/>
                                <a:pt x="5" y="50"/>
                                <a:pt x="5" y="50"/>
                              </a:cubicBezTo>
                              <a:cubicBezTo>
                                <a:pt x="6" y="50"/>
                                <a:pt x="6" y="51"/>
                                <a:pt x="6" y="51"/>
                              </a:cubicBezTo>
                              <a:cubicBezTo>
                                <a:pt x="6" y="52"/>
                                <a:pt x="7" y="52"/>
                                <a:pt x="7" y="52"/>
                              </a:cubicBezTo>
                              <a:cubicBezTo>
                                <a:pt x="8" y="52"/>
                                <a:pt x="8" y="52"/>
                                <a:pt x="8" y="53"/>
                              </a:cubicBezTo>
                              <a:cubicBezTo>
                                <a:pt x="9" y="54"/>
                                <a:pt x="9" y="54"/>
                                <a:pt x="10" y="54"/>
                              </a:cubicBezTo>
                              <a:cubicBezTo>
                                <a:pt x="10" y="54"/>
                                <a:pt x="11" y="54"/>
                                <a:pt x="10" y="54"/>
                              </a:cubicBezTo>
                              <a:cubicBezTo>
                                <a:pt x="10" y="54"/>
                                <a:pt x="10" y="54"/>
                                <a:pt x="10" y="54"/>
                              </a:cubicBezTo>
                              <a:cubicBezTo>
                                <a:pt x="10" y="54"/>
                                <a:pt x="11" y="55"/>
                                <a:pt x="11" y="55"/>
                              </a:cubicBezTo>
                              <a:cubicBezTo>
                                <a:pt x="12" y="56"/>
                                <a:pt x="11" y="56"/>
                                <a:pt x="12" y="56"/>
                              </a:cubicBezTo>
                              <a:cubicBezTo>
                                <a:pt x="12" y="57"/>
                                <a:pt x="12" y="57"/>
                                <a:pt x="13" y="57"/>
                              </a:cubicBezTo>
                              <a:cubicBezTo>
                                <a:pt x="13" y="58"/>
                                <a:pt x="13" y="58"/>
                                <a:pt x="14" y="58"/>
                              </a:cubicBezTo>
                              <a:cubicBezTo>
                                <a:pt x="15" y="58"/>
                                <a:pt x="15" y="58"/>
                                <a:pt x="15" y="58"/>
                              </a:cubicBezTo>
                              <a:cubicBezTo>
                                <a:pt x="16" y="59"/>
                                <a:pt x="16" y="58"/>
                                <a:pt x="17" y="58"/>
                              </a:cubicBezTo>
                              <a:cubicBezTo>
                                <a:pt x="18" y="57"/>
                                <a:pt x="18" y="57"/>
                                <a:pt x="18" y="57"/>
                              </a:cubicBezTo>
                              <a:cubicBezTo>
                                <a:pt x="18" y="57"/>
                                <a:pt x="19" y="56"/>
                                <a:pt x="19" y="56"/>
                              </a:cubicBezTo>
                              <a:cubicBezTo>
                                <a:pt x="19" y="56"/>
                                <a:pt x="19" y="56"/>
                                <a:pt x="20" y="56"/>
                              </a:cubicBezTo>
                              <a:cubicBezTo>
                                <a:pt x="20" y="57"/>
                                <a:pt x="21" y="57"/>
                                <a:pt x="21" y="57"/>
                              </a:cubicBezTo>
                              <a:cubicBezTo>
                                <a:pt x="22" y="57"/>
                                <a:pt x="22" y="56"/>
                                <a:pt x="23" y="56"/>
                              </a:cubicBezTo>
                              <a:cubicBezTo>
                                <a:pt x="23" y="55"/>
                                <a:pt x="24" y="56"/>
                                <a:pt x="24" y="56"/>
                              </a:cubicBezTo>
                              <a:cubicBezTo>
                                <a:pt x="25" y="55"/>
                                <a:pt x="26" y="55"/>
                                <a:pt x="25" y="54"/>
                              </a:cubicBezTo>
                              <a:cubicBezTo>
                                <a:pt x="25" y="54"/>
                                <a:pt x="25" y="54"/>
                                <a:pt x="25" y="53"/>
                              </a:cubicBezTo>
                              <a:cubicBezTo>
                                <a:pt x="26" y="53"/>
                                <a:pt x="26" y="54"/>
                                <a:pt x="27" y="54"/>
                              </a:cubicBezTo>
                              <a:cubicBezTo>
                                <a:pt x="27" y="54"/>
                                <a:pt x="28" y="53"/>
                                <a:pt x="28" y="53"/>
                              </a:cubicBezTo>
                              <a:cubicBezTo>
                                <a:pt x="29" y="52"/>
                                <a:pt x="30" y="52"/>
                                <a:pt x="30" y="52"/>
                              </a:cubicBezTo>
                              <a:cubicBezTo>
                                <a:pt x="30" y="52"/>
                                <a:pt x="31" y="52"/>
                                <a:pt x="32" y="51"/>
                              </a:cubicBezTo>
                              <a:cubicBezTo>
                                <a:pt x="33" y="50"/>
                                <a:pt x="32" y="51"/>
                                <a:pt x="32" y="50"/>
                              </a:cubicBezTo>
                              <a:cubicBezTo>
                                <a:pt x="31" y="50"/>
                                <a:pt x="32" y="49"/>
                                <a:pt x="33" y="49"/>
                              </a:cubicBezTo>
                              <a:cubicBezTo>
                                <a:pt x="33" y="48"/>
                                <a:pt x="32" y="48"/>
                                <a:pt x="32" y="48"/>
                              </a:cubicBezTo>
                              <a:cubicBezTo>
                                <a:pt x="32" y="48"/>
                                <a:pt x="32" y="48"/>
                                <a:pt x="32" y="47"/>
                              </a:cubicBezTo>
                              <a:cubicBezTo>
                                <a:pt x="32" y="47"/>
                                <a:pt x="32" y="47"/>
                                <a:pt x="32" y="46"/>
                              </a:cubicBezTo>
                              <a:cubicBezTo>
                                <a:pt x="32" y="45"/>
                                <a:pt x="32" y="45"/>
                                <a:pt x="33" y="44"/>
                              </a:cubicBezTo>
                              <a:cubicBezTo>
                                <a:pt x="34" y="44"/>
                                <a:pt x="34" y="43"/>
                                <a:pt x="34" y="42"/>
                              </a:cubicBezTo>
                              <a:cubicBezTo>
                                <a:pt x="35" y="42"/>
                                <a:pt x="35" y="40"/>
                                <a:pt x="35" y="40"/>
                              </a:cubicBezTo>
                              <a:cubicBezTo>
                                <a:pt x="35" y="39"/>
                                <a:pt x="35" y="38"/>
                                <a:pt x="36" y="38"/>
                              </a:cubicBezTo>
                              <a:cubicBezTo>
                                <a:pt x="36" y="37"/>
                                <a:pt x="36" y="37"/>
                                <a:pt x="36" y="36"/>
                              </a:cubicBezTo>
                              <a:cubicBezTo>
                                <a:pt x="36" y="36"/>
                                <a:pt x="37" y="35"/>
                                <a:pt x="37" y="35"/>
                              </a:cubicBezTo>
                              <a:cubicBezTo>
                                <a:pt x="37" y="34"/>
                                <a:pt x="37" y="33"/>
                                <a:pt x="37" y="33"/>
                              </a:cubicBezTo>
                              <a:cubicBezTo>
                                <a:pt x="37" y="33"/>
                                <a:pt x="37" y="32"/>
                                <a:pt x="37" y="32"/>
                              </a:cubicBezTo>
                              <a:cubicBezTo>
                                <a:pt x="37" y="32"/>
                                <a:pt x="38" y="32"/>
                                <a:pt x="39" y="32"/>
                              </a:cubicBezTo>
                              <a:cubicBezTo>
                                <a:pt x="39" y="32"/>
                                <a:pt x="40" y="33"/>
                                <a:pt x="40" y="33"/>
                              </a:cubicBezTo>
                              <a:cubicBezTo>
                                <a:pt x="40" y="33"/>
                                <a:pt x="41" y="34"/>
                                <a:pt x="41" y="34"/>
                              </a:cubicBezTo>
                              <a:cubicBezTo>
                                <a:pt x="42" y="33"/>
                                <a:pt x="42" y="34"/>
                                <a:pt x="42" y="34"/>
                              </a:cubicBezTo>
                              <a:cubicBezTo>
                                <a:pt x="42" y="33"/>
                                <a:pt x="43" y="33"/>
                                <a:pt x="43" y="32"/>
                              </a:cubicBezTo>
                              <a:cubicBezTo>
                                <a:pt x="43" y="32"/>
                                <a:pt x="43" y="31"/>
                                <a:pt x="43" y="31"/>
                              </a:cubicBezTo>
                              <a:cubicBezTo>
                                <a:pt x="43" y="30"/>
                                <a:pt x="43" y="30"/>
                                <a:pt x="44" y="29"/>
                              </a:cubicBezTo>
                              <a:cubicBezTo>
                                <a:pt x="44" y="29"/>
                                <a:pt x="44" y="29"/>
                                <a:pt x="44" y="28"/>
                              </a:cubicBezTo>
                              <a:cubicBezTo>
                                <a:pt x="44" y="27"/>
                                <a:pt x="44" y="27"/>
                                <a:pt x="45" y="27"/>
                              </a:cubicBezTo>
                              <a:cubicBezTo>
                                <a:pt x="45" y="26"/>
                                <a:pt x="45" y="26"/>
                                <a:pt x="46" y="26"/>
                              </a:cubicBezTo>
                              <a:cubicBezTo>
                                <a:pt x="46" y="27"/>
                                <a:pt x="47" y="27"/>
                                <a:pt x="47" y="27"/>
                              </a:cubicBezTo>
                              <a:cubicBezTo>
                                <a:pt x="47" y="27"/>
                                <a:pt x="47" y="26"/>
                                <a:pt x="47" y="25"/>
                              </a:cubicBezTo>
                              <a:cubicBezTo>
                                <a:pt x="48" y="24"/>
                                <a:pt x="48" y="24"/>
                                <a:pt x="48" y="24"/>
                              </a:cubicBezTo>
                              <a:cubicBezTo>
                                <a:pt x="49" y="24"/>
                                <a:pt x="49" y="24"/>
                                <a:pt x="49" y="23"/>
                              </a:cubicBezTo>
                              <a:cubicBezTo>
                                <a:pt x="49" y="22"/>
                                <a:pt x="50" y="23"/>
                                <a:pt x="50" y="22"/>
                              </a:cubicBezTo>
                              <a:cubicBezTo>
                                <a:pt x="50" y="21"/>
                                <a:pt x="50" y="21"/>
                                <a:pt x="51" y="20"/>
                              </a:cubicBezTo>
                              <a:cubicBezTo>
                                <a:pt x="51" y="19"/>
                                <a:pt x="51" y="19"/>
                                <a:pt x="51" y="19"/>
                              </a:cubicBezTo>
                              <a:cubicBezTo>
                                <a:pt x="51" y="18"/>
                                <a:pt x="51" y="18"/>
                                <a:pt x="51" y="17"/>
                              </a:cubicBezTo>
                              <a:cubicBezTo>
                                <a:pt x="51" y="17"/>
                                <a:pt x="51" y="16"/>
                                <a:pt x="51" y="16"/>
                              </a:cubicBezTo>
                              <a:cubicBezTo>
                                <a:pt x="51" y="16"/>
                                <a:pt x="51" y="15"/>
                                <a:pt x="51" y="15"/>
                              </a:cubicBezTo>
                              <a:cubicBezTo>
                                <a:pt x="58" y="18"/>
                                <a:pt x="58" y="18"/>
                                <a:pt x="58" y="18"/>
                              </a:cubicBezTo>
                              <a:cubicBezTo>
                                <a:pt x="58" y="18"/>
                                <a:pt x="59" y="17"/>
                                <a:pt x="59" y="16"/>
                              </a:cubicBezTo>
                              <a:cubicBezTo>
                                <a:pt x="59" y="15"/>
                                <a:pt x="59" y="15"/>
                                <a:pt x="59" y="14"/>
                              </a:cubicBezTo>
                              <a:close/>
                            </a:path>
                          </a:pathLst>
                        </a:custGeom>
                        <a:solidFill>
                          <a:sysClr val="window" lastClr="FFFFFF">
                            <a:lumMod val="95000"/>
                          </a:sysClr>
                        </a:solidFill>
                        <a:ln w="7938" cap="flat">
                          <a:solidFill>
                            <a:srgbClr val="D9D9D9"/>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Helvetica" panose="020B0604020202020204" pitchFamily="34" charset="0"/>
                          </a:endParaRPr>
                        </a:p>
                      </p:txBody>
                    </p:sp>
                    <p:sp>
                      <p:nvSpPr>
                        <p:cNvPr id="485" name="Freeform 223">
                          <a:extLst>
                            <a:ext uri="{FF2B5EF4-FFF2-40B4-BE49-F238E27FC236}">
                              <a16:creationId xmlns:a16="http://schemas.microsoft.com/office/drawing/2014/main" id="{306EBD95-4118-4D38-F3FC-566FAE2F6DB5}"/>
                            </a:ext>
                          </a:extLst>
                        </p:cNvPr>
                        <p:cNvSpPr>
                          <a:spLocks/>
                        </p:cNvSpPr>
                        <p:nvPr/>
                      </p:nvSpPr>
                      <p:spPr bwMode="gray">
                        <a:xfrm rot="21117057">
                          <a:off x="9646826" y="5200034"/>
                          <a:ext cx="356098" cy="587308"/>
                        </a:xfrm>
                        <a:custGeom>
                          <a:avLst/>
                          <a:gdLst>
                            <a:gd name="T0" fmla="*/ 2 w 1045"/>
                            <a:gd name="T1" fmla="*/ 477 h 1597"/>
                            <a:gd name="T2" fmla="*/ 0 w 1045"/>
                            <a:gd name="T3" fmla="*/ 308 h 1597"/>
                            <a:gd name="T4" fmla="*/ 43 w 1045"/>
                            <a:gd name="T5" fmla="*/ 1 h 1597"/>
                            <a:gd name="T6" fmla="*/ 266 w 1045"/>
                            <a:gd name="T7" fmla="*/ 0 h 1597"/>
                            <a:gd name="T8" fmla="*/ 317 w 1045"/>
                            <a:gd name="T9" fmla="*/ 295 h 1597"/>
                            <a:gd name="T10" fmla="*/ 308 w 1045"/>
                            <a:gd name="T11" fmla="*/ 335 h 1597"/>
                            <a:gd name="T12" fmla="*/ 302 w 1045"/>
                            <a:gd name="T13" fmla="*/ 379 h 1597"/>
                            <a:gd name="T14" fmla="*/ 318 w 1045"/>
                            <a:gd name="T15" fmla="*/ 419 h 1597"/>
                            <a:gd name="T16" fmla="*/ 92 w 1045"/>
                            <a:gd name="T17" fmla="*/ 418 h 1597"/>
                            <a:gd name="T18" fmla="*/ 84 w 1045"/>
                            <a:gd name="T19" fmla="*/ 430 h 1597"/>
                            <a:gd name="T20" fmla="*/ 93 w 1045"/>
                            <a:gd name="T21" fmla="*/ 460 h 1597"/>
                            <a:gd name="T22" fmla="*/ 85 w 1045"/>
                            <a:gd name="T23" fmla="*/ 486 h 1597"/>
                            <a:gd name="T24" fmla="*/ 54 w 1045"/>
                            <a:gd name="T25" fmla="*/ 485 h 1597"/>
                            <a:gd name="T26" fmla="*/ 48 w 1045"/>
                            <a:gd name="T27" fmla="*/ 468 h 1597"/>
                            <a:gd name="T28" fmla="*/ 46 w 1045"/>
                            <a:gd name="T29" fmla="*/ 455 h 1597"/>
                            <a:gd name="T30" fmla="*/ 38 w 1045"/>
                            <a:gd name="T31" fmla="*/ 449 h 1597"/>
                            <a:gd name="T32" fmla="*/ 28 w 1045"/>
                            <a:gd name="T33" fmla="*/ 453 h 1597"/>
                            <a:gd name="T34" fmla="*/ 24 w 1045"/>
                            <a:gd name="T35" fmla="*/ 475 h 1597"/>
                            <a:gd name="T36" fmla="*/ 15 w 1045"/>
                            <a:gd name="T37" fmla="*/ 479 h 1597"/>
                            <a:gd name="T38" fmla="*/ 2 w 1045"/>
                            <a:gd name="T39" fmla="*/ 477 h 15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45"/>
                            <a:gd name="T61" fmla="*/ 0 h 1597"/>
                            <a:gd name="T62" fmla="*/ 1045 w 1045"/>
                            <a:gd name="T63" fmla="*/ 1597 h 15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45" h="1597">
                              <a:moveTo>
                                <a:pt x="7" y="1567"/>
                              </a:moveTo>
                              <a:lnTo>
                                <a:pt x="0" y="1011"/>
                              </a:lnTo>
                              <a:lnTo>
                                <a:pt x="142" y="3"/>
                              </a:lnTo>
                              <a:lnTo>
                                <a:pt x="874" y="0"/>
                              </a:lnTo>
                              <a:lnTo>
                                <a:pt x="1043" y="971"/>
                              </a:lnTo>
                              <a:lnTo>
                                <a:pt x="1011" y="1101"/>
                              </a:lnTo>
                              <a:lnTo>
                                <a:pt x="991" y="1245"/>
                              </a:lnTo>
                              <a:lnTo>
                                <a:pt x="1045" y="1376"/>
                              </a:lnTo>
                              <a:lnTo>
                                <a:pt x="301" y="1375"/>
                              </a:lnTo>
                              <a:lnTo>
                                <a:pt x="277" y="1414"/>
                              </a:lnTo>
                              <a:lnTo>
                                <a:pt x="307" y="1510"/>
                              </a:lnTo>
                              <a:lnTo>
                                <a:pt x="280" y="1597"/>
                              </a:lnTo>
                              <a:lnTo>
                                <a:pt x="178" y="1594"/>
                              </a:lnTo>
                              <a:lnTo>
                                <a:pt x="157" y="1537"/>
                              </a:lnTo>
                              <a:lnTo>
                                <a:pt x="151" y="1495"/>
                              </a:lnTo>
                              <a:lnTo>
                                <a:pt x="124" y="1474"/>
                              </a:lnTo>
                              <a:lnTo>
                                <a:pt x="91" y="1489"/>
                              </a:lnTo>
                              <a:lnTo>
                                <a:pt x="79" y="1561"/>
                              </a:lnTo>
                              <a:lnTo>
                                <a:pt x="49" y="1573"/>
                              </a:lnTo>
                              <a:lnTo>
                                <a:pt x="7" y="1567"/>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86" name="Freeform 33">
                          <a:extLst>
                            <a:ext uri="{FF2B5EF4-FFF2-40B4-BE49-F238E27FC236}">
                              <a16:creationId xmlns:a16="http://schemas.microsoft.com/office/drawing/2014/main" id="{6959CD7D-5919-1288-641C-AB16FEE72DAC}"/>
                            </a:ext>
                          </a:extLst>
                        </p:cNvPr>
                        <p:cNvSpPr>
                          <a:spLocks/>
                        </p:cNvSpPr>
                        <p:nvPr/>
                      </p:nvSpPr>
                      <p:spPr bwMode="gray">
                        <a:xfrm>
                          <a:off x="7160865" y="4357741"/>
                          <a:ext cx="519588" cy="673108"/>
                        </a:xfrm>
                        <a:custGeom>
                          <a:avLst/>
                          <a:gdLst>
                            <a:gd name="T0" fmla="*/ 87 w 425"/>
                            <a:gd name="T1" fmla="*/ 0 h 557"/>
                            <a:gd name="T2" fmla="*/ 0 w 425"/>
                            <a:gd name="T3" fmla="*/ 516 h 557"/>
                            <a:gd name="T4" fmla="*/ 428 w 425"/>
                            <a:gd name="T5" fmla="*/ 556 h 557"/>
                            <a:gd name="T6" fmla="*/ 463 w 425"/>
                            <a:gd name="T7" fmla="*/ 144 h 557"/>
                            <a:gd name="T8" fmla="*/ 310 w 425"/>
                            <a:gd name="T9" fmla="*/ 132 h 557"/>
                            <a:gd name="T10" fmla="*/ 319 w 425"/>
                            <a:gd name="T11" fmla="*/ 40 h 557"/>
                            <a:gd name="T12" fmla="*/ 87 w 425"/>
                            <a:gd name="T13" fmla="*/ 0 h 557"/>
                            <a:gd name="T14" fmla="*/ 0 60000 65536"/>
                            <a:gd name="T15" fmla="*/ 0 60000 65536"/>
                            <a:gd name="T16" fmla="*/ 0 60000 65536"/>
                            <a:gd name="T17" fmla="*/ 0 60000 65536"/>
                            <a:gd name="T18" fmla="*/ 0 60000 65536"/>
                            <a:gd name="T19" fmla="*/ 0 60000 65536"/>
                            <a:gd name="T20" fmla="*/ 0 60000 65536"/>
                            <a:gd name="T21" fmla="*/ 0 w 425"/>
                            <a:gd name="T22" fmla="*/ 0 h 557"/>
                            <a:gd name="T23" fmla="*/ 425 w 425"/>
                            <a:gd name="T24" fmla="*/ 557 h 5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5" h="557">
                              <a:moveTo>
                                <a:pt x="80" y="0"/>
                              </a:moveTo>
                              <a:lnTo>
                                <a:pt x="0" y="516"/>
                              </a:lnTo>
                              <a:lnTo>
                                <a:pt x="392" y="556"/>
                              </a:lnTo>
                              <a:lnTo>
                                <a:pt x="424" y="144"/>
                              </a:lnTo>
                              <a:lnTo>
                                <a:pt x="284" y="132"/>
                              </a:lnTo>
                              <a:lnTo>
                                <a:pt x="292" y="40"/>
                              </a:lnTo>
                              <a:lnTo>
                                <a:pt x="80"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87" name="Freeform 35">
                          <a:extLst>
                            <a:ext uri="{FF2B5EF4-FFF2-40B4-BE49-F238E27FC236}">
                              <a16:creationId xmlns:a16="http://schemas.microsoft.com/office/drawing/2014/main" id="{B1DD9A31-E231-8C45-B33B-9A62A592FACA}"/>
                            </a:ext>
                          </a:extLst>
                        </p:cNvPr>
                        <p:cNvSpPr>
                          <a:spLocks/>
                        </p:cNvSpPr>
                        <p:nvPr/>
                      </p:nvSpPr>
                      <p:spPr bwMode="gray">
                        <a:xfrm>
                          <a:off x="8213480" y="5039309"/>
                          <a:ext cx="829773" cy="407250"/>
                        </a:xfrm>
                        <a:custGeom>
                          <a:avLst/>
                          <a:gdLst>
                            <a:gd name="T0" fmla="*/ 87 w 678"/>
                            <a:gd name="T1" fmla="*/ 20 h 337"/>
                            <a:gd name="T2" fmla="*/ 0 w 678"/>
                            <a:gd name="T3" fmla="*/ 24 h 337"/>
                            <a:gd name="T4" fmla="*/ 0 w 678"/>
                            <a:gd name="T5" fmla="*/ 64 h 337"/>
                            <a:gd name="T6" fmla="*/ 262 w 678"/>
                            <a:gd name="T7" fmla="*/ 72 h 337"/>
                            <a:gd name="T8" fmla="*/ 267 w 678"/>
                            <a:gd name="T9" fmla="*/ 276 h 337"/>
                            <a:gd name="T10" fmla="*/ 284 w 678"/>
                            <a:gd name="T11" fmla="*/ 288 h 337"/>
                            <a:gd name="T12" fmla="*/ 306 w 678"/>
                            <a:gd name="T13" fmla="*/ 280 h 337"/>
                            <a:gd name="T14" fmla="*/ 332 w 678"/>
                            <a:gd name="T15" fmla="*/ 296 h 337"/>
                            <a:gd name="T16" fmla="*/ 411 w 678"/>
                            <a:gd name="T17" fmla="*/ 312 h 337"/>
                            <a:gd name="T18" fmla="*/ 442 w 678"/>
                            <a:gd name="T19" fmla="*/ 304 h 337"/>
                            <a:gd name="T20" fmla="*/ 481 w 678"/>
                            <a:gd name="T21" fmla="*/ 328 h 337"/>
                            <a:gd name="T22" fmla="*/ 517 w 678"/>
                            <a:gd name="T23" fmla="*/ 320 h 337"/>
                            <a:gd name="T24" fmla="*/ 543 w 678"/>
                            <a:gd name="T25" fmla="*/ 332 h 337"/>
                            <a:gd name="T26" fmla="*/ 574 w 678"/>
                            <a:gd name="T27" fmla="*/ 320 h 337"/>
                            <a:gd name="T28" fmla="*/ 591 w 678"/>
                            <a:gd name="T29" fmla="*/ 336 h 337"/>
                            <a:gd name="T30" fmla="*/ 622 w 678"/>
                            <a:gd name="T31" fmla="*/ 320 h 337"/>
                            <a:gd name="T32" fmla="*/ 705 w 678"/>
                            <a:gd name="T33" fmla="*/ 316 h 337"/>
                            <a:gd name="T34" fmla="*/ 718 w 678"/>
                            <a:gd name="T35" fmla="*/ 332 h 337"/>
                            <a:gd name="T36" fmla="*/ 740 w 678"/>
                            <a:gd name="T37" fmla="*/ 332 h 337"/>
                            <a:gd name="T38" fmla="*/ 740 w 678"/>
                            <a:gd name="T39" fmla="*/ 160 h 337"/>
                            <a:gd name="T40" fmla="*/ 727 w 678"/>
                            <a:gd name="T41" fmla="*/ 48 h 337"/>
                            <a:gd name="T42" fmla="*/ 718 w 678"/>
                            <a:gd name="T43" fmla="*/ 0 h 337"/>
                            <a:gd name="T44" fmla="*/ 508 w 678"/>
                            <a:gd name="T45" fmla="*/ 20 h 337"/>
                            <a:gd name="T46" fmla="*/ 87 w 678"/>
                            <a:gd name="T47" fmla="*/ 20 h 3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8"/>
                            <a:gd name="T73" fmla="*/ 0 h 337"/>
                            <a:gd name="T74" fmla="*/ 678 w 678"/>
                            <a:gd name="T75" fmla="*/ 337 h 3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8" h="337">
                              <a:moveTo>
                                <a:pt x="80" y="20"/>
                              </a:moveTo>
                              <a:lnTo>
                                <a:pt x="0" y="24"/>
                              </a:lnTo>
                              <a:lnTo>
                                <a:pt x="0" y="64"/>
                              </a:lnTo>
                              <a:lnTo>
                                <a:pt x="240" y="72"/>
                              </a:lnTo>
                              <a:lnTo>
                                <a:pt x="244" y="276"/>
                              </a:lnTo>
                              <a:lnTo>
                                <a:pt x="260" y="288"/>
                              </a:lnTo>
                              <a:lnTo>
                                <a:pt x="280" y="280"/>
                              </a:lnTo>
                              <a:lnTo>
                                <a:pt x="304" y="296"/>
                              </a:lnTo>
                              <a:lnTo>
                                <a:pt x="376" y="312"/>
                              </a:lnTo>
                              <a:lnTo>
                                <a:pt x="404" y="304"/>
                              </a:lnTo>
                              <a:lnTo>
                                <a:pt x="440" y="328"/>
                              </a:lnTo>
                              <a:lnTo>
                                <a:pt x="473" y="320"/>
                              </a:lnTo>
                              <a:lnTo>
                                <a:pt x="497" y="332"/>
                              </a:lnTo>
                              <a:lnTo>
                                <a:pt x="525" y="320"/>
                              </a:lnTo>
                              <a:lnTo>
                                <a:pt x="541" y="336"/>
                              </a:lnTo>
                              <a:lnTo>
                                <a:pt x="569" y="320"/>
                              </a:lnTo>
                              <a:lnTo>
                                <a:pt x="645" y="316"/>
                              </a:lnTo>
                              <a:lnTo>
                                <a:pt x="657" y="332"/>
                              </a:lnTo>
                              <a:lnTo>
                                <a:pt x="677" y="332"/>
                              </a:lnTo>
                              <a:lnTo>
                                <a:pt x="677" y="160"/>
                              </a:lnTo>
                              <a:lnTo>
                                <a:pt x="665" y="48"/>
                              </a:lnTo>
                              <a:lnTo>
                                <a:pt x="657" y="0"/>
                              </a:lnTo>
                              <a:lnTo>
                                <a:pt x="465" y="20"/>
                              </a:lnTo>
                              <a:lnTo>
                                <a:pt x="80" y="2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88" name="Freeform 36">
                          <a:extLst>
                            <a:ext uri="{FF2B5EF4-FFF2-40B4-BE49-F238E27FC236}">
                              <a16:creationId xmlns:a16="http://schemas.microsoft.com/office/drawing/2014/main" id="{AE59EB6E-8DBC-5C1B-D32A-70696C2E2EAF}"/>
                            </a:ext>
                          </a:extLst>
                        </p:cNvPr>
                        <p:cNvSpPr>
                          <a:spLocks/>
                        </p:cNvSpPr>
                        <p:nvPr/>
                      </p:nvSpPr>
                      <p:spPr bwMode="gray">
                        <a:xfrm>
                          <a:off x="6558412" y="3341432"/>
                          <a:ext cx="622610" cy="494258"/>
                        </a:xfrm>
                        <a:custGeom>
                          <a:avLst/>
                          <a:gdLst>
                            <a:gd name="T0" fmla="*/ 170 w 509"/>
                            <a:gd name="T1" fmla="*/ 0 h 409"/>
                            <a:gd name="T2" fmla="*/ 363 w 509"/>
                            <a:gd name="T3" fmla="*/ 48 h 409"/>
                            <a:gd name="T4" fmla="*/ 555 w 509"/>
                            <a:gd name="T5" fmla="*/ 96 h 409"/>
                            <a:gd name="T6" fmla="*/ 494 w 509"/>
                            <a:gd name="T7" fmla="*/ 348 h 409"/>
                            <a:gd name="T8" fmla="*/ 498 w 509"/>
                            <a:gd name="T9" fmla="*/ 372 h 409"/>
                            <a:gd name="T10" fmla="*/ 489 w 509"/>
                            <a:gd name="T11" fmla="*/ 408 h 409"/>
                            <a:gd name="T12" fmla="*/ 371 w 509"/>
                            <a:gd name="T13" fmla="*/ 372 h 409"/>
                            <a:gd name="T14" fmla="*/ 358 w 509"/>
                            <a:gd name="T15" fmla="*/ 376 h 409"/>
                            <a:gd name="T16" fmla="*/ 175 w 509"/>
                            <a:gd name="T17" fmla="*/ 360 h 409"/>
                            <a:gd name="T18" fmla="*/ 157 w 509"/>
                            <a:gd name="T19" fmla="*/ 348 h 409"/>
                            <a:gd name="T20" fmla="*/ 83 w 509"/>
                            <a:gd name="T21" fmla="*/ 340 h 409"/>
                            <a:gd name="T22" fmla="*/ 70 w 509"/>
                            <a:gd name="T23" fmla="*/ 316 h 409"/>
                            <a:gd name="T24" fmla="*/ 61 w 509"/>
                            <a:gd name="T25" fmla="*/ 284 h 409"/>
                            <a:gd name="T26" fmla="*/ 17 w 509"/>
                            <a:gd name="T27" fmla="*/ 264 h 409"/>
                            <a:gd name="T28" fmla="*/ 0 w 509"/>
                            <a:gd name="T29" fmla="*/ 244 h 409"/>
                            <a:gd name="T30" fmla="*/ 0 w 509"/>
                            <a:gd name="T31" fmla="*/ 208 h 409"/>
                            <a:gd name="T32" fmla="*/ 13 w 509"/>
                            <a:gd name="T33" fmla="*/ 196 h 409"/>
                            <a:gd name="T34" fmla="*/ 4 w 509"/>
                            <a:gd name="T35" fmla="*/ 176 h 409"/>
                            <a:gd name="T36" fmla="*/ 26 w 509"/>
                            <a:gd name="T37" fmla="*/ 176 h 409"/>
                            <a:gd name="T38" fmla="*/ 9 w 509"/>
                            <a:gd name="T39" fmla="*/ 152 h 409"/>
                            <a:gd name="T40" fmla="*/ 4 w 509"/>
                            <a:gd name="T41" fmla="*/ 68 h 409"/>
                            <a:gd name="T42" fmla="*/ 17 w 509"/>
                            <a:gd name="T43" fmla="*/ 28 h 409"/>
                            <a:gd name="T44" fmla="*/ 79 w 509"/>
                            <a:gd name="T45" fmla="*/ 68 h 409"/>
                            <a:gd name="T46" fmla="*/ 122 w 509"/>
                            <a:gd name="T47" fmla="*/ 84 h 409"/>
                            <a:gd name="T48" fmla="*/ 140 w 509"/>
                            <a:gd name="T49" fmla="*/ 104 h 409"/>
                            <a:gd name="T50" fmla="*/ 127 w 509"/>
                            <a:gd name="T51" fmla="*/ 124 h 409"/>
                            <a:gd name="T52" fmla="*/ 105 w 509"/>
                            <a:gd name="T53" fmla="*/ 140 h 409"/>
                            <a:gd name="T54" fmla="*/ 140 w 509"/>
                            <a:gd name="T55" fmla="*/ 140 h 409"/>
                            <a:gd name="T56" fmla="*/ 131 w 509"/>
                            <a:gd name="T57" fmla="*/ 164 h 409"/>
                            <a:gd name="T58" fmla="*/ 96 w 509"/>
                            <a:gd name="T59" fmla="*/ 168 h 409"/>
                            <a:gd name="T60" fmla="*/ 96 w 509"/>
                            <a:gd name="T61" fmla="*/ 184 h 409"/>
                            <a:gd name="T62" fmla="*/ 140 w 509"/>
                            <a:gd name="T63" fmla="*/ 168 h 409"/>
                            <a:gd name="T64" fmla="*/ 157 w 509"/>
                            <a:gd name="T65" fmla="*/ 136 h 409"/>
                            <a:gd name="T66" fmla="*/ 179 w 509"/>
                            <a:gd name="T67" fmla="*/ 100 h 409"/>
                            <a:gd name="T68" fmla="*/ 188 w 509"/>
                            <a:gd name="T69" fmla="*/ 48 h 409"/>
                            <a:gd name="T70" fmla="*/ 170 w 509"/>
                            <a:gd name="T71" fmla="*/ 0 h 4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9"/>
                            <a:gd name="T109" fmla="*/ 0 h 409"/>
                            <a:gd name="T110" fmla="*/ 509 w 509"/>
                            <a:gd name="T111" fmla="*/ 409 h 4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9" h="409">
                              <a:moveTo>
                                <a:pt x="156" y="0"/>
                              </a:moveTo>
                              <a:lnTo>
                                <a:pt x="332" y="48"/>
                              </a:lnTo>
                              <a:lnTo>
                                <a:pt x="508" y="96"/>
                              </a:lnTo>
                              <a:lnTo>
                                <a:pt x="452" y="348"/>
                              </a:lnTo>
                              <a:lnTo>
                                <a:pt x="456" y="372"/>
                              </a:lnTo>
                              <a:lnTo>
                                <a:pt x="448" y="408"/>
                              </a:lnTo>
                              <a:lnTo>
                                <a:pt x="340" y="372"/>
                              </a:lnTo>
                              <a:lnTo>
                                <a:pt x="328" y="376"/>
                              </a:lnTo>
                              <a:lnTo>
                                <a:pt x="160" y="360"/>
                              </a:lnTo>
                              <a:lnTo>
                                <a:pt x="144" y="348"/>
                              </a:lnTo>
                              <a:lnTo>
                                <a:pt x="76" y="340"/>
                              </a:lnTo>
                              <a:lnTo>
                                <a:pt x="64" y="316"/>
                              </a:lnTo>
                              <a:lnTo>
                                <a:pt x="56" y="284"/>
                              </a:lnTo>
                              <a:lnTo>
                                <a:pt x="16" y="264"/>
                              </a:lnTo>
                              <a:lnTo>
                                <a:pt x="0" y="244"/>
                              </a:lnTo>
                              <a:lnTo>
                                <a:pt x="0" y="208"/>
                              </a:lnTo>
                              <a:lnTo>
                                <a:pt x="12" y="196"/>
                              </a:lnTo>
                              <a:lnTo>
                                <a:pt x="4" y="176"/>
                              </a:lnTo>
                              <a:lnTo>
                                <a:pt x="24" y="176"/>
                              </a:lnTo>
                              <a:lnTo>
                                <a:pt x="8" y="152"/>
                              </a:lnTo>
                              <a:lnTo>
                                <a:pt x="4" y="68"/>
                              </a:lnTo>
                              <a:lnTo>
                                <a:pt x="16" y="28"/>
                              </a:lnTo>
                              <a:lnTo>
                                <a:pt x="72" y="68"/>
                              </a:lnTo>
                              <a:lnTo>
                                <a:pt x="112" y="84"/>
                              </a:lnTo>
                              <a:lnTo>
                                <a:pt x="128" y="104"/>
                              </a:lnTo>
                              <a:lnTo>
                                <a:pt x="116" y="124"/>
                              </a:lnTo>
                              <a:lnTo>
                                <a:pt x="96" y="140"/>
                              </a:lnTo>
                              <a:lnTo>
                                <a:pt x="128" y="140"/>
                              </a:lnTo>
                              <a:lnTo>
                                <a:pt x="120" y="164"/>
                              </a:lnTo>
                              <a:lnTo>
                                <a:pt x="88" y="168"/>
                              </a:lnTo>
                              <a:lnTo>
                                <a:pt x="88" y="184"/>
                              </a:lnTo>
                              <a:lnTo>
                                <a:pt x="128" y="168"/>
                              </a:lnTo>
                              <a:lnTo>
                                <a:pt x="144" y="136"/>
                              </a:lnTo>
                              <a:lnTo>
                                <a:pt x="164" y="100"/>
                              </a:lnTo>
                              <a:lnTo>
                                <a:pt x="172" y="48"/>
                              </a:lnTo>
                              <a:lnTo>
                                <a:pt x="156"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89" name="Freeform 37">
                          <a:extLst>
                            <a:ext uri="{FF2B5EF4-FFF2-40B4-BE49-F238E27FC236}">
                              <a16:creationId xmlns:a16="http://schemas.microsoft.com/office/drawing/2014/main" id="{5E34C039-B0CB-99B9-05E5-245EF6A72C63}"/>
                            </a:ext>
                          </a:extLst>
                        </p:cNvPr>
                        <p:cNvSpPr>
                          <a:spLocks/>
                        </p:cNvSpPr>
                        <p:nvPr/>
                      </p:nvSpPr>
                      <p:spPr bwMode="gray">
                        <a:xfrm>
                          <a:off x="6387084" y="3650798"/>
                          <a:ext cx="730112" cy="659816"/>
                        </a:xfrm>
                        <a:custGeom>
                          <a:avLst/>
                          <a:gdLst>
                            <a:gd name="T0" fmla="*/ 642 w 597"/>
                            <a:gd name="T1" fmla="*/ 152 h 546"/>
                            <a:gd name="T2" fmla="*/ 651 w 597"/>
                            <a:gd name="T3" fmla="*/ 180 h 546"/>
                            <a:gd name="T4" fmla="*/ 642 w 597"/>
                            <a:gd name="T5" fmla="*/ 204 h 546"/>
                            <a:gd name="T6" fmla="*/ 616 w 597"/>
                            <a:gd name="T7" fmla="*/ 248 h 546"/>
                            <a:gd name="T8" fmla="*/ 585 w 597"/>
                            <a:gd name="T9" fmla="*/ 292 h 546"/>
                            <a:gd name="T10" fmla="*/ 585 w 597"/>
                            <a:gd name="T11" fmla="*/ 316 h 546"/>
                            <a:gd name="T12" fmla="*/ 607 w 597"/>
                            <a:gd name="T13" fmla="*/ 336 h 546"/>
                            <a:gd name="T14" fmla="*/ 568 w 597"/>
                            <a:gd name="T15" fmla="*/ 413 h 546"/>
                            <a:gd name="T16" fmla="*/ 542 w 597"/>
                            <a:gd name="T17" fmla="*/ 545 h 546"/>
                            <a:gd name="T18" fmla="*/ 310 w 597"/>
                            <a:gd name="T19" fmla="*/ 497 h 546"/>
                            <a:gd name="T20" fmla="*/ 0 w 597"/>
                            <a:gd name="T21" fmla="*/ 417 h 546"/>
                            <a:gd name="T22" fmla="*/ 0 w 597"/>
                            <a:gd name="T23" fmla="*/ 312 h 546"/>
                            <a:gd name="T24" fmla="*/ 26 w 597"/>
                            <a:gd name="T25" fmla="*/ 268 h 546"/>
                            <a:gd name="T26" fmla="*/ 66 w 597"/>
                            <a:gd name="T27" fmla="*/ 224 h 546"/>
                            <a:gd name="T28" fmla="*/ 70 w 597"/>
                            <a:gd name="T29" fmla="*/ 192 h 546"/>
                            <a:gd name="T30" fmla="*/ 149 w 597"/>
                            <a:gd name="T31" fmla="*/ 0 h 546"/>
                            <a:gd name="T32" fmla="*/ 170 w 597"/>
                            <a:gd name="T33" fmla="*/ 8 h 546"/>
                            <a:gd name="T34" fmla="*/ 214 w 597"/>
                            <a:gd name="T35" fmla="*/ 28 h 546"/>
                            <a:gd name="T36" fmla="*/ 223 w 597"/>
                            <a:gd name="T37" fmla="*/ 60 h 546"/>
                            <a:gd name="T38" fmla="*/ 236 w 597"/>
                            <a:gd name="T39" fmla="*/ 84 h 546"/>
                            <a:gd name="T40" fmla="*/ 310 w 597"/>
                            <a:gd name="T41" fmla="*/ 92 h 546"/>
                            <a:gd name="T42" fmla="*/ 328 w 597"/>
                            <a:gd name="T43" fmla="*/ 104 h 546"/>
                            <a:gd name="T44" fmla="*/ 511 w 597"/>
                            <a:gd name="T45" fmla="*/ 120 h 546"/>
                            <a:gd name="T46" fmla="*/ 524 w 597"/>
                            <a:gd name="T47" fmla="*/ 116 h 546"/>
                            <a:gd name="T48" fmla="*/ 642 w 597"/>
                            <a:gd name="T49" fmla="*/ 152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7"/>
                            <a:gd name="T76" fmla="*/ 0 h 546"/>
                            <a:gd name="T77" fmla="*/ 597 w 597"/>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7" h="546">
                              <a:moveTo>
                                <a:pt x="588" y="152"/>
                              </a:moveTo>
                              <a:lnTo>
                                <a:pt x="596" y="180"/>
                              </a:lnTo>
                              <a:lnTo>
                                <a:pt x="588" y="204"/>
                              </a:lnTo>
                              <a:lnTo>
                                <a:pt x="564" y="248"/>
                              </a:lnTo>
                              <a:lnTo>
                                <a:pt x="536" y="292"/>
                              </a:lnTo>
                              <a:lnTo>
                                <a:pt x="536" y="316"/>
                              </a:lnTo>
                              <a:lnTo>
                                <a:pt x="556" y="336"/>
                              </a:lnTo>
                              <a:lnTo>
                                <a:pt x="520" y="413"/>
                              </a:lnTo>
                              <a:lnTo>
                                <a:pt x="496" y="545"/>
                              </a:lnTo>
                              <a:lnTo>
                                <a:pt x="284" y="497"/>
                              </a:lnTo>
                              <a:lnTo>
                                <a:pt x="0" y="417"/>
                              </a:lnTo>
                              <a:lnTo>
                                <a:pt x="0" y="312"/>
                              </a:lnTo>
                              <a:lnTo>
                                <a:pt x="24" y="268"/>
                              </a:lnTo>
                              <a:lnTo>
                                <a:pt x="60" y="224"/>
                              </a:lnTo>
                              <a:lnTo>
                                <a:pt x="64" y="192"/>
                              </a:lnTo>
                              <a:lnTo>
                                <a:pt x="136" y="0"/>
                              </a:lnTo>
                              <a:lnTo>
                                <a:pt x="156" y="8"/>
                              </a:lnTo>
                              <a:lnTo>
                                <a:pt x="196" y="28"/>
                              </a:lnTo>
                              <a:lnTo>
                                <a:pt x="204" y="60"/>
                              </a:lnTo>
                              <a:lnTo>
                                <a:pt x="216" y="84"/>
                              </a:lnTo>
                              <a:lnTo>
                                <a:pt x="284" y="92"/>
                              </a:lnTo>
                              <a:lnTo>
                                <a:pt x="300" y="104"/>
                              </a:lnTo>
                              <a:lnTo>
                                <a:pt x="468" y="120"/>
                              </a:lnTo>
                              <a:lnTo>
                                <a:pt x="480" y="116"/>
                              </a:lnTo>
                              <a:lnTo>
                                <a:pt x="588" y="15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0" name="Freeform 38">
                          <a:extLst>
                            <a:ext uri="{FF2B5EF4-FFF2-40B4-BE49-F238E27FC236}">
                              <a16:creationId xmlns:a16="http://schemas.microsoft.com/office/drawing/2014/main" id="{8AB3BB14-54FB-A4F5-A9A8-81AFF8FBCD25}"/>
                            </a:ext>
                          </a:extLst>
                        </p:cNvPr>
                        <p:cNvSpPr>
                          <a:spLocks/>
                        </p:cNvSpPr>
                        <p:nvPr/>
                      </p:nvSpPr>
                      <p:spPr bwMode="gray">
                        <a:xfrm>
                          <a:off x="6994016" y="3457446"/>
                          <a:ext cx="568860" cy="949845"/>
                        </a:xfrm>
                        <a:custGeom>
                          <a:avLst/>
                          <a:gdLst>
                            <a:gd name="T0" fmla="*/ 0 w 465"/>
                            <a:gd name="T1" fmla="*/ 705 h 786"/>
                            <a:gd name="T2" fmla="*/ 236 w 465"/>
                            <a:gd name="T3" fmla="*/ 745 h 786"/>
                            <a:gd name="T4" fmla="*/ 468 w 465"/>
                            <a:gd name="T5" fmla="*/ 785 h 786"/>
                            <a:gd name="T6" fmla="*/ 507 w 465"/>
                            <a:gd name="T7" fmla="*/ 521 h 786"/>
                            <a:gd name="T8" fmla="*/ 476 w 465"/>
                            <a:gd name="T9" fmla="*/ 496 h 786"/>
                            <a:gd name="T10" fmla="*/ 441 w 465"/>
                            <a:gd name="T11" fmla="*/ 504 h 786"/>
                            <a:gd name="T12" fmla="*/ 376 w 465"/>
                            <a:gd name="T13" fmla="*/ 484 h 786"/>
                            <a:gd name="T14" fmla="*/ 345 w 465"/>
                            <a:gd name="T15" fmla="*/ 484 h 786"/>
                            <a:gd name="T16" fmla="*/ 332 w 465"/>
                            <a:gd name="T17" fmla="*/ 460 h 786"/>
                            <a:gd name="T18" fmla="*/ 315 w 465"/>
                            <a:gd name="T19" fmla="*/ 384 h 786"/>
                            <a:gd name="T20" fmla="*/ 280 w 465"/>
                            <a:gd name="T21" fmla="*/ 384 h 786"/>
                            <a:gd name="T22" fmla="*/ 275 w 465"/>
                            <a:gd name="T23" fmla="*/ 360 h 786"/>
                            <a:gd name="T24" fmla="*/ 288 w 465"/>
                            <a:gd name="T25" fmla="*/ 336 h 786"/>
                            <a:gd name="T26" fmla="*/ 288 w 465"/>
                            <a:gd name="T27" fmla="*/ 300 h 786"/>
                            <a:gd name="T28" fmla="*/ 271 w 465"/>
                            <a:gd name="T29" fmla="*/ 272 h 786"/>
                            <a:gd name="T30" fmla="*/ 258 w 465"/>
                            <a:gd name="T31" fmla="*/ 284 h 786"/>
                            <a:gd name="T32" fmla="*/ 258 w 465"/>
                            <a:gd name="T33" fmla="*/ 260 h 786"/>
                            <a:gd name="T34" fmla="*/ 227 w 465"/>
                            <a:gd name="T35" fmla="*/ 168 h 786"/>
                            <a:gd name="T36" fmla="*/ 227 w 465"/>
                            <a:gd name="T37" fmla="*/ 132 h 786"/>
                            <a:gd name="T38" fmla="*/ 214 w 465"/>
                            <a:gd name="T39" fmla="*/ 132 h 786"/>
                            <a:gd name="T40" fmla="*/ 245 w 465"/>
                            <a:gd name="T41" fmla="*/ 20 h 786"/>
                            <a:gd name="T42" fmla="*/ 166 w 465"/>
                            <a:gd name="T43" fmla="*/ 0 h 786"/>
                            <a:gd name="T44" fmla="*/ 105 w 465"/>
                            <a:gd name="T45" fmla="*/ 252 h 786"/>
                            <a:gd name="T46" fmla="*/ 109 w 465"/>
                            <a:gd name="T47" fmla="*/ 276 h 786"/>
                            <a:gd name="T48" fmla="*/ 101 w 465"/>
                            <a:gd name="T49" fmla="*/ 312 h 786"/>
                            <a:gd name="T50" fmla="*/ 109 w 465"/>
                            <a:gd name="T51" fmla="*/ 340 h 786"/>
                            <a:gd name="T52" fmla="*/ 101 w 465"/>
                            <a:gd name="T53" fmla="*/ 364 h 786"/>
                            <a:gd name="T54" fmla="*/ 74 w 465"/>
                            <a:gd name="T55" fmla="*/ 408 h 786"/>
                            <a:gd name="T56" fmla="*/ 44 w 465"/>
                            <a:gd name="T57" fmla="*/ 452 h 786"/>
                            <a:gd name="T58" fmla="*/ 44 w 465"/>
                            <a:gd name="T59" fmla="*/ 476 h 786"/>
                            <a:gd name="T60" fmla="*/ 66 w 465"/>
                            <a:gd name="T61" fmla="*/ 496 h 786"/>
                            <a:gd name="T62" fmla="*/ 26 w 465"/>
                            <a:gd name="T63" fmla="*/ 573 h 786"/>
                            <a:gd name="T64" fmla="*/ 0 w 465"/>
                            <a:gd name="T65" fmla="*/ 705 h 7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5"/>
                            <a:gd name="T100" fmla="*/ 0 h 786"/>
                            <a:gd name="T101" fmla="*/ 465 w 465"/>
                            <a:gd name="T102" fmla="*/ 786 h 7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5" h="786">
                              <a:moveTo>
                                <a:pt x="0" y="705"/>
                              </a:moveTo>
                              <a:lnTo>
                                <a:pt x="216" y="745"/>
                              </a:lnTo>
                              <a:lnTo>
                                <a:pt x="428" y="785"/>
                              </a:lnTo>
                              <a:lnTo>
                                <a:pt x="464" y="521"/>
                              </a:lnTo>
                              <a:lnTo>
                                <a:pt x="436" y="496"/>
                              </a:lnTo>
                              <a:lnTo>
                                <a:pt x="404" y="504"/>
                              </a:lnTo>
                              <a:lnTo>
                                <a:pt x="344" y="484"/>
                              </a:lnTo>
                              <a:lnTo>
                                <a:pt x="316" y="484"/>
                              </a:lnTo>
                              <a:lnTo>
                                <a:pt x="304" y="460"/>
                              </a:lnTo>
                              <a:lnTo>
                                <a:pt x="288" y="384"/>
                              </a:lnTo>
                              <a:lnTo>
                                <a:pt x="256" y="384"/>
                              </a:lnTo>
                              <a:lnTo>
                                <a:pt x="252" y="360"/>
                              </a:lnTo>
                              <a:lnTo>
                                <a:pt x="264" y="336"/>
                              </a:lnTo>
                              <a:lnTo>
                                <a:pt x="264" y="300"/>
                              </a:lnTo>
                              <a:lnTo>
                                <a:pt x="248" y="272"/>
                              </a:lnTo>
                              <a:lnTo>
                                <a:pt x="236" y="284"/>
                              </a:lnTo>
                              <a:lnTo>
                                <a:pt x="236" y="260"/>
                              </a:lnTo>
                              <a:lnTo>
                                <a:pt x="208" y="168"/>
                              </a:lnTo>
                              <a:lnTo>
                                <a:pt x="208" y="132"/>
                              </a:lnTo>
                              <a:lnTo>
                                <a:pt x="196" y="132"/>
                              </a:lnTo>
                              <a:lnTo>
                                <a:pt x="224" y="20"/>
                              </a:lnTo>
                              <a:lnTo>
                                <a:pt x="152" y="0"/>
                              </a:lnTo>
                              <a:lnTo>
                                <a:pt x="96" y="252"/>
                              </a:lnTo>
                              <a:lnTo>
                                <a:pt x="100" y="276"/>
                              </a:lnTo>
                              <a:lnTo>
                                <a:pt x="92" y="312"/>
                              </a:lnTo>
                              <a:lnTo>
                                <a:pt x="100" y="340"/>
                              </a:lnTo>
                              <a:lnTo>
                                <a:pt x="92" y="364"/>
                              </a:lnTo>
                              <a:lnTo>
                                <a:pt x="68" y="408"/>
                              </a:lnTo>
                              <a:lnTo>
                                <a:pt x="40" y="452"/>
                              </a:lnTo>
                              <a:lnTo>
                                <a:pt x="40" y="476"/>
                              </a:lnTo>
                              <a:lnTo>
                                <a:pt x="60" y="496"/>
                              </a:lnTo>
                              <a:lnTo>
                                <a:pt x="24" y="573"/>
                              </a:lnTo>
                              <a:lnTo>
                                <a:pt x="0" y="705"/>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1" name="Freeform 39">
                          <a:extLst>
                            <a:ext uri="{FF2B5EF4-FFF2-40B4-BE49-F238E27FC236}">
                              <a16:creationId xmlns:a16="http://schemas.microsoft.com/office/drawing/2014/main" id="{40987385-7D47-AA20-200A-E10C11DBE80D}"/>
                            </a:ext>
                          </a:extLst>
                        </p:cNvPr>
                        <p:cNvSpPr>
                          <a:spLocks/>
                        </p:cNvSpPr>
                        <p:nvPr/>
                      </p:nvSpPr>
                      <p:spPr bwMode="gray">
                        <a:xfrm>
                          <a:off x="7233653" y="3481613"/>
                          <a:ext cx="951831" cy="606643"/>
                        </a:xfrm>
                        <a:custGeom>
                          <a:avLst/>
                          <a:gdLst>
                            <a:gd name="T0" fmla="*/ 293 w 777"/>
                            <a:gd name="T1" fmla="*/ 501 h 502"/>
                            <a:gd name="T2" fmla="*/ 302 w 777"/>
                            <a:gd name="T3" fmla="*/ 452 h 502"/>
                            <a:gd name="T4" fmla="*/ 827 w 777"/>
                            <a:gd name="T5" fmla="*/ 493 h 502"/>
                            <a:gd name="T6" fmla="*/ 836 w 777"/>
                            <a:gd name="T7" fmla="*/ 404 h 502"/>
                            <a:gd name="T8" fmla="*/ 849 w 777"/>
                            <a:gd name="T9" fmla="*/ 72 h 502"/>
                            <a:gd name="T10" fmla="*/ 578 w 777"/>
                            <a:gd name="T11" fmla="*/ 64 h 502"/>
                            <a:gd name="T12" fmla="*/ 394 w 777"/>
                            <a:gd name="T13" fmla="*/ 44 h 502"/>
                            <a:gd name="T14" fmla="*/ 83 w 777"/>
                            <a:gd name="T15" fmla="*/ 4 h 502"/>
                            <a:gd name="T16" fmla="*/ 31 w 777"/>
                            <a:gd name="T17" fmla="*/ 0 h 502"/>
                            <a:gd name="T18" fmla="*/ 0 w 777"/>
                            <a:gd name="T19" fmla="*/ 112 h 502"/>
                            <a:gd name="T20" fmla="*/ 13 w 777"/>
                            <a:gd name="T21" fmla="*/ 112 h 502"/>
                            <a:gd name="T22" fmla="*/ 13 w 777"/>
                            <a:gd name="T23" fmla="*/ 148 h 502"/>
                            <a:gd name="T24" fmla="*/ 44 w 777"/>
                            <a:gd name="T25" fmla="*/ 240 h 502"/>
                            <a:gd name="T26" fmla="*/ 44 w 777"/>
                            <a:gd name="T27" fmla="*/ 264 h 502"/>
                            <a:gd name="T28" fmla="*/ 57 w 777"/>
                            <a:gd name="T29" fmla="*/ 252 h 502"/>
                            <a:gd name="T30" fmla="*/ 74 w 777"/>
                            <a:gd name="T31" fmla="*/ 280 h 502"/>
                            <a:gd name="T32" fmla="*/ 74 w 777"/>
                            <a:gd name="T33" fmla="*/ 316 h 502"/>
                            <a:gd name="T34" fmla="*/ 61 w 777"/>
                            <a:gd name="T35" fmla="*/ 340 h 502"/>
                            <a:gd name="T36" fmla="*/ 66 w 777"/>
                            <a:gd name="T37" fmla="*/ 364 h 502"/>
                            <a:gd name="T38" fmla="*/ 101 w 777"/>
                            <a:gd name="T39" fmla="*/ 364 h 502"/>
                            <a:gd name="T40" fmla="*/ 118 w 777"/>
                            <a:gd name="T41" fmla="*/ 440 h 502"/>
                            <a:gd name="T42" fmla="*/ 131 w 777"/>
                            <a:gd name="T43" fmla="*/ 464 h 502"/>
                            <a:gd name="T44" fmla="*/ 162 w 777"/>
                            <a:gd name="T45" fmla="*/ 464 h 502"/>
                            <a:gd name="T46" fmla="*/ 228 w 777"/>
                            <a:gd name="T47" fmla="*/ 484 h 502"/>
                            <a:gd name="T48" fmla="*/ 263 w 777"/>
                            <a:gd name="T49" fmla="*/ 476 h 502"/>
                            <a:gd name="T50" fmla="*/ 293 w 777"/>
                            <a:gd name="T51" fmla="*/ 501 h 5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7"/>
                            <a:gd name="T79" fmla="*/ 0 h 502"/>
                            <a:gd name="T80" fmla="*/ 777 w 777"/>
                            <a:gd name="T81" fmla="*/ 502 h 5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7" h="502">
                              <a:moveTo>
                                <a:pt x="268" y="501"/>
                              </a:moveTo>
                              <a:lnTo>
                                <a:pt x="276" y="452"/>
                              </a:lnTo>
                              <a:lnTo>
                                <a:pt x="756" y="493"/>
                              </a:lnTo>
                              <a:lnTo>
                                <a:pt x="764" y="404"/>
                              </a:lnTo>
                              <a:lnTo>
                                <a:pt x="776" y="72"/>
                              </a:lnTo>
                              <a:lnTo>
                                <a:pt x="528" y="64"/>
                              </a:lnTo>
                              <a:lnTo>
                                <a:pt x="360" y="44"/>
                              </a:lnTo>
                              <a:lnTo>
                                <a:pt x="76" y="4"/>
                              </a:lnTo>
                              <a:lnTo>
                                <a:pt x="28" y="0"/>
                              </a:lnTo>
                              <a:lnTo>
                                <a:pt x="0" y="112"/>
                              </a:lnTo>
                              <a:lnTo>
                                <a:pt x="12" y="112"/>
                              </a:lnTo>
                              <a:lnTo>
                                <a:pt x="12" y="148"/>
                              </a:lnTo>
                              <a:lnTo>
                                <a:pt x="40" y="240"/>
                              </a:lnTo>
                              <a:lnTo>
                                <a:pt x="40" y="264"/>
                              </a:lnTo>
                              <a:lnTo>
                                <a:pt x="52" y="252"/>
                              </a:lnTo>
                              <a:lnTo>
                                <a:pt x="68" y="280"/>
                              </a:lnTo>
                              <a:lnTo>
                                <a:pt x="68" y="316"/>
                              </a:lnTo>
                              <a:lnTo>
                                <a:pt x="56" y="340"/>
                              </a:lnTo>
                              <a:lnTo>
                                <a:pt x="60" y="364"/>
                              </a:lnTo>
                              <a:lnTo>
                                <a:pt x="92" y="364"/>
                              </a:lnTo>
                              <a:lnTo>
                                <a:pt x="108" y="440"/>
                              </a:lnTo>
                              <a:lnTo>
                                <a:pt x="120" y="464"/>
                              </a:lnTo>
                              <a:lnTo>
                                <a:pt x="148" y="464"/>
                              </a:lnTo>
                              <a:lnTo>
                                <a:pt x="208" y="484"/>
                              </a:lnTo>
                              <a:lnTo>
                                <a:pt x="240" y="476"/>
                              </a:lnTo>
                              <a:lnTo>
                                <a:pt x="268" y="501"/>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2" name="Freeform 40">
                          <a:extLst>
                            <a:ext uri="{FF2B5EF4-FFF2-40B4-BE49-F238E27FC236}">
                              <a16:creationId xmlns:a16="http://schemas.microsoft.com/office/drawing/2014/main" id="{A3492D52-8BB1-2116-91DA-56B3F4EC9BF9}"/>
                            </a:ext>
                          </a:extLst>
                        </p:cNvPr>
                        <p:cNvSpPr>
                          <a:spLocks/>
                        </p:cNvSpPr>
                        <p:nvPr/>
                      </p:nvSpPr>
                      <p:spPr bwMode="gray">
                        <a:xfrm>
                          <a:off x="7508004" y="4027833"/>
                          <a:ext cx="652846" cy="538970"/>
                        </a:xfrm>
                        <a:custGeom>
                          <a:avLst/>
                          <a:gdLst>
                            <a:gd name="T0" fmla="*/ 582 w 533"/>
                            <a:gd name="T1" fmla="*/ 41 h 446"/>
                            <a:gd name="T2" fmla="*/ 57 w 533"/>
                            <a:gd name="T3" fmla="*/ 0 h 446"/>
                            <a:gd name="T4" fmla="*/ 48 w 533"/>
                            <a:gd name="T5" fmla="*/ 49 h 446"/>
                            <a:gd name="T6" fmla="*/ 9 w 533"/>
                            <a:gd name="T7" fmla="*/ 313 h 446"/>
                            <a:gd name="T8" fmla="*/ 0 w 533"/>
                            <a:gd name="T9" fmla="*/ 405 h 446"/>
                            <a:gd name="T10" fmla="*/ 153 w 533"/>
                            <a:gd name="T11" fmla="*/ 417 h 446"/>
                            <a:gd name="T12" fmla="*/ 569 w 533"/>
                            <a:gd name="T13" fmla="*/ 445 h 446"/>
                            <a:gd name="T14" fmla="*/ 578 w 533"/>
                            <a:gd name="T15" fmla="*/ 241 h 446"/>
                            <a:gd name="T16" fmla="*/ 582 w 533"/>
                            <a:gd name="T17" fmla="*/ 41 h 4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3"/>
                            <a:gd name="T28" fmla="*/ 0 h 446"/>
                            <a:gd name="T29" fmla="*/ 533 w 533"/>
                            <a:gd name="T30" fmla="*/ 446 h 4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3" h="446">
                              <a:moveTo>
                                <a:pt x="532" y="41"/>
                              </a:moveTo>
                              <a:lnTo>
                                <a:pt x="52" y="0"/>
                              </a:lnTo>
                              <a:lnTo>
                                <a:pt x="44" y="49"/>
                              </a:lnTo>
                              <a:lnTo>
                                <a:pt x="8" y="313"/>
                              </a:lnTo>
                              <a:lnTo>
                                <a:pt x="0" y="405"/>
                              </a:lnTo>
                              <a:lnTo>
                                <a:pt x="140" y="417"/>
                              </a:lnTo>
                              <a:lnTo>
                                <a:pt x="520" y="445"/>
                              </a:lnTo>
                              <a:lnTo>
                                <a:pt x="528" y="241"/>
                              </a:lnTo>
                              <a:lnTo>
                                <a:pt x="532" y="41"/>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3" name="Freeform 42">
                          <a:extLst>
                            <a:ext uri="{FF2B5EF4-FFF2-40B4-BE49-F238E27FC236}">
                              <a16:creationId xmlns:a16="http://schemas.microsoft.com/office/drawing/2014/main" id="{DB77EFF5-3692-D13A-819B-C633E789E7D2}"/>
                            </a:ext>
                          </a:extLst>
                        </p:cNvPr>
                        <p:cNvSpPr>
                          <a:spLocks/>
                        </p:cNvSpPr>
                        <p:nvPr/>
                      </p:nvSpPr>
                      <p:spPr bwMode="gray">
                        <a:xfrm>
                          <a:off x="9507971" y="4676772"/>
                          <a:ext cx="676361" cy="373412"/>
                        </a:xfrm>
                        <a:custGeom>
                          <a:avLst/>
                          <a:gdLst>
                            <a:gd name="T0" fmla="*/ 22 w 553"/>
                            <a:gd name="T1" fmla="*/ 308 h 309"/>
                            <a:gd name="T2" fmla="*/ 26 w 553"/>
                            <a:gd name="T3" fmla="*/ 292 h 309"/>
                            <a:gd name="T4" fmla="*/ 9 w 553"/>
                            <a:gd name="T5" fmla="*/ 280 h 309"/>
                            <a:gd name="T6" fmla="*/ 0 w 553"/>
                            <a:gd name="T7" fmla="*/ 268 h 309"/>
                            <a:gd name="T8" fmla="*/ 13 w 553"/>
                            <a:gd name="T9" fmla="*/ 252 h 309"/>
                            <a:gd name="T10" fmla="*/ 70 w 553"/>
                            <a:gd name="T11" fmla="*/ 252 h 309"/>
                            <a:gd name="T12" fmla="*/ 66 w 553"/>
                            <a:gd name="T13" fmla="*/ 232 h 309"/>
                            <a:gd name="T14" fmla="*/ 87 w 553"/>
                            <a:gd name="T15" fmla="*/ 220 h 309"/>
                            <a:gd name="T16" fmla="*/ 74 w 553"/>
                            <a:gd name="T17" fmla="*/ 208 h 309"/>
                            <a:gd name="T18" fmla="*/ 100 w 553"/>
                            <a:gd name="T19" fmla="*/ 168 h 309"/>
                            <a:gd name="T20" fmla="*/ 127 w 553"/>
                            <a:gd name="T21" fmla="*/ 148 h 309"/>
                            <a:gd name="T22" fmla="*/ 232 w 553"/>
                            <a:gd name="T23" fmla="*/ 136 h 309"/>
                            <a:gd name="T24" fmla="*/ 236 w 553"/>
                            <a:gd name="T25" fmla="*/ 108 h 309"/>
                            <a:gd name="T26" fmla="*/ 267 w 553"/>
                            <a:gd name="T27" fmla="*/ 128 h 309"/>
                            <a:gd name="T28" fmla="*/ 288 w 553"/>
                            <a:gd name="T29" fmla="*/ 84 h 309"/>
                            <a:gd name="T30" fmla="*/ 310 w 553"/>
                            <a:gd name="T31" fmla="*/ 48 h 309"/>
                            <a:gd name="T32" fmla="*/ 345 w 553"/>
                            <a:gd name="T33" fmla="*/ 16 h 309"/>
                            <a:gd name="T34" fmla="*/ 411 w 553"/>
                            <a:gd name="T35" fmla="*/ 0 h 309"/>
                            <a:gd name="T36" fmla="*/ 441 w 553"/>
                            <a:gd name="T37" fmla="*/ 20 h 309"/>
                            <a:gd name="T38" fmla="*/ 467 w 553"/>
                            <a:gd name="T39" fmla="*/ 4 h 309"/>
                            <a:gd name="T40" fmla="*/ 489 w 553"/>
                            <a:gd name="T41" fmla="*/ 16 h 309"/>
                            <a:gd name="T42" fmla="*/ 498 w 553"/>
                            <a:gd name="T43" fmla="*/ 0 h 309"/>
                            <a:gd name="T44" fmla="*/ 516 w 553"/>
                            <a:gd name="T45" fmla="*/ 0 h 309"/>
                            <a:gd name="T46" fmla="*/ 546 w 553"/>
                            <a:gd name="T47" fmla="*/ 28 h 309"/>
                            <a:gd name="T48" fmla="*/ 555 w 553"/>
                            <a:gd name="T49" fmla="*/ 80 h 309"/>
                            <a:gd name="T50" fmla="*/ 577 w 553"/>
                            <a:gd name="T51" fmla="*/ 96 h 309"/>
                            <a:gd name="T52" fmla="*/ 585 w 553"/>
                            <a:gd name="T53" fmla="*/ 120 h 309"/>
                            <a:gd name="T54" fmla="*/ 603 w 553"/>
                            <a:gd name="T55" fmla="*/ 120 h 309"/>
                            <a:gd name="T56" fmla="*/ 581 w 553"/>
                            <a:gd name="T57" fmla="*/ 156 h 309"/>
                            <a:gd name="T58" fmla="*/ 555 w 553"/>
                            <a:gd name="T59" fmla="*/ 168 h 309"/>
                            <a:gd name="T60" fmla="*/ 550 w 553"/>
                            <a:gd name="T61" fmla="*/ 200 h 309"/>
                            <a:gd name="T62" fmla="*/ 498 w 553"/>
                            <a:gd name="T63" fmla="*/ 232 h 309"/>
                            <a:gd name="T64" fmla="*/ 144 w 553"/>
                            <a:gd name="T65" fmla="*/ 284 h 309"/>
                            <a:gd name="T66" fmla="*/ 109 w 553"/>
                            <a:gd name="T67" fmla="*/ 280 h 309"/>
                            <a:gd name="T68" fmla="*/ 114 w 553"/>
                            <a:gd name="T69" fmla="*/ 296 h 309"/>
                            <a:gd name="T70" fmla="*/ 22 w 553"/>
                            <a:gd name="T71" fmla="*/ 308 h 3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309"/>
                            <a:gd name="T110" fmla="*/ 553 w 553"/>
                            <a:gd name="T111" fmla="*/ 309 h 3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309">
                              <a:moveTo>
                                <a:pt x="20" y="308"/>
                              </a:moveTo>
                              <a:lnTo>
                                <a:pt x="24" y="292"/>
                              </a:lnTo>
                              <a:lnTo>
                                <a:pt x="8" y="280"/>
                              </a:lnTo>
                              <a:lnTo>
                                <a:pt x="0" y="268"/>
                              </a:lnTo>
                              <a:lnTo>
                                <a:pt x="12" y="252"/>
                              </a:lnTo>
                              <a:lnTo>
                                <a:pt x="64" y="252"/>
                              </a:lnTo>
                              <a:lnTo>
                                <a:pt x="60" y="232"/>
                              </a:lnTo>
                              <a:lnTo>
                                <a:pt x="80" y="220"/>
                              </a:lnTo>
                              <a:lnTo>
                                <a:pt x="68" y="208"/>
                              </a:lnTo>
                              <a:lnTo>
                                <a:pt x="92" y="168"/>
                              </a:lnTo>
                              <a:lnTo>
                                <a:pt x="116" y="148"/>
                              </a:lnTo>
                              <a:lnTo>
                                <a:pt x="212" y="136"/>
                              </a:lnTo>
                              <a:lnTo>
                                <a:pt x="216" y="108"/>
                              </a:lnTo>
                              <a:lnTo>
                                <a:pt x="244" y="128"/>
                              </a:lnTo>
                              <a:lnTo>
                                <a:pt x="264" y="84"/>
                              </a:lnTo>
                              <a:lnTo>
                                <a:pt x="284" y="48"/>
                              </a:lnTo>
                              <a:lnTo>
                                <a:pt x="316" y="16"/>
                              </a:lnTo>
                              <a:lnTo>
                                <a:pt x="376" y="0"/>
                              </a:lnTo>
                              <a:lnTo>
                                <a:pt x="404" y="20"/>
                              </a:lnTo>
                              <a:lnTo>
                                <a:pt x="428" y="4"/>
                              </a:lnTo>
                              <a:lnTo>
                                <a:pt x="448" y="16"/>
                              </a:lnTo>
                              <a:lnTo>
                                <a:pt x="456" y="0"/>
                              </a:lnTo>
                              <a:lnTo>
                                <a:pt x="472" y="0"/>
                              </a:lnTo>
                              <a:lnTo>
                                <a:pt x="500" y="28"/>
                              </a:lnTo>
                              <a:lnTo>
                                <a:pt x="508" y="80"/>
                              </a:lnTo>
                              <a:lnTo>
                                <a:pt x="528" y="96"/>
                              </a:lnTo>
                              <a:lnTo>
                                <a:pt x="536" y="120"/>
                              </a:lnTo>
                              <a:lnTo>
                                <a:pt x="552" y="120"/>
                              </a:lnTo>
                              <a:lnTo>
                                <a:pt x="532" y="156"/>
                              </a:lnTo>
                              <a:lnTo>
                                <a:pt x="508" y="168"/>
                              </a:lnTo>
                              <a:lnTo>
                                <a:pt x="504" y="200"/>
                              </a:lnTo>
                              <a:lnTo>
                                <a:pt x="456" y="232"/>
                              </a:lnTo>
                              <a:lnTo>
                                <a:pt x="132" y="284"/>
                              </a:lnTo>
                              <a:lnTo>
                                <a:pt x="100" y="280"/>
                              </a:lnTo>
                              <a:lnTo>
                                <a:pt x="104" y="296"/>
                              </a:lnTo>
                              <a:lnTo>
                                <a:pt x="20" y="30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4" name="Freeform 48">
                          <a:extLst>
                            <a:ext uri="{FF2B5EF4-FFF2-40B4-BE49-F238E27FC236}">
                              <a16:creationId xmlns:a16="http://schemas.microsoft.com/office/drawing/2014/main" id="{C6EF4FD9-C0B4-1321-0CFC-1E873F51B726}"/>
                            </a:ext>
                          </a:extLst>
                        </p:cNvPr>
                        <p:cNvSpPr>
                          <a:spLocks/>
                        </p:cNvSpPr>
                        <p:nvPr/>
                      </p:nvSpPr>
                      <p:spPr bwMode="gray">
                        <a:xfrm>
                          <a:off x="7576312" y="5029644"/>
                          <a:ext cx="638288" cy="717821"/>
                        </a:xfrm>
                        <a:custGeom>
                          <a:avLst/>
                          <a:gdLst>
                            <a:gd name="T0" fmla="*/ 0 w 521"/>
                            <a:gd name="T1" fmla="*/ 589 h 594"/>
                            <a:gd name="T2" fmla="*/ 74 w 521"/>
                            <a:gd name="T3" fmla="*/ 593 h 594"/>
                            <a:gd name="T4" fmla="*/ 83 w 521"/>
                            <a:gd name="T5" fmla="*/ 549 h 594"/>
                            <a:gd name="T6" fmla="*/ 249 w 521"/>
                            <a:gd name="T7" fmla="*/ 557 h 594"/>
                            <a:gd name="T8" fmla="*/ 249 w 521"/>
                            <a:gd name="T9" fmla="*/ 533 h 594"/>
                            <a:gd name="T10" fmla="*/ 560 w 521"/>
                            <a:gd name="T11" fmla="*/ 533 h 594"/>
                            <a:gd name="T12" fmla="*/ 569 w 521"/>
                            <a:gd name="T13" fmla="*/ 72 h 594"/>
                            <a:gd name="T14" fmla="*/ 569 w 521"/>
                            <a:gd name="T15" fmla="*/ 32 h 594"/>
                            <a:gd name="T16" fmla="*/ 57 w 521"/>
                            <a:gd name="T17" fmla="*/ 0 h 594"/>
                            <a:gd name="T18" fmla="*/ 0 w 521"/>
                            <a:gd name="T19" fmla="*/ 589 h 5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594"/>
                            <a:gd name="T32" fmla="*/ 521 w 521"/>
                            <a:gd name="T33" fmla="*/ 594 h 5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594">
                              <a:moveTo>
                                <a:pt x="0" y="589"/>
                              </a:moveTo>
                              <a:lnTo>
                                <a:pt x="68" y="593"/>
                              </a:lnTo>
                              <a:lnTo>
                                <a:pt x="76" y="549"/>
                              </a:lnTo>
                              <a:lnTo>
                                <a:pt x="228" y="557"/>
                              </a:lnTo>
                              <a:lnTo>
                                <a:pt x="228" y="533"/>
                              </a:lnTo>
                              <a:lnTo>
                                <a:pt x="512" y="533"/>
                              </a:lnTo>
                              <a:lnTo>
                                <a:pt x="520" y="72"/>
                              </a:lnTo>
                              <a:lnTo>
                                <a:pt x="520" y="32"/>
                              </a:lnTo>
                              <a:lnTo>
                                <a:pt x="52" y="0"/>
                              </a:lnTo>
                              <a:lnTo>
                                <a:pt x="0" y="58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5" name="Freeform 50">
                          <a:extLst>
                            <a:ext uri="{FF2B5EF4-FFF2-40B4-BE49-F238E27FC236}">
                              <a16:creationId xmlns:a16="http://schemas.microsoft.com/office/drawing/2014/main" id="{610ABEC6-4A86-8740-CAB1-52A02D754568}"/>
                            </a:ext>
                          </a:extLst>
                        </p:cNvPr>
                        <p:cNvSpPr>
                          <a:spLocks/>
                        </p:cNvSpPr>
                        <p:nvPr/>
                      </p:nvSpPr>
                      <p:spPr bwMode="gray">
                        <a:xfrm>
                          <a:off x="9027575" y="5063479"/>
                          <a:ext cx="461358" cy="484590"/>
                        </a:xfrm>
                        <a:custGeom>
                          <a:avLst/>
                          <a:gdLst>
                            <a:gd name="T0" fmla="*/ 13 w 377"/>
                            <a:gd name="T1" fmla="*/ 312 h 401"/>
                            <a:gd name="T2" fmla="*/ 13 w 377"/>
                            <a:gd name="T3" fmla="*/ 140 h 401"/>
                            <a:gd name="T4" fmla="*/ 0 w 377"/>
                            <a:gd name="T5" fmla="*/ 28 h 401"/>
                            <a:gd name="T6" fmla="*/ 157 w 377"/>
                            <a:gd name="T7" fmla="*/ 20 h 401"/>
                            <a:gd name="T8" fmla="*/ 380 w 377"/>
                            <a:gd name="T9" fmla="*/ 0 h 401"/>
                            <a:gd name="T10" fmla="*/ 367 w 377"/>
                            <a:gd name="T11" fmla="*/ 44 h 401"/>
                            <a:gd name="T12" fmla="*/ 411 w 377"/>
                            <a:gd name="T13" fmla="*/ 44 h 401"/>
                            <a:gd name="T14" fmla="*/ 402 w 377"/>
                            <a:gd name="T15" fmla="*/ 112 h 401"/>
                            <a:gd name="T16" fmla="*/ 385 w 377"/>
                            <a:gd name="T17" fmla="*/ 128 h 401"/>
                            <a:gd name="T18" fmla="*/ 398 w 377"/>
                            <a:gd name="T19" fmla="*/ 128 h 401"/>
                            <a:gd name="T20" fmla="*/ 380 w 377"/>
                            <a:gd name="T21" fmla="*/ 156 h 401"/>
                            <a:gd name="T22" fmla="*/ 319 w 377"/>
                            <a:gd name="T23" fmla="*/ 264 h 401"/>
                            <a:gd name="T24" fmla="*/ 319 w 377"/>
                            <a:gd name="T25" fmla="*/ 320 h 401"/>
                            <a:gd name="T26" fmla="*/ 332 w 377"/>
                            <a:gd name="T27" fmla="*/ 328 h 401"/>
                            <a:gd name="T28" fmla="*/ 323 w 377"/>
                            <a:gd name="T29" fmla="*/ 372 h 401"/>
                            <a:gd name="T30" fmla="*/ 61 w 377"/>
                            <a:gd name="T31" fmla="*/ 400 h 401"/>
                            <a:gd name="T32" fmla="*/ 57 w 377"/>
                            <a:gd name="T33" fmla="*/ 336 h 401"/>
                            <a:gd name="T34" fmla="*/ 13 w 377"/>
                            <a:gd name="T35" fmla="*/ 312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7"/>
                            <a:gd name="T55" fmla="*/ 0 h 401"/>
                            <a:gd name="T56" fmla="*/ 377 w 377"/>
                            <a:gd name="T57" fmla="*/ 401 h 4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7" h="401">
                              <a:moveTo>
                                <a:pt x="12" y="312"/>
                              </a:moveTo>
                              <a:lnTo>
                                <a:pt x="12" y="140"/>
                              </a:lnTo>
                              <a:lnTo>
                                <a:pt x="0" y="28"/>
                              </a:lnTo>
                              <a:lnTo>
                                <a:pt x="144" y="20"/>
                              </a:lnTo>
                              <a:lnTo>
                                <a:pt x="348" y="0"/>
                              </a:lnTo>
                              <a:lnTo>
                                <a:pt x="336" y="44"/>
                              </a:lnTo>
                              <a:lnTo>
                                <a:pt x="376" y="44"/>
                              </a:lnTo>
                              <a:lnTo>
                                <a:pt x="368" y="112"/>
                              </a:lnTo>
                              <a:lnTo>
                                <a:pt x="352" y="128"/>
                              </a:lnTo>
                              <a:lnTo>
                                <a:pt x="364" y="128"/>
                              </a:lnTo>
                              <a:lnTo>
                                <a:pt x="348" y="156"/>
                              </a:lnTo>
                              <a:lnTo>
                                <a:pt x="292" y="264"/>
                              </a:lnTo>
                              <a:lnTo>
                                <a:pt x="292" y="320"/>
                              </a:lnTo>
                              <a:lnTo>
                                <a:pt x="304" y="328"/>
                              </a:lnTo>
                              <a:lnTo>
                                <a:pt x="296" y="372"/>
                              </a:lnTo>
                              <a:lnTo>
                                <a:pt x="56" y="400"/>
                              </a:lnTo>
                              <a:lnTo>
                                <a:pt x="52" y="336"/>
                              </a:lnTo>
                              <a:lnTo>
                                <a:pt x="12" y="3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6" name="Freeform 51">
                          <a:extLst>
                            <a:ext uri="{FF2B5EF4-FFF2-40B4-BE49-F238E27FC236}">
                              <a16:creationId xmlns:a16="http://schemas.microsoft.com/office/drawing/2014/main" id="{80913A5F-A653-1F53-4543-EEC55213B3AE}"/>
                            </a:ext>
                          </a:extLst>
                        </p:cNvPr>
                        <p:cNvSpPr>
                          <a:spLocks/>
                        </p:cNvSpPr>
                        <p:nvPr/>
                      </p:nvSpPr>
                      <p:spPr bwMode="gray">
                        <a:xfrm>
                          <a:off x="9095884" y="5513025"/>
                          <a:ext cx="549823" cy="466464"/>
                        </a:xfrm>
                        <a:custGeom>
                          <a:avLst/>
                          <a:gdLst>
                            <a:gd name="T0" fmla="*/ 0 w 449"/>
                            <a:gd name="T1" fmla="*/ 28 h 386"/>
                            <a:gd name="T2" fmla="*/ 262 w 449"/>
                            <a:gd name="T3" fmla="*/ 0 h 386"/>
                            <a:gd name="T4" fmla="*/ 289 w 449"/>
                            <a:gd name="T5" fmla="*/ 64 h 386"/>
                            <a:gd name="T6" fmla="*/ 236 w 449"/>
                            <a:gd name="T7" fmla="*/ 181 h 386"/>
                            <a:gd name="T8" fmla="*/ 241 w 449"/>
                            <a:gd name="T9" fmla="*/ 201 h 386"/>
                            <a:gd name="T10" fmla="*/ 398 w 449"/>
                            <a:gd name="T11" fmla="*/ 189 h 386"/>
                            <a:gd name="T12" fmla="*/ 407 w 449"/>
                            <a:gd name="T13" fmla="*/ 197 h 386"/>
                            <a:gd name="T14" fmla="*/ 398 w 449"/>
                            <a:gd name="T15" fmla="*/ 217 h 386"/>
                            <a:gd name="T16" fmla="*/ 420 w 449"/>
                            <a:gd name="T17" fmla="*/ 261 h 386"/>
                            <a:gd name="T18" fmla="*/ 411 w 449"/>
                            <a:gd name="T19" fmla="*/ 277 h 386"/>
                            <a:gd name="T20" fmla="*/ 420 w 449"/>
                            <a:gd name="T21" fmla="*/ 289 h 386"/>
                            <a:gd name="T22" fmla="*/ 446 w 449"/>
                            <a:gd name="T23" fmla="*/ 281 h 386"/>
                            <a:gd name="T24" fmla="*/ 455 w 449"/>
                            <a:gd name="T25" fmla="*/ 301 h 386"/>
                            <a:gd name="T26" fmla="*/ 442 w 449"/>
                            <a:gd name="T27" fmla="*/ 337 h 386"/>
                            <a:gd name="T28" fmla="*/ 490 w 449"/>
                            <a:gd name="T29" fmla="*/ 357 h 386"/>
                            <a:gd name="T30" fmla="*/ 459 w 449"/>
                            <a:gd name="T31" fmla="*/ 385 h 386"/>
                            <a:gd name="T32" fmla="*/ 459 w 449"/>
                            <a:gd name="T33" fmla="*/ 365 h 386"/>
                            <a:gd name="T34" fmla="*/ 416 w 449"/>
                            <a:gd name="T35" fmla="*/ 361 h 386"/>
                            <a:gd name="T36" fmla="*/ 402 w 449"/>
                            <a:gd name="T37" fmla="*/ 341 h 386"/>
                            <a:gd name="T38" fmla="*/ 394 w 449"/>
                            <a:gd name="T39" fmla="*/ 365 h 386"/>
                            <a:gd name="T40" fmla="*/ 359 w 449"/>
                            <a:gd name="T41" fmla="*/ 381 h 386"/>
                            <a:gd name="T42" fmla="*/ 293 w 449"/>
                            <a:gd name="T43" fmla="*/ 365 h 386"/>
                            <a:gd name="T44" fmla="*/ 306 w 449"/>
                            <a:gd name="T45" fmla="*/ 357 h 386"/>
                            <a:gd name="T46" fmla="*/ 258 w 449"/>
                            <a:gd name="T47" fmla="*/ 341 h 386"/>
                            <a:gd name="T48" fmla="*/ 227 w 449"/>
                            <a:gd name="T49" fmla="*/ 325 h 386"/>
                            <a:gd name="T50" fmla="*/ 210 w 449"/>
                            <a:gd name="T51" fmla="*/ 329 h 386"/>
                            <a:gd name="T52" fmla="*/ 214 w 449"/>
                            <a:gd name="T53" fmla="*/ 341 h 386"/>
                            <a:gd name="T54" fmla="*/ 140 w 449"/>
                            <a:gd name="T55" fmla="*/ 341 h 386"/>
                            <a:gd name="T56" fmla="*/ 83 w 449"/>
                            <a:gd name="T57" fmla="*/ 325 h 386"/>
                            <a:gd name="T58" fmla="*/ 48 w 449"/>
                            <a:gd name="T59" fmla="*/ 333 h 386"/>
                            <a:gd name="T60" fmla="*/ 48 w 449"/>
                            <a:gd name="T61" fmla="*/ 277 h 386"/>
                            <a:gd name="T62" fmla="*/ 66 w 449"/>
                            <a:gd name="T63" fmla="*/ 225 h 386"/>
                            <a:gd name="T64" fmla="*/ 31 w 449"/>
                            <a:gd name="T65" fmla="*/ 173 h 386"/>
                            <a:gd name="T66" fmla="*/ 22 w 449"/>
                            <a:gd name="T67" fmla="*/ 133 h 386"/>
                            <a:gd name="T68" fmla="*/ 9 w 449"/>
                            <a:gd name="T69" fmla="*/ 113 h 386"/>
                            <a:gd name="T70" fmla="*/ 0 w 449"/>
                            <a:gd name="T71" fmla="*/ 28 h 3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9"/>
                            <a:gd name="T109" fmla="*/ 0 h 386"/>
                            <a:gd name="T110" fmla="*/ 449 w 449"/>
                            <a:gd name="T111" fmla="*/ 386 h 3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9" h="386">
                              <a:moveTo>
                                <a:pt x="0" y="28"/>
                              </a:moveTo>
                              <a:lnTo>
                                <a:pt x="240" y="0"/>
                              </a:lnTo>
                              <a:lnTo>
                                <a:pt x="264" y="64"/>
                              </a:lnTo>
                              <a:lnTo>
                                <a:pt x="216" y="181"/>
                              </a:lnTo>
                              <a:lnTo>
                                <a:pt x="220" y="201"/>
                              </a:lnTo>
                              <a:lnTo>
                                <a:pt x="364" y="189"/>
                              </a:lnTo>
                              <a:lnTo>
                                <a:pt x="372" y="197"/>
                              </a:lnTo>
                              <a:lnTo>
                                <a:pt x="364" y="217"/>
                              </a:lnTo>
                              <a:lnTo>
                                <a:pt x="384" y="261"/>
                              </a:lnTo>
                              <a:lnTo>
                                <a:pt x="376" y="277"/>
                              </a:lnTo>
                              <a:lnTo>
                                <a:pt x="384" y="289"/>
                              </a:lnTo>
                              <a:lnTo>
                                <a:pt x="408" y="281"/>
                              </a:lnTo>
                              <a:lnTo>
                                <a:pt x="416" y="301"/>
                              </a:lnTo>
                              <a:lnTo>
                                <a:pt x="404" y="337"/>
                              </a:lnTo>
                              <a:lnTo>
                                <a:pt x="448" y="357"/>
                              </a:lnTo>
                              <a:lnTo>
                                <a:pt x="420" y="385"/>
                              </a:lnTo>
                              <a:lnTo>
                                <a:pt x="420" y="365"/>
                              </a:lnTo>
                              <a:lnTo>
                                <a:pt x="380" y="361"/>
                              </a:lnTo>
                              <a:lnTo>
                                <a:pt x="368" y="341"/>
                              </a:lnTo>
                              <a:lnTo>
                                <a:pt x="360" y="365"/>
                              </a:lnTo>
                              <a:lnTo>
                                <a:pt x="328" y="381"/>
                              </a:lnTo>
                              <a:lnTo>
                                <a:pt x="268" y="365"/>
                              </a:lnTo>
                              <a:lnTo>
                                <a:pt x="280" y="357"/>
                              </a:lnTo>
                              <a:lnTo>
                                <a:pt x="236" y="341"/>
                              </a:lnTo>
                              <a:lnTo>
                                <a:pt x="208" y="325"/>
                              </a:lnTo>
                              <a:lnTo>
                                <a:pt x="192" y="329"/>
                              </a:lnTo>
                              <a:lnTo>
                                <a:pt x="196" y="341"/>
                              </a:lnTo>
                              <a:lnTo>
                                <a:pt x="128" y="341"/>
                              </a:lnTo>
                              <a:lnTo>
                                <a:pt x="76" y="325"/>
                              </a:lnTo>
                              <a:lnTo>
                                <a:pt x="44" y="333"/>
                              </a:lnTo>
                              <a:lnTo>
                                <a:pt x="44" y="277"/>
                              </a:lnTo>
                              <a:lnTo>
                                <a:pt x="60" y="225"/>
                              </a:lnTo>
                              <a:lnTo>
                                <a:pt x="28" y="173"/>
                              </a:lnTo>
                              <a:lnTo>
                                <a:pt x="20" y="133"/>
                              </a:lnTo>
                              <a:lnTo>
                                <a:pt x="8" y="113"/>
                              </a:lnTo>
                              <a:lnTo>
                                <a:pt x="0" y="2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7" name="Freeform 52">
                          <a:extLst>
                            <a:ext uri="{FF2B5EF4-FFF2-40B4-BE49-F238E27FC236}">
                              <a16:creationId xmlns:a16="http://schemas.microsoft.com/office/drawing/2014/main" id="{FB110939-27B0-F4C8-E340-98D2150B5B2A}"/>
                            </a:ext>
                          </a:extLst>
                        </p:cNvPr>
                        <p:cNvSpPr>
                          <a:spLocks/>
                        </p:cNvSpPr>
                        <p:nvPr/>
                      </p:nvSpPr>
                      <p:spPr bwMode="gray">
                        <a:xfrm>
                          <a:off x="9361275" y="5222993"/>
                          <a:ext cx="328103" cy="605436"/>
                        </a:xfrm>
                        <a:custGeom>
                          <a:avLst/>
                          <a:gdLst>
                            <a:gd name="T0" fmla="*/ 26 w 293"/>
                            <a:gd name="T1" fmla="*/ 240 h 501"/>
                            <a:gd name="T2" fmla="*/ 52 w 293"/>
                            <a:gd name="T3" fmla="*/ 304 h 501"/>
                            <a:gd name="T4" fmla="*/ 0 w 293"/>
                            <a:gd name="T5" fmla="*/ 421 h 501"/>
                            <a:gd name="T6" fmla="*/ 4 w 293"/>
                            <a:gd name="T7" fmla="*/ 441 h 501"/>
                            <a:gd name="T8" fmla="*/ 162 w 293"/>
                            <a:gd name="T9" fmla="*/ 429 h 501"/>
                            <a:gd name="T10" fmla="*/ 170 w 293"/>
                            <a:gd name="T11" fmla="*/ 437 h 501"/>
                            <a:gd name="T12" fmla="*/ 162 w 293"/>
                            <a:gd name="T13" fmla="*/ 457 h 501"/>
                            <a:gd name="T14" fmla="*/ 184 w 293"/>
                            <a:gd name="T15" fmla="*/ 501 h 501"/>
                            <a:gd name="T16" fmla="*/ 254 w 293"/>
                            <a:gd name="T17" fmla="*/ 473 h 501"/>
                            <a:gd name="T18" fmla="*/ 293 w 293"/>
                            <a:gd name="T19" fmla="*/ 476 h 501"/>
                            <a:gd name="T20" fmla="*/ 284 w 293"/>
                            <a:gd name="T21" fmla="*/ 417 h 501"/>
                            <a:gd name="T22" fmla="*/ 267 w 293"/>
                            <a:gd name="T23" fmla="*/ 308 h 501"/>
                            <a:gd name="T24" fmla="*/ 267 w 293"/>
                            <a:gd name="T25" fmla="*/ 0 h 501"/>
                            <a:gd name="T26" fmla="*/ 83 w 293"/>
                            <a:gd name="T27" fmla="*/ 24 h 501"/>
                            <a:gd name="T28" fmla="*/ 22 w 293"/>
                            <a:gd name="T29" fmla="*/ 132 h 501"/>
                            <a:gd name="T30" fmla="*/ 22 w 293"/>
                            <a:gd name="T31" fmla="*/ 188 h 501"/>
                            <a:gd name="T32" fmla="*/ 35 w 293"/>
                            <a:gd name="T33" fmla="*/ 196 h 501"/>
                            <a:gd name="T34" fmla="*/ 26 w 293"/>
                            <a:gd name="T35" fmla="*/ 240 h 5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3"/>
                            <a:gd name="T55" fmla="*/ 0 h 501"/>
                            <a:gd name="T56" fmla="*/ 293 w 293"/>
                            <a:gd name="T57" fmla="*/ 501 h 5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3" h="501">
                              <a:moveTo>
                                <a:pt x="26" y="240"/>
                              </a:moveTo>
                              <a:lnTo>
                                <a:pt x="52" y="304"/>
                              </a:lnTo>
                              <a:lnTo>
                                <a:pt x="0" y="421"/>
                              </a:lnTo>
                              <a:lnTo>
                                <a:pt x="4" y="441"/>
                              </a:lnTo>
                              <a:lnTo>
                                <a:pt x="162" y="429"/>
                              </a:lnTo>
                              <a:lnTo>
                                <a:pt x="170" y="437"/>
                              </a:lnTo>
                              <a:lnTo>
                                <a:pt x="162" y="457"/>
                              </a:lnTo>
                              <a:lnTo>
                                <a:pt x="184" y="501"/>
                              </a:lnTo>
                              <a:lnTo>
                                <a:pt x="254" y="473"/>
                              </a:lnTo>
                              <a:lnTo>
                                <a:pt x="293" y="476"/>
                              </a:lnTo>
                              <a:lnTo>
                                <a:pt x="284" y="417"/>
                              </a:lnTo>
                              <a:lnTo>
                                <a:pt x="267" y="308"/>
                              </a:lnTo>
                              <a:lnTo>
                                <a:pt x="267" y="0"/>
                              </a:lnTo>
                              <a:lnTo>
                                <a:pt x="83" y="24"/>
                              </a:lnTo>
                              <a:lnTo>
                                <a:pt x="22" y="132"/>
                              </a:lnTo>
                              <a:lnTo>
                                <a:pt x="22" y="188"/>
                              </a:lnTo>
                              <a:lnTo>
                                <a:pt x="35" y="196"/>
                              </a:lnTo>
                              <a:lnTo>
                                <a:pt x="26" y="2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8" name="Freeform 54">
                          <a:extLst>
                            <a:ext uri="{FF2B5EF4-FFF2-40B4-BE49-F238E27FC236}">
                              <a16:creationId xmlns:a16="http://schemas.microsoft.com/office/drawing/2014/main" id="{B912087F-EAB0-CD96-528B-CE11BC4F384A}"/>
                            </a:ext>
                          </a:extLst>
                        </p:cNvPr>
                        <p:cNvSpPr>
                          <a:spLocks/>
                        </p:cNvSpPr>
                        <p:nvPr/>
                      </p:nvSpPr>
                      <p:spPr bwMode="gray">
                        <a:xfrm>
                          <a:off x="9454220" y="4923299"/>
                          <a:ext cx="793939" cy="329909"/>
                        </a:xfrm>
                        <a:custGeom>
                          <a:avLst/>
                          <a:gdLst>
                            <a:gd name="T0" fmla="*/ 31 w 649"/>
                            <a:gd name="T1" fmla="*/ 160 h 273"/>
                            <a:gd name="T2" fmla="*/ 39 w 649"/>
                            <a:gd name="T3" fmla="*/ 116 h 273"/>
                            <a:gd name="T4" fmla="*/ 70 w 649"/>
                            <a:gd name="T5" fmla="*/ 104 h 273"/>
                            <a:gd name="T6" fmla="*/ 162 w 649"/>
                            <a:gd name="T7" fmla="*/ 92 h 273"/>
                            <a:gd name="T8" fmla="*/ 157 w 649"/>
                            <a:gd name="T9" fmla="*/ 76 h 273"/>
                            <a:gd name="T10" fmla="*/ 192 w 649"/>
                            <a:gd name="T11" fmla="*/ 80 h 273"/>
                            <a:gd name="T12" fmla="*/ 546 w 649"/>
                            <a:gd name="T13" fmla="*/ 28 h 273"/>
                            <a:gd name="T14" fmla="*/ 708 w 649"/>
                            <a:gd name="T15" fmla="*/ 0 h 273"/>
                            <a:gd name="T16" fmla="*/ 695 w 649"/>
                            <a:gd name="T17" fmla="*/ 28 h 273"/>
                            <a:gd name="T18" fmla="*/ 664 w 649"/>
                            <a:gd name="T19" fmla="*/ 40 h 273"/>
                            <a:gd name="T20" fmla="*/ 669 w 649"/>
                            <a:gd name="T21" fmla="*/ 52 h 273"/>
                            <a:gd name="T22" fmla="*/ 651 w 649"/>
                            <a:gd name="T23" fmla="*/ 60 h 273"/>
                            <a:gd name="T24" fmla="*/ 642 w 649"/>
                            <a:gd name="T25" fmla="*/ 60 h 273"/>
                            <a:gd name="T26" fmla="*/ 616 w 649"/>
                            <a:gd name="T27" fmla="*/ 68 h 273"/>
                            <a:gd name="T28" fmla="*/ 603 w 649"/>
                            <a:gd name="T29" fmla="*/ 92 h 273"/>
                            <a:gd name="T30" fmla="*/ 599 w 649"/>
                            <a:gd name="T31" fmla="*/ 116 h 273"/>
                            <a:gd name="T32" fmla="*/ 564 w 649"/>
                            <a:gd name="T33" fmla="*/ 136 h 273"/>
                            <a:gd name="T34" fmla="*/ 533 w 649"/>
                            <a:gd name="T35" fmla="*/ 148 h 273"/>
                            <a:gd name="T36" fmla="*/ 533 w 649"/>
                            <a:gd name="T37" fmla="*/ 168 h 273"/>
                            <a:gd name="T38" fmla="*/ 498 w 649"/>
                            <a:gd name="T39" fmla="*/ 176 h 273"/>
                            <a:gd name="T40" fmla="*/ 498 w 649"/>
                            <a:gd name="T41" fmla="*/ 204 h 273"/>
                            <a:gd name="T42" fmla="*/ 402 w 649"/>
                            <a:gd name="T43" fmla="*/ 216 h 273"/>
                            <a:gd name="T44" fmla="*/ 184 w 649"/>
                            <a:gd name="T45" fmla="*/ 248 h 273"/>
                            <a:gd name="T46" fmla="*/ 0 w 649"/>
                            <a:gd name="T47" fmla="*/ 272 h 273"/>
                            <a:gd name="T48" fmla="*/ 17 w 649"/>
                            <a:gd name="T49" fmla="*/ 244 h 273"/>
                            <a:gd name="T50" fmla="*/ 4 w 649"/>
                            <a:gd name="T51" fmla="*/ 244 h 273"/>
                            <a:gd name="T52" fmla="*/ 22 w 649"/>
                            <a:gd name="T53" fmla="*/ 228 h 273"/>
                            <a:gd name="T54" fmla="*/ 31 w 649"/>
                            <a:gd name="T55" fmla="*/ 160 h 2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9"/>
                            <a:gd name="T85" fmla="*/ 0 h 273"/>
                            <a:gd name="T86" fmla="*/ 649 w 649"/>
                            <a:gd name="T87" fmla="*/ 273 h 2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9" h="273">
                              <a:moveTo>
                                <a:pt x="28" y="160"/>
                              </a:moveTo>
                              <a:lnTo>
                                <a:pt x="36" y="116"/>
                              </a:lnTo>
                              <a:lnTo>
                                <a:pt x="64" y="104"/>
                              </a:lnTo>
                              <a:lnTo>
                                <a:pt x="148" y="92"/>
                              </a:lnTo>
                              <a:lnTo>
                                <a:pt x="144" y="76"/>
                              </a:lnTo>
                              <a:lnTo>
                                <a:pt x="176" y="80"/>
                              </a:lnTo>
                              <a:lnTo>
                                <a:pt x="500" y="28"/>
                              </a:lnTo>
                              <a:lnTo>
                                <a:pt x="648" y="0"/>
                              </a:lnTo>
                              <a:lnTo>
                                <a:pt x="636" y="28"/>
                              </a:lnTo>
                              <a:lnTo>
                                <a:pt x="608" y="40"/>
                              </a:lnTo>
                              <a:lnTo>
                                <a:pt x="612" y="52"/>
                              </a:lnTo>
                              <a:lnTo>
                                <a:pt x="596" y="60"/>
                              </a:lnTo>
                              <a:lnTo>
                                <a:pt x="588" y="60"/>
                              </a:lnTo>
                              <a:lnTo>
                                <a:pt x="564" y="68"/>
                              </a:lnTo>
                              <a:lnTo>
                                <a:pt x="552" y="92"/>
                              </a:lnTo>
                              <a:lnTo>
                                <a:pt x="548" y="116"/>
                              </a:lnTo>
                              <a:lnTo>
                                <a:pt x="516" y="136"/>
                              </a:lnTo>
                              <a:lnTo>
                                <a:pt x="488" y="148"/>
                              </a:lnTo>
                              <a:lnTo>
                                <a:pt x="488" y="168"/>
                              </a:lnTo>
                              <a:lnTo>
                                <a:pt x="456" y="176"/>
                              </a:lnTo>
                              <a:lnTo>
                                <a:pt x="456" y="204"/>
                              </a:lnTo>
                              <a:lnTo>
                                <a:pt x="368" y="216"/>
                              </a:lnTo>
                              <a:lnTo>
                                <a:pt x="168" y="248"/>
                              </a:lnTo>
                              <a:lnTo>
                                <a:pt x="0" y="272"/>
                              </a:lnTo>
                              <a:lnTo>
                                <a:pt x="16" y="244"/>
                              </a:lnTo>
                              <a:lnTo>
                                <a:pt x="4" y="244"/>
                              </a:lnTo>
                              <a:lnTo>
                                <a:pt x="20" y="228"/>
                              </a:lnTo>
                              <a:lnTo>
                                <a:pt x="28" y="16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499" name="Freeform 55">
                          <a:extLst>
                            <a:ext uri="{FF2B5EF4-FFF2-40B4-BE49-F238E27FC236}">
                              <a16:creationId xmlns:a16="http://schemas.microsoft.com/office/drawing/2014/main" id="{D3DA76EF-DD81-CF04-14DF-7B238A24A2CF}"/>
                            </a:ext>
                          </a:extLst>
                        </p:cNvPr>
                        <p:cNvSpPr>
                          <a:spLocks/>
                        </p:cNvSpPr>
                        <p:nvPr/>
                      </p:nvSpPr>
                      <p:spPr bwMode="gray">
                        <a:xfrm>
                          <a:off x="10011882" y="4802453"/>
                          <a:ext cx="814096" cy="368577"/>
                        </a:xfrm>
                        <a:custGeom>
                          <a:avLst/>
                          <a:gdLst>
                            <a:gd name="T0" fmla="*/ 210 w 665"/>
                            <a:gd name="T1" fmla="*/ 100 h 305"/>
                            <a:gd name="T2" fmla="*/ 678 w 665"/>
                            <a:gd name="T3" fmla="*/ 0 h 305"/>
                            <a:gd name="T4" fmla="*/ 695 w 665"/>
                            <a:gd name="T5" fmla="*/ 36 h 305"/>
                            <a:gd name="T6" fmla="*/ 665 w 665"/>
                            <a:gd name="T7" fmla="*/ 40 h 305"/>
                            <a:gd name="T8" fmla="*/ 643 w 665"/>
                            <a:gd name="T9" fmla="*/ 64 h 305"/>
                            <a:gd name="T10" fmla="*/ 617 w 665"/>
                            <a:gd name="T11" fmla="*/ 48 h 305"/>
                            <a:gd name="T12" fmla="*/ 630 w 665"/>
                            <a:gd name="T13" fmla="*/ 68 h 305"/>
                            <a:gd name="T14" fmla="*/ 630 w 665"/>
                            <a:gd name="T15" fmla="*/ 84 h 305"/>
                            <a:gd name="T16" fmla="*/ 643 w 665"/>
                            <a:gd name="T17" fmla="*/ 68 h 305"/>
                            <a:gd name="T18" fmla="*/ 687 w 665"/>
                            <a:gd name="T19" fmla="*/ 56 h 305"/>
                            <a:gd name="T20" fmla="*/ 695 w 665"/>
                            <a:gd name="T21" fmla="*/ 72 h 305"/>
                            <a:gd name="T22" fmla="*/ 695 w 665"/>
                            <a:gd name="T23" fmla="*/ 52 h 305"/>
                            <a:gd name="T24" fmla="*/ 717 w 665"/>
                            <a:gd name="T25" fmla="*/ 56 h 305"/>
                            <a:gd name="T26" fmla="*/ 726 w 665"/>
                            <a:gd name="T27" fmla="*/ 84 h 305"/>
                            <a:gd name="T28" fmla="*/ 695 w 665"/>
                            <a:gd name="T29" fmla="*/ 120 h 305"/>
                            <a:gd name="T30" fmla="*/ 665 w 665"/>
                            <a:gd name="T31" fmla="*/ 120 h 305"/>
                            <a:gd name="T32" fmla="*/ 643 w 665"/>
                            <a:gd name="T33" fmla="*/ 132 h 305"/>
                            <a:gd name="T34" fmla="*/ 660 w 665"/>
                            <a:gd name="T35" fmla="*/ 148 h 305"/>
                            <a:gd name="T36" fmla="*/ 643 w 665"/>
                            <a:gd name="T37" fmla="*/ 172 h 305"/>
                            <a:gd name="T38" fmla="*/ 695 w 665"/>
                            <a:gd name="T39" fmla="*/ 156 h 305"/>
                            <a:gd name="T40" fmla="*/ 691 w 665"/>
                            <a:gd name="T41" fmla="*/ 176 h 305"/>
                            <a:gd name="T42" fmla="*/ 652 w 665"/>
                            <a:gd name="T43" fmla="*/ 216 h 305"/>
                            <a:gd name="T44" fmla="*/ 595 w 665"/>
                            <a:gd name="T45" fmla="*/ 232 h 305"/>
                            <a:gd name="T46" fmla="*/ 586 w 665"/>
                            <a:gd name="T47" fmla="*/ 288 h 305"/>
                            <a:gd name="T48" fmla="*/ 533 w 665"/>
                            <a:gd name="T49" fmla="*/ 292 h 305"/>
                            <a:gd name="T50" fmla="*/ 411 w 665"/>
                            <a:gd name="T51" fmla="*/ 236 h 305"/>
                            <a:gd name="T52" fmla="*/ 324 w 665"/>
                            <a:gd name="T53" fmla="*/ 252 h 305"/>
                            <a:gd name="T54" fmla="*/ 302 w 665"/>
                            <a:gd name="T55" fmla="*/ 244 h 305"/>
                            <a:gd name="T56" fmla="*/ 275 w 665"/>
                            <a:gd name="T57" fmla="*/ 248 h 305"/>
                            <a:gd name="T58" fmla="*/ 254 w 665"/>
                            <a:gd name="T59" fmla="*/ 244 h 305"/>
                            <a:gd name="T60" fmla="*/ 136 w 665"/>
                            <a:gd name="T61" fmla="*/ 268 h 305"/>
                            <a:gd name="T62" fmla="*/ 127 w 665"/>
                            <a:gd name="T63" fmla="*/ 280 h 305"/>
                            <a:gd name="T64" fmla="*/ 114 w 665"/>
                            <a:gd name="T65" fmla="*/ 284 h 305"/>
                            <a:gd name="T66" fmla="*/ 0 w 665"/>
                            <a:gd name="T67" fmla="*/ 304 h 305"/>
                            <a:gd name="T68" fmla="*/ 0 w 665"/>
                            <a:gd name="T69" fmla="*/ 276 h 305"/>
                            <a:gd name="T70" fmla="*/ 35 w 665"/>
                            <a:gd name="T71" fmla="*/ 268 h 305"/>
                            <a:gd name="T72" fmla="*/ 35 w 665"/>
                            <a:gd name="T73" fmla="*/ 248 h 305"/>
                            <a:gd name="T74" fmla="*/ 66 w 665"/>
                            <a:gd name="T75" fmla="*/ 236 h 305"/>
                            <a:gd name="T76" fmla="*/ 101 w 665"/>
                            <a:gd name="T77" fmla="*/ 216 h 305"/>
                            <a:gd name="T78" fmla="*/ 105 w 665"/>
                            <a:gd name="T79" fmla="*/ 192 h 305"/>
                            <a:gd name="T80" fmla="*/ 118 w 665"/>
                            <a:gd name="T81" fmla="*/ 168 h 305"/>
                            <a:gd name="T82" fmla="*/ 144 w 665"/>
                            <a:gd name="T83" fmla="*/ 160 h 305"/>
                            <a:gd name="T84" fmla="*/ 153 w 665"/>
                            <a:gd name="T85" fmla="*/ 160 h 305"/>
                            <a:gd name="T86" fmla="*/ 171 w 665"/>
                            <a:gd name="T87" fmla="*/ 152 h 305"/>
                            <a:gd name="T88" fmla="*/ 166 w 665"/>
                            <a:gd name="T89" fmla="*/ 140 h 305"/>
                            <a:gd name="T90" fmla="*/ 197 w 665"/>
                            <a:gd name="T91" fmla="*/ 128 h 305"/>
                            <a:gd name="T92" fmla="*/ 210 w 665"/>
                            <a:gd name="T93" fmla="*/ 100 h 3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65"/>
                            <a:gd name="T142" fmla="*/ 0 h 305"/>
                            <a:gd name="T143" fmla="*/ 665 w 665"/>
                            <a:gd name="T144" fmla="*/ 305 h 3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65" h="305">
                              <a:moveTo>
                                <a:pt x="192" y="100"/>
                              </a:moveTo>
                              <a:lnTo>
                                <a:pt x="620" y="0"/>
                              </a:lnTo>
                              <a:lnTo>
                                <a:pt x="636" y="36"/>
                              </a:lnTo>
                              <a:lnTo>
                                <a:pt x="608" y="40"/>
                              </a:lnTo>
                              <a:lnTo>
                                <a:pt x="588" y="64"/>
                              </a:lnTo>
                              <a:lnTo>
                                <a:pt x="564" y="48"/>
                              </a:lnTo>
                              <a:lnTo>
                                <a:pt x="576" y="68"/>
                              </a:lnTo>
                              <a:lnTo>
                                <a:pt x="576" y="84"/>
                              </a:lnTo>
                              <a:lnTo>
                                <a:pt x="588" y="68"/>
                              </a:lnTo>
                              <a:lnTo>
                                <a:pt x="628" y="56"/>
                              </a:lnTo>
                              <a:lnTo>
                                <a:pt x="636" y="72"/>
                              </a:lnTo>
                              <a:lnTo>
                                <a:pt x="636" y="52"/>
                              </a:lnTo>
                              <a:lnTo>
                                <a:pt x="656" y="56"/>
                              </a:lnTo>
                              <a:lnTo>
                                <a:pt x="664" y="84"/>
                              </a:lnTo>
                              <a:lnTo>
                                <a:pt x="636" y="120"/>
                              </a:lnTo>
                              <a:lnTo>
                                <a:pt x="608" y="120"/>
                              </a:lnTo>
                              <a:lnTo>
                                <a:pt x="588" y="132"/>
                              </a:lnTo>
                              <a:lnTo>
                                <a:pt x="604" y="148"/>
                              </a:lnTo>
                              <a:lnTo>
                                <a:pt x="588" y="172"/>
                              </a:lnTo>
                              <a:lnTo>
                                <a:pt x="636" y="156"/>
                              </a:lnTo>
                              <a:lnTo>
                                <a:pt x="632" y="176"/>
                              </a:lnTo>
                              <a:lnTo>
                                <a:pt x="596" y="216"/>
                              </a:lnTo>
                              <a:lnTo>
                                <a:pt x="544" y="232"/>
                              </a:lnTo>
                              <a:lnTo>
                                <a:pt x="536" y="288"/>
                              </a:lnTo>
                              <a:lnTo>
                                <a:pt x="488" y="292"/>
                              </a:lnTo>
                              <a:lnTo>
                                <a:pt x="376" y="236"/>
                              </a:lnTo>
                              <a:lnTo>
                                <a:pt x="296" y="252"/>
                              </a:lnTo>
                              <a:lnTo>
                                <a:pt x="276" y="244"/>
                              </a:lnTo>
                              <a:lnTo>
                                <a:pt x="252" y="248"/>
                              </a:lnTo>
                              <a:lnTo>
                                <a:pt x="232" y="244"/>
                              </a:lnTo>
                              <a:lnTo>
                                <a:pt x="124" y="268"/>
                              </a:lnTo>
                              <a:lnTo>
                                <a:pt x="116" y="280"/>
                              </a:lnTo>
                              <a:lnTo>
                                <a:pt x="104" y="284"/>
                              </a:lnTo>
                              <a:lnTo>
                                <a:pt x="0" y="304"/>
                              </a:lnTo>
                              <a:lnTo>
                                <a:pt x="0" y="276"/>
                              </a:lnTo>
                              <a:lnTo>
                                <a:pt x="32" y="268"/>
                              </a:lnTo>
                              <a:lnTo>
                                <a:pt x="32" y="248"/>
                              </a:lnTo>
                              <a:lnTo>
                                <a:pt x="60" y="236"/>
                              </a:lnTo>
                              <a:lnTo>
                                <a:pt x="92" y="216"/>
                              </a:lnTo>
                              <a:lnTo>
                                <a:pt x="96" y="192"/>
                              </a:lnTo>
                              <a:lnTo>
                                <a:pt x="108" y="168"/>
                              </a:lnTo>
                              <a:lnTo>
                                <a:pt x="132" y="160"/>
                              </a:lnTo>
                              <a:lnTo>
                                <a:pt x="140" y="160"/>
                              </a:lnTo>
                              <a:lnTo>
                                <a:pt x="156" y="152"/>
                              </a:lnTo>
                              <a:lnTo>
                                <a:pt x="152" y="140"/>
                              </a:lnTo>
                              <a:lnTo>
                                <a:pt x="180" y="128"/>
                              </a:lnTo>
                              <a:lnTo>
                                <a:pt x="192" y="10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0" name="Freeform 57">
                          <a:extLst>
                            <a:ext uri="{FF2B5EF4-FFF2-40B4-BE49-F238E27FC236}">
                              <a16:creationId xmlns:a16="http://schemas.microsoft.com/office/drawing/2014/main" id="{AD34F12F-7026-3798-BA54-BD0EB23DE474}"/>
                            </a:ext>
                          </a:extLst>
                        </p:cNvPr>
                        <p:cNvSpPr>
                          <a:spLocks/>
                        </p:cNvSpPr>
                        <p:nvPr/>
                      </p:nvSpPr>
                      <p:spPr bwMode="gray">
                        <a:xfrm>
                          <a:off x="9904381" y="5145652"/>
                          <a:ext cx="520708" cy="558305"/>
                        </a:xfrm>
                        <a:custGeom>
                          <a:avLst/>
                          <a:gdLst>
                            <a:gd name="T0" fmla="*/ 438 w 425"/>
                            <a:gd name="T1" fmla="*/ 429 h 462"/>
                            <a:gd name="T2" fmla="*/ 416 w 425"/>
                            <a:gd name="T3" fmla="*/ 421 h 462"/>
                            <a:gd name="T4" fmla="*/ 398 w 425"/>
                            <a:gd name="T5" fmla="*/ 413 h 462"/>
                            <a:gd name="T6" fmla="*/ 394 w 425"/>
                            <a:gd name="T7" fmla="*/ 445 h 462"/>
                            <a:gd name="T8" fmla="*/ 385 w 425"/>
                            <a:gd name="T9" fmla="*/ 445 h 462"/>
                            <a:gd name="T10" fmla="*/ 372 w 425"/>
                            <a:gd name="T11" fmla="*/ 433 h 462"/>
                            <a:gd name="T12" fmla="*/ 123 w 425"/>
                            <a:gd name="T13" fmla="*/ 461 h 462"/>
                            <a:gd name="T14" fmla="*/ 109 w 425"/>
                            <a:gd name="T15" fmla="*/ 437 h 462"/>
                            <a:gd name="T16" fmla="*/ 88 w 425"/>
                            <a:gd name="T17" fmla="*/ 400 h 462"/>
                            <a:gd name="T18" fmla="*/ 88 w 425"/>
                            <a:gd name="T19" fmla="*/ 356 h 462"/>
                            <a:gd name="T20" fmla="*/ 92 w 425"/>
                            <a:gd name="T21" fmla="*/ 316 h 462"/>
                            <a:gd name="T22" fmla="*/ 0 w 425"/>
                            <a:gd name="T23" fmla="*/ 32 h 462"/>
                            <a:gd name="T24" fmla="*/ 96 w 425"/>
                            <a:gd name="T25" fmla="*/ 20 h 462"/>
                            <a:gd name="T26" fmla="*/ 210 w 425"/>
                            <a:gd name="T27" fmla="*/ 0 h 462"/>
                            <a:gd name="T28" fmla="*/ 201 w 425"/>
                            <a:gd name="T29" fmla="*/ 28 h 462"/>
                            <a:gd name="T30" fmla="*/ 249 w 425"/>
                            <a:gd name="T31" fmla="*/ 64 h 462"/>
                            <a:gd name="T32" fmla="*/ 263 w 425"/>
                            <a:gd name="T33" fmla="*/ 92 h 462"/>
                            <a:gd name="T34" fmla="*/ 368 w 425"/>
                            <a:gd name="T35" fmla="*/ 164 h 462"/>
                            <a:gd name="T36" fmla="*/ 438 w 425"/>
                            <a:gd name="T37" fmla="*/ 240 h 462"/>
                            <a:gd name="T38" fmla="*/ 464 w 425"/>
                            <a:gd name="T39" fmla="*/ 256 h 462"/>
                            <a:gd name="T40" fmla="*/ 442 w 425"/>
                            <a:gd name="T41" fmla="*/ 316 h 462"/>
                            <a:gd name="T42" fmla="*/ 442 w 425"/>
                            <a:gd name="T43" fmla="*/ 360 h 462"/>
                            <a:gd name="T44" fmla="*/ 433 w 425"/>
                            <a:gd name="T45" fmla="*/ 376 h 462"/>
                            <a:gd name="T46" fmla="*/ 438 w 425"/>
                            <a:gd name="T47" fmla="*/ 429 h 4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5"/>
                            <a:gd name="T73" fmla="*/ 0 h 462"/>
                            <a:gd name="T74" fmla="*/ 425 w 425"/>
                            <a:gd name="T75" fmla="*/ 462 h 4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5" h="462">
                              <a:moveTo>
                                <a:pt x="400" y="429"/>
                              </a:moveTo>
                              <a:lnTo>
                                <a:pt x="380" y="421"/>
                              </a:lnTo>
                              <a:lnTo>
                                <a:pt x="364" y="413"/>
                              </a:lnTo>
                              <a:lnTo>
                                <a:pt x="360" y="445"/>
                              </a:lnTo>
                              <a:lnTo>
                                <a:pt x="352" y="445"/>
                              </a:lnTo>
                              <a:lnTo>
                                <a:pt x="340" y="433"/>
                              </a:lnTo>
                              <a:lnTo>
                                <a:pt x="112" y="461"/>
                              </a:lnTo>
                              <a:lnTo>
                                <a:pt x="100" y="437"/>
                              </a:lnTo>
                              <a:lnTo>
                                <a:pt x="80" y="400"/>
                              </a:lnTo>
                              <a:lnTo>
                                <a:pt x="80" y="356"/>
                              </a:lnTo>
                              <a:lnTo>
                                <a:pt x="84" y="316"/>
                              </a:lnTo>
                              <a:lnTo>
                                <a:pt x="0" y="32"/>
                              </a:lnTo>
                              <a:lnTo>
                                <a:pt x="88" y="20"/>
                              </a:lnTo>
                              <a:lnTo>
                                <a:pt x="192" y="0"/>
                              </a:lnTo>
                              <a:lnTo>
                                <a:pt x="184" y="28"/>
                              </a:lnTo>
                              <a:lnTo>
                                <a:pt x="228" y="64"/>
                              </a:lnTo>
                              <a:lnTo>
                                <a:pt x="240" y="92"/>
                              </a:lnTo>
                              <a:lnTo>
                                <a:pt x="336" y="164"/>
                              </a:lnTo>
                              <a:lnTo>
                                <a:pt x="400" y="240"/>
                              </a:lnTo>
                              <a:lnTo>
                                <a:pt x="424" y="256"/>
                              </a:lnTo>
                              <a:lnTo>
                                <a:pt x="404" y="316"/>
                              </a:lnTo>
                              <a:lnTo>
                                <a:pt x="404" y="360"/>
                              </a:lnTo>
                              <a:lnTo>
                                <a:pt x="396" y="376"/>
                              </a:lnTo>
                              <a:lnTo>
                                <a:pt x="400" y="42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1" name="Freeform 59">
                          <a:extLst>
                            <a:ext uri="{FF2B5EF4-FFF2-40B4-BE49-F238E27FC236}">
                              <a16:creationId xmlns:a16="http://schemas.microsoft.com/office/drawing/2014/main" id="{B5E23A3A-ACED-E7D8-B56F-37BD5511C621}"/>
                            </a:ext>
                          </a:extLst>
                        </p:cNvPr>
                        <p:cNvSpPr>
                          <a:spLocks/>
                        </p:cNvSpPr>
                        <p:nvPr/>
                      </p:nvSpPr>
                      <p:spPr bwMode="gray">
                        <a:xfrm>
                          <a:off x="8145172" y="4319072"/>
                          <a:ext cx="776023" cy="383080"/>
                        </a:xfrm>
                        <a:custGeom>
                          <a:avLst/>
                          <a:gdLst>
                            <a:gd name="T0" fmla="*/ 9 w 634"/>
                            <a:gd name="T1" fmla="*/ 0 h 317"/>
                            <a:gd name="T2" fmla="*/ 162 w 634"/>
                            <a:gd name="T3" fmla="*/ 8 h 317"/>
                            <a:gd name="T4" fmla="*/ 424 w 634"/>
                            <a:gd name="T5" fmla="*/ 8 h 317"/>
                            <a:gd name="T6" fmla="*/ 468 w 634"/>
                            <a:gd name="T7" fmla="*/ 24 h 317"/>
                            <a:gd name="T8" fmla="*/ 503 w 634"/>
                            <a:gd name="T9" fmla="*/ 28 h 317"/>
                            <a:gd name="T10" fmla="*/ 542 w 634"/>
                            <a:gd name="T11" fmla="*/ 20 h 317"/>
                            <a:gd name="T12" fmla="*/ 569 w 634"/>
                            <a:gd name="T13" fmla="*/ 36 h 317"/>
                            <a:gd name="T14" fmla="*/ 591 w 634"/>
                            <a:gd name="T15" fmla="*/ 64 h 317"/>
                            <a:gd name="T16" fmla="*/ 657 w 634"/>
                            <a:gd name="T17" fmla="*/ 244 h 317"/>
                            <a:gd name="T18" fmla="*/ 692 w 634"/>
                            <a:gd name="T19" fmla="*/ 304 h 317"/>
                            <a:gd name="T20" fmla="*/ 149 w 634"/>
                            <a:gd name="T21" fmla="*/ 316 h 317"/>
                            <a:gd name="T22" fmla="*/ 149 w 634"/>
                            <a:gd name="T23" fmla="*/ 204 h 317"/>
                            <a:gd name="T24" fmla="*/ 0 w 634"/>
                            <a:gd name="T25" fmla="*/ 204 h 317"/>
                            <a:gd name="T26" fmla="*/ 9 w 634"/>
                            <a:gd name="T27" fmla="*/ 0 h 3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4"/>
                            <a:gd name="T43" fmla="*/ 0 h 317"/>
                            <a:gd name="T44" fmla="*/ 634 w 634"/>
                            <a:gd name="T45" fmla="*/ 317 h 3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4" h="317">
                              <a:moveTo>
                                <a:pt x="8" y="0"/>
                              </a:moveTo>
                              <a:lnTo>
                                <a:pt x="148" y="8"/>
                              </a:lnTo>
                              <a:lnTo>
                                <a:pt x="388" y="8"/>
                              </a:lnTo>
                              <a:lnTo>
                                <a:pt x="428" y="24"/>
                              </a:lnTo>
                              <a:lnTo>
                                <a:pt x="460" y="28"/>
                              </a:lnTo>
                              <a:lnTo>
                                <a:pt x="496" y="20"/>
                              </a:lnTo>
                              <a:lnTo>
                                <a:pt x="521" y="36"/>
                              </a:lnTo>
                              <a:lnTo>
                                <a:pt x="541" y="64"/>
                              </a:lnTo>
                              <a:lnTo>
                                <a:pt x="601" y="244"/>
                              </a:lnTo>
                              <a:lnTo>
                                <a:pt x="633" y="304"/>
                              </a:lnTo>
                              <a:lnTo>
                                <a:pt x="136" y="316"/>
                              </a:lnTo>
                              <a:lnTo>
                                <a:pt x="136" y="204"/>
                              </a:lnTo>
                              <a:lnTo>
                                <a:pt x="0" y="204"/>
                              </a:lnTo>
                              <a:lnTo>
                                <a:pt x="8"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2" name="Freeform 60">
                          <a:extLst>
                            <a:ext uri="{FF2B5EF4-FFF2-40B4-BE49-F238E27FC236}">
                              <a16:creationId xmlns:a16="http://schemas.microsoft.com/office/drawing/2014/main" id="{63A7AECA-0FE7-8E1D-2A9E-B5FADB98A41F}"/>
                            </a:ext>
                          </a:extLst>
                        </p:cNvPr>
                        <p:cNvSpPr>
                          <a:spLocks/>
                        </p:cNvSpPr>
                        <p:nvPr/>
                      </p:nvSpPr>
                      <p:spPr bwMode="gray">
                        <a:xfrm>
                          <a:off x="8310903" y="4686442"/>
                          <a:ext cx="707716" cy="378247"/>
                        </a:xfrm>
                        <a:custGeom>
                          <a:avLst/>
                          <a:gdLst>
                            <a:gd name="T0" fmla="*/ 0 w 578"/>
                            <a:gd name="T1" fmla="*/ 12 h 313"/>
                            <a:gd name="T2" fmla="*/ 0 w 578"/>
                            <a:gd name="T3" fmla="*/ 312 h 313"/>
                            <a:gd name="T4" fmla="*/ 421 w 578"/>
                            <a:gd name="T5" fmla="*/ 312 h 313"/>
                            <a:gd name="T6" fmla="*/ 631 w 578"/>
                            <a:gd name="T7" fmla="*/ 292 h 313"/>
                            <a:gd name="T8" fmla="*/ 600 w 578"/>
                            <a:gd name="T9" fmla="*/ 80 h 313"/>
                            <a:gd name="T10" fmla="*/ 578 w 578"/>
                            <a:gd name="T11" fmla="*/ 44 h 313"/>
                            <a:gd name="T12" fmla="*/ 574 w 578"/>
                            <a:gd name="T13" fmla="*/ 20 h 313"/>
                            <a:gd name="T14" fmla="*/ 552 w 578"/>
                            <a:gd name="T15" fmla="*/ 20 h 313"/>
                            <a:gd name="T16" fmla="*/ 543 w 578"/>
                            <a:gd name="T17" fmla="*/ 0 h 313"/>
                            <a:gd name="T18" fmla="*/ 0 w 578"/>
                            <a:gd name="T19" fmla="*/ 12 h 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8"/>
                            <a:gd name="T31" fmla="*/ 0 h 313"/>
                            <a:gd name="T32" fmla="*/ 578 w 578"/>
                            <a:gd name="T33" fmla="*/ 313 h 3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8" h="313">
                              <a:moveTo>
                                <a:pt x="0" y="12"/>
                              </a:moveTo>
                              <a:lnTo>
                                <a:pt x="0" y="312"/>
                              </a:lnTo>
                              <a:lnTo>
                                <a:pt x="385" y="312"/>
                              </a:lnTo>
                              <a:lnTo>
                                <a:pt x="577" y="292"/>
                              </a:lnTo>
                              <a:lnTo>
                                <a:pt x="549" y="80"/>
                              </a:lnTo>
                              <a:lnTo>
                                <a:pt x="529" y="44"/>
                              </a:lnTo>
                              <a:lnTo>
                                <a:pt x="525" y="20"/>
                              </a:lnTo>
                              <a:lnTo>
                                <a:pt x="505" y="20"/>
                              </a:lnTo>
                              <a:lnTo>
                                <a:pt x="497" y="0"/>
                              </a:lnTo>
                              <a:lnTo>
                                <a:pt x="0" y="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3" name="Freeform 64">
                          <a:extLst>
                            <a:ext uri="{FF2B5EF4-FFF2-40B4-BE49-F238E27FC236}">
                              <a16:creationId xmlns:a16="http://schemas.microsoft.com/office/drawing/2014/main" id="{FCC057F4-8184-CDB5-372F-FD81B1C6E6F9}"/>
                            </a:ext>
                          </a:extLst>
                        </p:cNvPr>
                        <p:cNvSpPr>
                          <a:spLocks/>
                        </p:cNvSpPr>
                        <p:nvPr/>
                      </p:nvSpPr>
                      <p:spPr bwMode="gray">
                        <a:xfrm>
                          <a:off x="9595315" y="4357741"/>
                          <a:ext cx="300106" cy="523260"/>
                        </a:xfrm>
                        <a:custGeom>
                          <a:avLst/>
                          <a:gdLst>
                            <a:gd name="T0" fmla="*/ 0 w 245"/>
                            <a:gd name="T1" fmla="*/ 40 h 433"/>
                            <a:gd name="T2" fmla="*/ 44 w 245"/>
                            <a:gd name="T3" fmla="*/ 272 h 433"/>
                            <a:gd name="T4" fmla="*/ 35 w 245"/>
                            <a:gd name="T5" fmla="*/ 300 h 433"/>
                            <a:gd name="T6" fmla="*/ 57 w 245"/>
                            <a:gd name="T7" fmla="*/ 324 h 433"/>
                            <a:gd name="T8" fmla="*/ 22 w 245"/>
                            <a:gd name="T9" fmla="*/ 432 h 433"/>
                            <a:gd name="T10" fmla="*/ 48 w 245"/>
                            <a:gd name="T11" fmla="*/ 412 h 433"/>
                            <a:gd name="T12" fmla="*/ 153 w 245"/>
                            <a:gd name="T13" fmla="*/ 400 h 433"/>
                            <a:gd name="T14" fmla="*/ 158 w 245"/>
                            <a:gd name="T15" fmla="*/ 372 h 433"/>
                            <a:gd name="T16" fmla="*/ 188 w 245"/>
                            <a:gd name="T17" fmla="*/ 392 h 433"/>
                            <a:gd name="T18" fmla="*/ 210 w 245"/>
                            <a:gd name="T19" fmla="*/ 348 h 433"/>
                            <a:gd name="T20" fmla="*/ 232 w 245"/>
                            <a:gd name="T21" fmla="*/ 312 h 433"/>
                            <a:gd name="T22" fmla="*/ 267 w 245"/>
                            <a:gd name="T23" fmla="*/ 280 h 433"/>
                            <a:gd name="T24" fmla="*/ 210 w 245"/>
                            <a:gd name="T25" fmla="*/ 0 h 433"/>
                            <a:gd name="T26" fmla="*/ 74 w 245"/>
                            <a:gd name="T27" fmla="*/ 12 h 433"/>
                            <a:gd name="T28" fmla="*/ 57 w 245"/>
                            <a:gd name="T29" fmla="*/ 28 h 433"/>
                            <a:gd name="T30" fmla="*/ 26 w 245"/>
                            <a:gd name="T31" fmla="*/ 40 h 433"/>
                            <a:gd name="T32" fmla="*/ 0 w 245"/>
                            <a:gd name="T33" fmla="*/ 40 h 4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5"/>
                            <a:gd name="T52" fmla="*/ 0 h 433"/>
                            <a:gd name="T53" fmla="*/ 245 w 245"/>
                            <a:gd name="T54" fmla="*/ 433 h 4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5" h="433">
                              <a:moveTo>
                                <a:pt x="0" y="40"/>
                              </a:moveTo>
                              <a:lnTo>
                                <a:pt x="40" y="272"/>
                              </a:lnTo>
                              <a:lnTo>
                                <a:pt x="32" y="300"/>
                              </a:lnTo>
                              <a:lnTo>
                                <a:pt x="52" y="324"/>
                              </a:lnTo>
                              <a:lnTo>
                                <a:pt x="20" y="432"/>
                              </a:lnTo>
                              <a:lnTo>
                                <a:pt x="44" y="412"/>
                              </a:lnTo>
                              <a:lnTo>
                                <a:pt x="140" y="400"/>
                              </a:lnTo>
                              <a:lnTo>
                                <a:pt x="144" y="372"/>
                              </a:lnTo>
                              <a:lnTo>
                                <a:pt x="172" y="392"/>
                              </a:lnTo>
                              <a:lnTo>
                                <a:pt x="192" y="348"/>
                              </a:lnTo>
                              <a:lnTo>
                                <a:pt x="212" y="312"/>
                              </a:lnTo>
                              <a:lnTo>
                                <a:pt x="244" y="280"/>
                              </a:lnTo>
                              <a:lnTo>
                                <a:pt x="192" y="0"/>
                              </a:lnTo>
                              <a:lnTo>
                                <a:pt x="68" y="12"/>
                              </a:lnTo>
                              <a:lnTo>
                                <a:pt x="52" y="28"/>
                              </a:lnTo>
                              <a:lnTo>
                                <a:pt x="24" y="40"/>
                              </a:lnTo>
                              <a:lnTo>
                                <a:pt x="0" y="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4" name="Freeform 65">
                          <a:extLst>
                            <a:ext uri="{FF2B5EF4-FFF2-40B4-BE49-F238E27FC236}">
                              <a16:creationId xmlns:a16="http://schemas.microsoft.com/office/drawing/2014/main" id="{3588942D-AF44-8409-05EB-42DA100A3DF7}"/>
                            </a:ext>
                          </a:extLst>
                        </p:cNvPr>
                        <p:cNvSpPr>
                          <a:spLocks/>
                        </p:cNvSpPr>
                        <p:nvPr/>
                      </p:nvSpPr>
                      <p:spPr bwMode="gray">
                        <a:xfrm>
                          <a:off x="8169806" y="3563790"/>
                          <a:ext cx="604693" cy="412084"/>
                        </a:xfrm>
                        <a:custGeom>
                          <a:avLst/>
                          <a:gdLst>
                            <a:gd name="T0" fmla="*/ 13 w 494"/>
                            <a:gd name="T1" fmla="*/ 4 h 341"/>
                            <a:gd name="T2" fmla="*/ 0 w 494"/>
                            <a:gd name="T3" fmla="*/ 336 h 341"/>
                            <a:gd name="T4" fmla="*/ 367 w 494"/>
                            <a:gd name="T5" fmla="*/ 340 h 341"/>
                            <a:gd name="T6" fmla="*/ 539 w 494"/>
                            <a:gd name="T7" fmla="*/ 328 h 341"/>
                            <a:gd name="T8" fmla="*/ 525 w 494"/>
                            <a:gd name="T9" fmla="*/ 192 h 341"/>
                            <a:gd name="T10" fmla="*/ 498 w 494"/>
                            <a:gd name="T11" fmla="*/ 124 h 341"/>
                            <a:gd name="T12" fmla="*/ 472 w 494"/>
                            <a:gd name="T13" fmla="*/ 0 h 341"/>
                            <a:gd name="T14" fmla="*/ 262 w 494"/>
                            <a:gd name="T15" fmla="*/ 4 h 341"/>
                            <a:gd name="T16" fmla="*/ 13 w 494"/>
                            <a:gd name="T17" fmla="*/ 4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4"/>
                            <a:gd name="T28" fmla="*/ 0 h 341"/>
                            <a:gd name="T29" fmla="*/ 494 w 494"/>
                            <a:gd name="T30" fmla="*/ 341 h 3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4" h="341">
                              <a:moveTo>
                                <a:pt x="12" y="4"/>
                              </a:moveTo>
                              <a:lnTo>
                                <a:pt x="0" y="336"/>
                              </a:lnTo>
                              <a:lnTo>
                                <a:pt x="336" y="340"/>
                              </a:lnTo>
                              <a:lnTo>
                                <a:pt x="493" y="328"/>
                              </a:lnTo>
                              <a:lnTo>
                                <a:pt x="480" y="192"/>
                              </a:lnTo>
                              <a:lnTo>
                                <a:pt x="456" y="124"/>
                              </a:lnTo>
                              <a:lnTo>
                                <a:pt x="432" y="0"/>
                              </a:lnTo>
                              <a:lnTo>
                                <a:pt x="240" y="4"/>
                              </a:lnTo>
                              <a:lnTo>
                                <a:pt x="12" y="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5" name="Freeform 66">
                          <a:extLst>
                            <a:ext uri="{FF2B5EF4-FFF2-40B4-BE49-F238E27FC236}">
                              <a16:creationId xmlns:a16="http://schemas.microsoft.com/office/drawing/2014/main" id="{DF9D068A-1574-BBEF-26DD-DC85723AC54C}"/>
                            </a:ext>
                          </a:extLst>
                        </p:cNvPr>
                        <p:cNvSpPr>
                          <a:spLocks/>
                        </p:cNvSpPr>
                        <p:nvPr/>
                      </p:nvSpPr>
                      <p:spPr bwMode="gray">
                        <a:xfrm>
                          <a:off x="8155251" y="3960159"/>
                          <a:ext cx="652846" cy="437460"/>
                        </a:xfrm>
                        <a:custGeom>
                          <a:avLst/>
                          <a:gdLst>
                            <a:gd name="T0" fmla="*/ 13 w 534"/>
                            <a:gd name="T1" fmla="*/ 8 h 362"/>
                            <a:gd name="T2" fmla="*/ 380 w 534"/>
                            <a:gd name="T3" fmla="*/ 12 h 362"/>
                            <a:gd name="T4" fmla="*/ 551 w 534"/>
                            <a:gd name="T5" fmla="*/ 0 h 362"/>
                            <a:gd name="T6" fmla="*/ 533 w 534"/>
                            <a:gd name="T7" fmla="*/ 36 h 362"/>
                            <a:gd name="T8" fmla="*/ 556 w 534"/>
                            <a:gd name="T9" fmla="*/ 64 h 362"/>
                            <a:gd name="T10" fmla="*/ 582 w 534"/>
                            <a:gd name="T11" fmla="*/ 241 h 362"/>
                            <a:gd name="T12" fmla="*/ 569 w 534"/>
                            <a:gd name="T13" fmla="*/ 265 h 362"/>
                            <a:gd name="T14" fmla="*/ 582 w 534"/>
                            <a:gd name="T15" fmla="*/ 277 h 362"/>
                            <a:gd name="T16" fmla="*/ 582 w 534"/>
                            <a:gd name="T17" fmla="*/ 361 h 362"/>
                            <a:gd name="T18" fmla="*/ 560 w 534"/>
                            <a:gd name="T19" fmla="*/ 333 h 362"/>
                            <a:gd name="T20" fmla="*/ 533 w 534"/>
                            <a:gd name="T21" fmla="*/ 317 h 362"/>
                            <a:gd name="T22" fmla="*/ 493 w 534"/>
                            <a:gd name="T23" fmla="*/ 325 h 362"/>
                            <a:gd name="T24" fmla="*/ 459 w 534"/>
                            <a:gd name="T25" fmla="*/ 321 h 362"/>
                            <a:gd name="T26" fmla="*/ 415 w 534"/>
                            <a:gd name="T27" fmla="*/ 305 h 362"/>
                            <a:gd name="T28" fmla="*/ 153 w 534"/>
                            <a:gd name="T29" fmla="*/ 305 h 362"/>
                            <a:gd name="T30" fmla="*/ 0 w 534"/>
                            <a:gd name="T31" fmla="*/ 297 h 362"/>
                            <a:gd name="T32" fmla="*/ 4 w 534"/>
                            <a:gd name="T33" fmla="*/ 97 h 362"/>
                            <a:gd name="T34" fmla="*/ 13 w 534"/>
                            <a:gd name="T35" fmla="*/ 8 h 3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4"/>
                            <a:gd name="T55" fmla="*/ 0 h 362"/>
                            <a:gd name="T56" fmla="*/ 534 w 534"/>
                            <a:gd name="T57" fmla="*/ 362 h 3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4" h="362">
                              <a:moveTo>
                                <a:pt x="12" y="8"/>
                              </a:moveTo>
                              <a:lnTo>
                                <a:pt x="348" y="12"/>
                              </a:lnTo>
                              <a:lnTo>
                                <a:pt x="505" y="0"/>
                              </a:lnTo>
                              <a:lnTo>
                                <a:pt x="488" y="36"/>
                              </a:lnTo>
                              <a:lnTo>
                                <a:pt x="509" y="64"/>
                              </a:lnTo>
                              <a:lnTo>
                                <a:pt x="533" y="241"/>
                              </a:lnTo>
                              <a:lnTo>
                                <a:pt x="521" y="265"/>
                              </a:lnTo>
                              <a:lnTo>
                                <a:pt x="533" y="277"/>
                              </a:lnTo>
                              <a:lnTo>
                                <a:pt x="533" y="361"/>
                              </a:lnTo>
                              <a:lnTo>
                                <a:pt x="513" y="333"/>
                              </a:lnTo>
                              <a:lnTo>
                                <a:pt x="488" y="317"/>
                              </a:lnTo>
                              <a:lnTo>
                                <a:pt x="452" y="325"/>
                              </a:lnTo>
                              <a:lnTo>
                                <a:pt x="420" y="321"/>
                              </a:lnTo>
                              <a:lnTo>
                                <a:pt x="380" y="305"/>
                              </a:lnTo>
                              <a:lnTo>
                                <a:pt x="140" y="305"/>
                              </a:lnTo>
                              <a:lnTo>
                                <a:pt x="0" y="297"/>
                              </a:lnTo>
                              <a:lnTo>
                                <a:pt x="4" y="97"/>
                              </a:lnTo>
                              <a:lnTo>
                                <a:pt x="12" y="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6" name="Freeform 70">
                          <a:extLst>
                            <a:ext uri="{FF2B5EF4-FFF2-40B4-BE49-F238E27FC236}">
                              <a16:creationId xmlns:a16="http://schemas.microsoft.com/office/drawing/2014/main" id="{81A75007-2F27-98F1-B2A5-74C54316E5C8}"/>
                            </a:ext>
                          </a:extLst>
                        </p:cNvPr>
                        <p:cNvSpPr>
                          <a:spLocks/>
                        </p:cNvSpPr>
                        <p:nvPr/>
                      </p:nvSpPr>
                      <p:spPr bwMode="gray">
                        <a:xfrm>
                          <a:off x="9830475" y="4236894"/>
                          <a:ext cx="417686" cy="474922"/>
                        </a:xfrm>
                        <a:custGeom>
                          <a:avLst/>
                          <a:gdLst>
                            <a:gd name="T0" fmla="*/ 123 w 341"/>
                            <a:gd name="T1" fmla="*/ 364 h 393"/>
                            <a:gd name="T2" fmla="*/ 153 w 341"/>
                            <a:gd name="T3" fmla="*/ 384 h 393"/>
                            <a:gd name="T4" fmla="*/ 179 w 341"/>
                            <a:gd name="T5" fmla="*/ 368 h 393"/>
                            <a:gd name="T6" fmla="*/ 201 w 341"/>
                            <a:gd name="T7" fmla="*/ 380 h 393"/>
                            <a:gd name="T8" fmla="*/ 210 w 341"/>
                            <a:gd name="T9" fmla="*/ 364 h 393"/>
                            <a:gd name="T10" fmla="*/ 228 w 341"/>
                            <a:gd name="T11" fmla="*/ 364 h 393"/>
                            <a:gd name="T12" fmla="*/ 258 w 341"/>
                            <a:gd name="T13" fmla="*/ 392 h 393"/>
                            <a:gd name="T14" fmla="*/ 276 w 341"/>
                            <a:gd name="T15" fmla="*/ 380 h 393"/>
                            <a:gd name="T16" fmla="*/ 284 w 341"/>
                            <a:gd name="T17" fmla="*/ 364 h 393"/>
                            <a:gd name="T18" fmla="*/ 284 w 341"/>
                            <a:gd name="T19" fmla="*/ 344 h 393"/>
                            <a:gd name="T20" fmla="*/ 298 w 341"/>
                            <a:gd name="T21" fmla="*/ 320 h 393"/>
                            <a:gd name="T22" fmla="*/ 311 w 341"/>
                            <a:gd name="T23" fmla="*/ 316 h 393"/>
                            <a:gd name="T24" fmla="*/ 315 w 341"/>
                            <a:gd name="T25" fmla="*/ 292 h 393"/>
                            <a:gd name="T26" fmla="*/ 324 w 341"/>
                            <a:gd name="T27" fmla="*/ 272 h 393"/>
                            <a:gd name="T28" fmla="*/ 333 w 341"/>
                            <a:gd name="T29" fmla="*/ 260 h 393"/>
                            <a:gd name="T30" fmla="*/ 333 w 341"/>
                            <a:gd name="T31" fmla="*/ 268 h 393"/>
                            <a:gd name="T32" fmla="*/ 350 w 341"/>
                            <a:gd name="T33" fmla="*/ 248 h 393"/>
                            <a:gd name="T34" fmla="*/ 363 w 341"/>
                            <a:gd name="T35" fmla="*/ 216 h 393"/>
                            <a:gd name="T36" fmla="*/ 363 w 341"/>
                            <a:gd name="T37" fmla="*/ 172 h 393"/>
                            <a:gd name="T38" fmla="*/ 372 w 341"/>
                            <a:gd name="T39" fmla="*/ 148 h 393"/>
                            <a:gd name="T40" fmla="*/ 337 w 341"/>
                            <a:gd name="T41" fmla="*/ 0 h 393"/>
                            <a:gd name="T42" fmla="*/ 276 w 341"/>
                            <a:gd name="T43" fmla="*/ 48 h 393"/>
                            <a:gd name="T44" fmla="*/ 241 w 341"/>
                            <a:gd name="T45" fmla="*/ 80 h 393"/>
                            <a:gd name="T46" fmla="*/ 210 w 341"/>
                            <a:gd name="T47" fmla="*/ 92 h 393"/>
                            <a:gd name="T48" fmla="*/ 184 w 341"/>
                            <a:gd name="T49" fmla="*/ 92 h 393"/>
                            <a:gd name="T50" fmla="*/ 166 w 341"/>
                            <a:gd name="T51" fmla="*/ 80 h 393"/>
                            <a:gd name="T52" fmla="*/ 140 w 341"/>
                            <a:gd name="T53" fmla="*/ 84 h 393"/>
                            <a:gd name="T54" fmla="*/ 123 w 341"/>
                            <a:gd name="T55" fmla="*/ 76 h 393"/>
                            <a:gd name="T56" fmla="*/ 0 w 341"/>
                            <a:gd name="T57" fmla="*/ 100 h 393"/>
                            <a:gd name="T58" fmla="*/ 57 w 341"/>
                            <a:gd name="T59" fmla="*/ 380 h 393"/>
                            <a:gd name="T60" fmla="*/ 123 w 341"/>
                            <a:gd name="T61" fmla="*/ 364 h 3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1"/>
                            <a:gd name="T94" fmla="*/ 0 h 393"/>
                            <a:gd name="T95" fmla="*/ 341 w 341"/>
                            <a:gd name="T96" fmla="*/ 393 h 3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1" h="393">
                              <a:moveTo>
                                <a:pt x="112" y="364"/>
                              </a:moveTo>
                              <a:lnTo>
                                <a:pt x="140" y="384"/>
                              </a:lnTo>
                              <a:lnTo>
                                <a:pt x="164" y="368"/>
                              </a:lnTo>
                              <a:lnTo>
                                <a:pt x="184" y="380"/>
                              </a:lnTo>
                              <a:lnTo>
                                <a:pt x="192" y="364"/>
                              </a:lnTo>
                              <a:lnTo>
                                <a:pt x="208" y="364"/>
                              </a:lnTo>
                              <a:lnTo>
                                <a:pt x="236" y="392"/>
                              </a:lnTo>
                              <a:lnTo>
                                <a:pt x="252" y="380"/>
                              </a:lnTo>
                              <a:lnTo>
                                <a:pt x="260" y="364"/>
                              </a:lnTo>
                              <a:lnTo>
                                <a:pt x="260" y="344"/>
                              </a:lnTo>
                              <a:lnTo>
                                <a:pt x="272" y="320"/>
                              </a:lnTo>
                              <a:lnTo>
                                <a:pt x="284" y="316"/>
                              </a:lnTo>
                              <a:lnTo>
                                <a:pt x="288" y="292"/>
                              </a:lnTo>
                              <a:lnTo>
                                <a:pt x="296" y="272"/>
                              </a:lnTo>
                              <a:lnTo>
                                <a:pt x="304" y="260"/>
                              </a:lnTo>
                              <a:lnTo>
                                <a:pt x="304" y="268"/>
                              </a:lnTo>
                              <a:lnTo>
                                <a:pt x="320" y="248"/>
                              </a:lnTo>
                              <a:lnTo>
                                <a:pt x="332" y="216"/>
                              </a:lnTo>
                              <a:lnTo>
                                <a:pt x="332" y="172"/>
                              </a:lnTo>
                              <a:lnTo>
                                <a:pt x="340" y="148"/>
                              </a:lnTo>
                              <a:lnTo>
                                <a:pt x="308" y="0"/>
                              </a:lnTo>
                              <a:lnTo>
                                <a:pt x="252" y="48"/>
                              </a:lnTo>
                              <a:lnTo>
                                <a:pt x="220" y="80"/>
                              </a:lnTo>
                              <a:lnTo>
                                <a:pt x="192" y="92"/>
                              </a:lnTo>
                              <a:lnTo>
                                <a:pt x="168" y="92"/>
                              </a:lnTo>
                              <a:lnTo>
                                <a:pt x="152" y="80"/>
                              </a:lnTo>
                              <a:lnTo>
                                <a:pt x="128" y="84"/>
                              </a:lnTo>
                              <a:lnTo>
                                <a:pt x="112" y="76"/>
                              </a:lnTo>
                              <a:lnTo>
                                <a:pt x="0" y="100"/>
                              </a:lnTo>
                              <a:lnTo>
                                <a:pt x="52" y="380"/>
                              </a:lnTo>
                              <a:lnTo>
                                <a:pt x="112" y="36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7" name="Freeform 71">
                          <a:extLst>
                            <a:ext uri="{FF2B5EF4-FFF2-40B4-BE49-F238E27FC236}">
                              <a16:creationId xmlns:a16="http://schemas.microsoft.com/office/drawing/2014/main" id="{C6ACDEFD-30A3-5FF5-8707-E6B1743CDD5E}"/>
                            </a:ext>
                          </a:extLst>
                        </p:cNvPr>
                        <p:cNvSpPr>
                          <a:spLocks/>
                        </p:cNvSpPr>
                        <p:nvPr/>
                      </p:nvSpPr>
                      <p:spPr bwMode="gray">
                        <a:xfrm>
                          <a:off x="10702799" y="3650798"/>
                          <a:ext cx="147814" cy="329909"/>
                        </a:xfrm>
                        <a:custGeom>
                          <a:avLst/>
                          <a:gdLst>
                            <a:gd name="T0" fmla="*/ 4 w 121"/>
                            <a:gd name="T1" fmla="*/ 92 h 273"/>
                            <a:gd name="T2" fmla="*/ 0 w 121"/>
                            <a:gd name="T3" fmla="*/ 40 h 273"/>
                            <a:gd name="T4" fmla="*/ 109 w 121"/>
                            <a:gd name="T5" fmla="*/ 0 h 273"/>
                            <a:gd name="T6" fmla="*/ 131 w 121"/>
                            <a:gd name="T7" fmla="*/ 52 h 273"/>
                            <a:gd name="T8" fmla="*/ 127 w 121"/>
                            <a:gd name="T9" fmla="*/ 76 h 273"/>
                            <a:gd name="T10" fmla="*/ 113 w 121"/>
                            <a:gd name="T11" fmla="*/ 104 h 273"/>
                            <a:gd name="T12" fmla="*/ 113 w 121"/>
                            <a:gd name="T13" fmla="*/ 128 h 273"/>
                            <a:gd name="T14" fmla="*/ 105 w 121"/>
                            <a:gd name="T15" fmla="*/ 168 h 273"/>
                            <a:gd name="T16" fmla="*/ 131 w 121"/>
                            <a:gd name="T17" fmla="*/ 252 h 273"/>
                            <a:gd name="T18" fmla="*/ 74 w 121"/>
                            <a:gd name="T19" fmla="*/ 272 h 273"/>
                            <a:gd name="T20" fmla="*/ 61 w 121"/>
                            <a:gd name="T21" fmla="*/ 208 h 273"/>
                            <a:gd name="T22" fmla="*/ 57 w 121"/>
                            <a:gd name="T23" fmla="*/ 200 h 273"/>
                            <a:gd name="T24" fmla="*/ 44 w 121"/>
                            <a:gd name="T25" fmla="*/ 192 h 273"/>
                            <a:gd name="T26" fmla="*/ 35 w 121"/>
                            <a:gd name="T27" fmla="*/ 140 h 273"/>
                            <a:gd name="T28" fmla="*/ 4 w 121"/>
                            <a:gd name="T29" fmla="*/ 92 h 2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73"/>
                            <a:gd name="T47" fmla="*/ 121 w 121"/>
                            <a:gd name="T48" fmla="*/ 273 h 2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73">
                              <a:moveTo>
                                <a:pt x="4" y="92"/>
                              </a:moveTo>
                              <a:lnTo>
                                <a:pt x="0" y="40"/>
                              </a:lnTo>
                              <a:lnTo>
                                <a:pt x="100" y="0"/>
                              </a:lnTo>
                              <a:lnTo>
                                <a:pt x="120" y="52"/>
                              </a:lnTo>
                              <a:lnTo>
                                <a:pt x="116" y="76"/>
                              </a:lnTo>
                              <a:lnTo>
                                <a:pt x="104" y="104"/>
                              </a:lnTo>
                              <a:lnTo>
                                <a:pt x="104" y="128"/>
                              </a:lnTo>
                              <a:lnTo>
                                <a:pt x="96" y="168"/>
                              </a:lnTo>
                              <a:lnTo>
                                <a:pt x="120" y="252"/>
                              </a:lnTo>
                              <a:lnTo>
                                <a:pt x="68" y="272"/>
                              </a:lnTo>
                              <a:lnTo>
                                <a:pt x="56" y="208"/>
                              </a:lnTo>
                              <a:lnTo>
                                <a:pt x="52" y="200"/>
                              </a:lnTo>
                              <a:lnTo>
                                <a:pt x="40" y="192"/>
                              </a:lnTo>
                              <a:lnTo>
                                <a:pt x="32" y="140"/>
                              </a:lnTo>
                              <a:lnTo>
                                <a:pt x="4" y="9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8" name="Freeform 72">
                          <a:extLst>
                            <a:ext uri="{FF2B5EF4-FFF2-40B4-BE49-F238E27FC236}">
                              <a16:creationId xmlns:a16="http://schemas.microsoft.com/office/drawing/2014/main" id="{0FA08C4A-0C7E-B67D-4C38-28F29A2ACDDA}"/>
                            </a:ext>
                          </a:extLst>
                        </p:cNvPr>
                        <p:cNvSpPr>
                          <a:spLocks/>
                        </p:cNvSpPr>
                        <p:nvPr/>
                      </p:nvSpPr>
                      <p:spPr bwMode="gray">
                        <a:xfrm>
                          <a:off x="10820378" y="3636293"/>
                          <a:ext cx="162371" cy="320241"/>
                        </a:xfrm>
                        <a:custGeom>
                          <a:avLst/>
                          <a:gdLst>
                            <a:gd name="T0" fmla="*/ 48 w 133"/>
                            <a:gd name="T1" fmla="*/ 0 h 265"/>
                            <a:gd name="T2" fmla="*/ 4 w 133"/>
                            <a:gd name="T3" fmla="*/ 12 h 265"/>
                            <a:gd name="T4" fmla="*/ 26 w 133"/>
                            <a:gd name="T5" fmla="*/ 64 h 265"/>
                            <a:gd name="T6" fmla="*/ 22 w 133"/>
                            <a:gd name="T7" fmla="*/ 88 h 265"/>
                            <a:gd name="T8" fmla="*/ 9 w 133"/>
                            <a:gd name="T9" fmla="*/ 116 h 265"/>
                            <a:gd name="T10" fmla="*/ 9 w 133"/>
                            <a:gd name="T11" fmla="*/ 140 h 265"/>
                            <a:gd name="T12" fmla="*/ 0 w 133"/>
                            <a:gd name="T13" fmla="*/ 180 h 265"/>
                            <a:gd name="T14" fmla="*/ 26 w 133"/>
                            <a:gd name="T15" fmla="*/ 264 h 265"/>
                            <a:gd name="T16" fmla="*/ 100 w 133"/>
                            <a:gd name="T17" fmla="*/ 244 h 265"/>
                            <a:gd name="T18" fmla="*/ 118 w 133"/>
                            <a:gd name="T19" fmla="*/ 220 h 265"/>
                            <a:gd name="T20" fmla="*/ 144 w 133"/>
                            <a:gd name="T21" fmla="*/ 212 h 265"/>
                            <a:gd name="T22" fmla="*/ 144 w 133"/>
                            <a:gd name="T23" fmla="*/ 192 h 265"/>
                            <a:gd name="T24" fmla="*/ 48 w 133"/>
                            <a:gd name="T25" fmla="*/ 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265"/>
                            <a:gd name="T41" fmla="*/ 133 w 133"/>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265">
                              <a:moveTo>
                                <a:pt x="44" y="0"/>
                              </a:moveTo>
                              <a:lnTo>
                                <a:pt x="4" y="12"/>
                              </a:lnTo>
                              <a:lnTo>
                                <a:pt x="24" y="64"/>
                              </a:lnTo>
                              <a:lnTo>
                                <a:pt x="20" y="88"/>
                              </a:lnTo>
                              <a:lnTo>
                                <a:pt x="8" y="116"/>
                              </a:lnTo>
                              <a:lnTo>
                                <a:pt x="8" y="140"/>
                              </a:lnTo>
                              <a:lnTo>
                                <a:pt x="0" y="180"/>
                              </a:lnTo>
                              <a:lnTo>
                                <a:pt x="24" y="264"/>
                              </a:lnTo>
                              <a:lnTo>
                                <a:pt x="92" y="244"/>
                              </a:lnTo>
                              <a:lnTo>
                                <a:pt x="108" y="220"/>
                              </a:lnTo>
                              <a:lnTo>
                                <a:pt x="132" y="212"/>
                              </a:lnTo>
                              <a:lnTo>
                                <a:pt x="132" y="192"/>
                              </a:lnTo>
                              <a:lnTo>
                                <a:pt x="44"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09" name="Freeform 73">
                          <a:extLst>
                            <a:ext uri="{FF2B5EF4-FFF2-40B4-BE49-F238E27FC236}">
                              <a16:creationId xmlns:a16="http://schemas.microsoft.com/office/drawing/2014/main" id="{20014249-EF09-9119-EF50-5B81D3CEB1C3}"/>
                            </a:ext>
                          </a:extLst>
                        </p:cNvPr>
                        <p:cNvSpPr>
                          <a:spLocks/>
                        </p:cNvSpPr>
                        <p:nvPr/>
                      </p:nvSpPr>
                      <p:spPr bwMode="gray">
                        <a:xfrm>
                          <a:off x="10875251" y="3296718"/>
                          <a:ext cx="339300" cy="576433"/>
                        </a:xfrm>
                        <a:custGeom>
                          <a:avLst/>
                          <a:gdLst>
                            <a:gd name="T0" fmla="*/ 0 w 277"/>
                            <a:gd name="T1" fmla="*/ 284 h 477"/>
                            <a:gd name="T2" fmla="*/ 96 w 277"/>
                            <a:gd name="T3" fmla="*/ 476 h 477"/>
                            <a:gd name="T4" fmla="*/ 105 w 277"/>
                            <a:gd name="T5" fmla="*/ 476 h 477"/>
                            <a:gd name="T6" fmla="*/ 105 w 277"/>
                            <a:gd name="T7" fmla="*/ 404 h 477"/>
                            <a:gd name="T8" fmla="*/ 96 w 277"/>
                            <a:gd name="T9" fmla="*/ 400 h 477"/>
                            <a:gd name="T10" fmla="*/ 118 w 277"/>
                            <a:gd name="T11" fmla="*/ 356 h 477"/>
                            <a:gd name="T12" fmla="*/ 127 w 277"/>
                            <a:gd name="T13" fmla="*/ 360 h 477"/>
                            <a:gd name="T14" fmla="*/ 149 w 277"/>
                            <a:gd name="T15" fmla="*/ 340 h 477"/>
                            <a:gd name="T16" fmla="*/ 166 w 277"/>
                            <a:gd name="T17" fmla="*/ 308 h 477"/>
                            <a:gd name="T18" fmla="*/ 166 w 277"/>
                            <a:gd name="T19" fmla="*/ 292 h 477"/>
                            <a:gd name="T20" fmla="*/ 171 w 277"/>
                            <a:gd name="T21" fmla="*/ 284 h 477"/>
                            <a:gd name="T22" fmla="*/ 201 w 277"/>
                            <a:gd name="T23" fmla="*/ 284 h 477"/>
                            <a:gd name="T24" fmla="*/ 223 w 277"/>
                            <a:gd name="T25" fmla="*/ 268 h 477"/>
                            <a:gd name="T26" fmla="*/ 258 w 277"/>
                            <a:gd name="T27" fmla="*/ 212 h 477"/>
                            <a:gd name="T28" fmla="*/ 280 w 277"/>
                            <a:gd name="T29" fmla="*/ 208 h 477"/>
                            <a:gd name="T30" fmla="*/ 298 w 277"/>
                            <a:gd name="T31" fmla="*/ 200 h 477"/>
                            <a:gd name="T32" fmla="*/ 302 w 277"/>
                            <a:gd name="T33" fmla="*/ 176 h 477"/>
                            <a:gd name="T34" fmla="*/ 284 w 277"/>
                            <a:gd name="T35" fmla="*/ 160 h 477"/>
                            <a:gd name="T36" fmla="*/ 276 w 277"/>
                            <a:gd name="T37" fmla="*/ 164 h 477"/>
                            <a:gd name="T38" fmla="*/ 267 w 277"/>
                            <a:gd name="T39" fmla="*/ 144 h 477"/>
                            <a:gd name="T40" fmla="*/ 267 w 277"/>
                            <a:gd name="T41" fmla="*/ 128 h 477"/>
                            <a:gd name="T42" fmla="*/ 249 w 277"/>
                            <a:gd name="T43" fmla="*/ 112 h 477"/>
                            <a:gd name="T44" fmla="*/ 193 w 277"/>
                            <a:gd name="T45" fmla="*/ 16 h 477"/>
                            <a:gd name="T46" fmla="*/ 175 w 277"/>
                            <a:gd name="T47" fmla="*/ 16 h 477"/>
                            <a:gd name="T48" fmla="*/ 162 w 277"/>
                            <a:gd name="T49" fmla="*/ 4 h 477"/>
                            <a:gd name="T50" fmla="*/ 136 w 277"/>
                            <a:gd name="T51" fmla="*/ 0 h 477"/>
                            <a:gd name="T52" fmla="*/ 127 w 277"/>
                            <a:gd name="T53" fmla="*/ 12 h 477"/>
                            <a:gd name="T54" fmla="*/ 123 w 277"/>
                            <a:gd name="T55" fmla="*/ 20 h 477"/>
                            <a:gd name="T56" fmla="*/ 105 w 277"/>
                            <a:gd name="T57" fmla="*/ 24 h 477"/>
                            <a:gd name="T58" fmla="*/ 96 w 277"/>
                            <a:gd name="T59" fmla="*/ 16 h 477"/>
                            <a:gd name="T60" fmla="*/ 79 w 277"/>
                            <a:gd name="T61" fmla="*/ 16 h 477"/>
                            <a:gd name="T62" fmla="*/ 44 w 277"/>
                            <a:gd name="T63" fmla="*/ 128 h 477"/>
                            <a:gd name="T64" fmla="*/ 44 w 277"/>
                            <a:gd name="T65" fmla="*/ 208 h 477"/>
                            <a:gd name="T66" fmla="*/ 31 w 277"/>
                            <a:gd name="T67" fmla="*/ 224 h 477"/>
                            <a:gd name="T68" fmla="*/ 26 w 277"/>
                            <a:gd name="T69" fmla="*/ 244 h 477"/>
                            <a:gd name="T70" fmla="*/ 18 w 277"/>
                            <a:gd name="T71" fmla="*/ 248 h 477"/>
                            <a:gd name="T72" fmla="*/ 18 w 277"/>
                            <a:gd name="T73" fmla="*/ 260 h 477"/>
                            <a:gd name="T74" fmla="*/ 0 w 277"/>
                            <a:gd name="T75" fmla="*/ 284 h 4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7"/>
                            <a:gd name="T115" fmla="*/ 0 h 477"/>
                            <a:gd name="T116" fmla="*/ 277 w 277"/>
                            <a:gd name="T117" fmla="*/ 477 h 4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7" h="477">
                              <a:moveTo>
                                <a:pt x="0" y="284"/>
                              </a:moveTo>
                              <a:lnTo>
                                <a:pt x="88" y="476"/>
                              </a:lnTo>
                              <a:lnTo>
                                <a:pt x="96" y="476"/>
                              </a:lnTo>
                              <a:lnTo>
                                <a:pt x="96" y="404"/>
                              </a:lnTo>
                              <a:lnTo>
                                <a:pt x="88" y="400"/>
                              </a:lnTo>
                              <a:lnTo>
                                <a:pt x="108" y="356"/>
                              </a:lnTo>
                              <a:lnTo>
                                <a:pt x="116" y="360"/>
                              </a:lnTo>
                              <a:lnTo>
                                <a:pt x="136" y="340"/>
                              </a:lnTo>
                              <a:lnTo>
                                <a:pt x="152" y="308"/>
                              </a:lnTo>
                              <a:lnTo>
                                <a:pt x="152" y="292"/>
                              </a:lnTo>
                              <a:lnTo>
                                <a:pt x="156" y="284"/>
                              </a:lnTo>
                              <a:lnTo>
                                <a:pt x="184" y="284"/>
                              </a:lnTo>
                              <a:lnTo>
                                <a:pt x="204" y="268"/>
                              </a:lnTo>
                              <a:lnTo>
                                <a:pt x="236" y="212"/>
                              </a:lnTo>
                              <a:lnTo>
                                <a:pt x="256" y="208"/>
                              </a:lnTo>
                              <a:lnTo>
                                <a:pt x="272" y="200"/>
                              </a:lnTo>
                              <a:lnTo>
                                <a:pt x="276" y="176"/>
                              </a:lnTo>
                              <a:lnTo>
                                <a:pt x="260" y="160"/>
                              </a:lnTo>
                              <a:lnTo>
                                <a:pt x="252" y="164"/>
                              </a:lnTo>
                              <a:lnTo>
                                <a:pt x="244" y="144"/>
                              </a:lnTo>
                              <a:lnTo>
                                <a:pt x="244" y="128"/>
                              </a:lnTo>
                              <a:lnTo>
                                <a:pt x="228" y="112"/>
                              </a:lnTo>
                              <a:lnTo>
                                <a:pt x="176" y="16"/>
                              </a:lnTo>
                              <a:lnTo>
                                <a:pt x="160" y="16"/>
                              </a:lnTo>
                              <a:lnTo>
                                <a:pt x="148" y="4"/>
                              </a:lnTo>
                              <a:lnTo>
                                <a:pt x="124" y="0"/>
                              </a:lnTo>
                              <a:lnTo>
                                <a:pt x="116" y="12"/>
                              </a:lnTo>
                              <a:lnTo>
                                <a:pt x="112" y="20"/>
                              </a:lnTo>
                              <a:lnTo>
                                <a:pt x="96" y="24"/>
                              </a:lnTo>
                              <a:lnTo>
                                <a:pt x="88" y="16"/>
                              </a:lnTo>
                              <a:lnTo>
                                <a:pt x="72" y="16"/>
                              </a:lnTo>
                              <a:lnTo>
                                <a:pt x="40" y="128"/>
                              </a:lnTo>
                              <a:lnTo>
                                <a:pt x="40" y="208"/>
                              </a:lnTo>
                              <a:lnTo>
                                <a:pt x="28" y="224"/>
                              </a:lnTo>
                              <a:lnTo>
                                <a:pt x="24" y="244"/>
                              </a:lnTo>
                              <a:lnTo>
                                <a:pt x="16" y="248"/>
                              </a:lnTo>
                              <a:lnTo>
                                <a:pt x="16" y="260"/>
                              </a:lnTo>
                              <a:lnTo>
                                <a:pt x="0" y="28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10" name="Freeform 74">
                          <a:extLst>
                            <a:ext uri="{FF2B5EF4-FFF2-40B4-BE49-F238E27FC236}">
                              <a16:creationId xmlns:a16="http://schemas.microsoft.com/office/drawing/2014/main" id="{065E8F3F-78AE-11F0-7BC9-10F1C2D1CC27}"/>
                            </a:ext>
                          </a:extLst>
                        </p:cNvPr>
                        <p:cNvSpPr>
                          <a:spLocks/>
                        </p:cNvSpPr>
                        <p:nvPr/>
                      </p:nvSpPr>
                      <p:spPr bwMode="gray">
                        <a:xfrm>
                          <a:off x="10785665" y="3892489"/>
                          <a:ext cx="310185" cy="180060"/>
                        </a:xfrm>
                        <a:custGeom>
                          <a:avLst/>
                          <a:gdLst>
                            <a:gd name="T0" fmla="*/ 57 w 253"/>
                            <a:gd name="T1" fmla="*/ 52 h 149"/>
                            <a:gd name="T2" fmla="*/ 131 w 253"/>
                            <a:gd name="T3" fmla="*/ 32 h 149"/>
                            <a:gd name="T4" fmla="*/ 149 w 253"/>
                            <a:gd name="T5" fmla="*/ 8 h 149"/>
                            <a:gd name="T6" fmla="*/ 175 w 253"/>
                            <a:gd name="T7" fmla="*/ 0 h 149"/>
                            <a:gd name="T8" fmla="*/ 171 w 253"/>
                            <a:gd name="T9" fmla="*/ 12 h 149"/>
                            <a:gd name="T10" fmla="*/ 184 w 253"/>
                            <a:gd name="T11" fmla="*/ 24 h 149"/>
                            <a:gd name="T12" fmla="*/ 197 w 253"/>
                            <a:gd name="T13" fmla="*/ 24 h 149"/>
                            <a:gd name="T14" fmla="*/ 188 w 253"/>
                            <a:gd name="T15" fmla="*/ 36 h 149"/>
                            <a:gd name="T16" fmla="*/ 184 w 253"/>
                            <a:gd name="T17" fmla="*/ 44 h 149"/>
                            <a:gd name="T18" fmla="*/ 184 w 253"/>
                            <a:gd name="T19" fmla="*/ 56 h 149"/>
                            <a:gd name="T20" fmla="*/ 197 w 253"/>
                            <a:gd name="T21" fmla="*/ 60 h 149"/>
                            <a:gd name="T22" fmla="*/ 206 w 253"/>
                            <a:gd name="T23" fmla="*/ 60 h 149"/>
                            <a:gd name="T24" fmla="*/ 219 w 253"/>
                            <a:gd name="T25" fmla="*/ 72 h 149"/>
                            <a:gd name="T26" fmla="*/ 223 w 253"/>
                            <a:gd name="T27" fmla="*/ 92 h 149"/>
                            <a:gd name="T28" fmla="*/ 254 w 253"/>
                            <a:gd name="T29" fmla="*/ 92 h 149"/>
                            <a:gd name="T30" fmla="*/ 267 w 253"/>
                            <a:gd name="T31" fmla="*/ 84 h 149"/>
                            <a:gd name="T32" fmla="*/ 263 w 253"/>
                            <a:gd name="T33" fmla="*/ 76 h 149"/>
                            <a:gd name="T34" fmla="*/ 250 w 253"/>
                            <a:gd name="T35" fmla="*/ 68 h 149"/>
                            <a:gd name="T36" fmla="*/ 250 w 253"/>
                            <a:gd name="T37" fmla="*/ 64 h 149"/>
                            <a:gd name="T38" fmla="*/ 267 w 253"/>
                            <a:gd name="T39" fmla="*/ 72 h 149"/>
                            <a:gd name="T40" fmla="*/ 276 w 253"/>
                            <a:gd name="T41" fmla="*/ 84 h 149"/>
                            <a:gd name="T42" fmla="*/ 276 w 253"/>
                            <a:gd name="T43" fmla="*/ 96 h 149"/>
                            <a:gd name="T44" fmla="*/ 245 w 253"/>
                            <a:gd name="T45" fmla="*/ 108 h 149"/>
                            <a:gd name="T46" fmla="*/ 236 w 253"/>
                            <a:gd name="T47" fmla="*/ 120 h 149"/>
                            <a:gd name="T48" fmla="*/ 223 w 253"/>
                            <a:gd name="T49" fmla="*/ 104 h 149"/>
                            <a:gd name="T50" fmla="*/ 219 w 253"/>
                            <a:gd name="T51" fmla="*/ 120 h 149"/>
                            <a:gd name="T52" fmla="*/ 210 w 253"/>
                            <a:gd name="T53" fmla="*/ 132 h 149"/>
                            <a:gd name="T54" fmla="*/ 201 w 253"/>
                            <a:gd name="T55" fmla="*/ 132 h 149"/>
                            <a:gd name="T56" fmla="*/ 180 w 253"/>
                            <a:gd name="T57" fmla="*/ 112 h 149"/>
                            <a:gd name="T58" fmla="*/ 171 w 253"/>
                            <a:gd name="T59" fmla="*/ 112 h 149"/>
                            <a:gd name="T60" fmla="*/ 162 w 253"/>
                            <a:gd name="T61" fmla="*/ 100 h 149"/>
                            <a:gd name="T62" fmla="*/ 127 w 253"/>
                            <a:gd name="T63" fmla="*/ 112 h 149"/>
                            <a:gd name="T64" fmla="*/ 18 w 253"/>
                            <a:gd name="T65" fmla="*/ 148 h 149"/>
                            <a:gd name="T66" fmla="*/ 0 w 253"/>
                            <a:gd name="T67" fmla="*/ 72 h 149"/>
                            <a:gd name="T68" fmla="*/ 57 w 253"/>
                            <a:gd name="T69" fmla="*/ 52 h 1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49"/>
                            <a:gd name="T107" fmla="*/ 253 w 253"/>
                            <a:gd name="T108" fmla="*/ 149 h 1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49">
                              <a:moveTo>
                                <a:pt x="52" y="52"/>
                              </a:moveTo>
                              <a:lnTo>
                                <a:pt x="120" y="32"/>
                              </a:lnTo>
                              <a:lnTo>
                                <a:pt x="136" y="8"/>
                              </a:lnTo>
                              <a:lnTo>
                                <a:pt x="160" y="0"/>
                              </a:lnTo>
                              <a:lnTo>
                                <a:pt x="156" y="12"/>
                              </a:lnTo>
                              <a:lnTo>
                                <a:pt x="168" y="24"/>
                              </a:lnTo>
                              <a:lnTo>
                                <a:pt x="180" y="24"/>
                              </a:lnTo>
                              <a:lnTo>
                                <a:pt x="172" y="36"/>
                              </a:lnTo>
                              <a:lnTo>
                                <a:pt x="168" y="44"/>
                              </a:lnTo>
                              <a:lnTo>
                                <a:pt x="168" y="56"/>
                              </a:lnTo>
                              <a:lnTo>
                                <a:pt x="180" y="60"/>
                              </a:lnTo>
                              <a:lnTo>
                                <a:pt x="188" y="60"/>
                              </a:lnTo>
                              <a:lnTo>
                                <a:pt x="200" y="72"/>
                              </a:lnTo>
                              <a:lnTo>
                                <a:pt x="204" y="92"/>
                              </a:lnTo>
                              <a:lnTo>
                                <a:pt x="232" y="92"/>
                              </a:lnTo>
                              <a:lnTo>
                                <a:pt x="244" y="84"/>
                              </a:lnTo>
                              <a:lnTo>
                                <a:pt x="240" y="76"/>
                              </a:lnTo>
                              <a:lnTo>
                                <a:pt x="228" y="68"/>
                              </a:lnTo>
                              <a:lnTo>
                                <a:pt x="228" y="64"/>
                              </a:lnTo>
                              <a:lnTo>
                                <a:pt x="244" y="72"/>
                              </a:lnTo>
                              <a:lnTo>
                                <a:pt x="252" y="84"/>
                              </a:lnTo>
                              <a:lnTo>
                                <a:pt x="252" y="96"/>
                              </a:lnTo>
                              <a:lnTo>
                                <a:pt x="224" y="108"/>
                              </a:lnTo>
                              <a:lnTo>
                                <a:pt x="216" y="120"/>
                              </a:lnTo>
                              <a:lnTo>
                                <a:pt x="204" y="104"/>
                              </a:lnTo>
                              <a:lnTo>
                                <a:pt x="200" y="120"/>
                              </a:lnTo>
                              <a:lnTo>
                                <a:pt x="192" y="132"/>
                              </a:lnTo>
                              <a:lnTo>
                                <a:pt x="184" y="132"/>
                              </a:lnTo>
                              <a:lnTo>
                                <a:pt x="164" y="112"/>
                              </a:lnTo>
                              <a:lnTo>
                                <a:pt x="156" y="112"/>
                              </a:lnTo>
                              <a:lnTo>
                                <a:pt x="148" y="100"/>
                              </a:lnTo>
                              <a:lnTo>
                                <a:pt x="116" y="112"/>
                              </a:lnTo>
                              <a:lnTo>
                                <a:pt x="16" y="148"/>
                              </a:lnTo>
                              <a:lnTo>
                                <a:pt x="0" y="72"/>
                              </a:lnTo>
                              <a:lnTo>
                                <a:pt x="52" y="5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11" name="Freeform 76">
                          <a:extLst>
                            <a:ext uri="{FF2B5EF4-FFF2-40B4-BE49-F238E27FC236}">
                              <a16:creationId xmlns:a16="http://schemas.microsoft.com/office/drawing/2014/main" id="{32173458-A9C6-0D0C-A49C-D6749F00A418}"/>
                            </a:ext>
                          </a:extLst>
                        </p:cNvPr>
                        <p:cNvSpPr>
                          <a:spLocks/>
                        </p:cNvSpPr>
                        <p:nvPr/>
                      </p:nvSpPr>
                      <p:spPr bwMode="gray">
                        <a:xfrm>
                          <a:off x="10927878" y="4013335"/>
                          <a:ext cx="69427" cy="79757"/>
                        </a:xfrm>
                        <a:custGeom>
                          <a:avLst/>
                          <a:gdLst>
                            <a:gd name="T0" fmla="*/ 0 w 57"/>
                            <a:gd name="T1" fmla="*/ 12 h 66"/>
                            <a:gd name="T2" fmla="*/ 22 w 57"/>
                            <a:gd name="T3" fmla="*/ 65 h 66"/>
                            <a:gd name="T4" fmla="*/ 57 w 57"/>
                            <a:gd name="T5" fmla="*/ 44 h 66"/>
                            <a:gd name="T6" fmla="*/ 57 w 57"/>
                            <a:gd name="T7" fmla="*/ 32 h 66"/>
                            <a:gd name="T8" fmla="*/ 61 w 57"/>
                            <a:gd name="T9" fmla="*/ 20 h 66"/>
                            <a:gd name="T10" fmla="*/ 52 w 57"/>
                            <a:gd name="T11" fmla="*/ 12 h 66"/>
                            <a:gd name="T12" fmla="*/ 44 w 57"/>
                            <a:gd name="T13" fmla="*/ 12 h 66"/>
                            <a:gd name="T14" fmla="*/ 35 w 57"/>
                            <a:gd name="T15" fmla="*/ 0 h 66"/>
                            <a:gd name="T16" fmla="*/ 0 w 57"/>
                            <a:gd name="T17" fmla="*/ 1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66"/>
                            <a:gd name="T29" fmla="*/ 57 w 5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66">
                              <a:moveTo>
                                <a:pt x="0" y="12"/>
                              </a:moveTo>
                              <a:lnTo>
                                <a:pt x="20" y="65"/>
                              </a:lnTo>
                              <a:lnTo>
                                <a:pt x="52" y="44"/>
                              </a:lnTo>
                              <a:lnTo>
                                <a:pt x="52" y="32"/>
                              </a:lnTo>
                              <a:lnTo>
                                <a:pt x="56" y="20"/>
                              </a:lnTo>
                              <a:lnTo>
                                <a:pt x="48" y="12"/>
                              </a:lnTo>
                              <a:lnTo>
                                <a:pt x="40" y="12"/>
                              </a:lnTo>
                              <a:lnTo>
                                <a:pt x="32" y="0"/>
                              </a:lnTo>
                              <a:lnTo>
                                <a:pt x="0" y="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65" name="Freeform 80">
                          <a:extLst>
                            <a:ext uri="{FF2B5EF4-FFF2-40B4-BE49-F238E27FC236}">
                              <a16:creationId xmlns:a16="http://schemas.microsoft.com/office/drawing/2014/main" id="{DC20C28C-771E-7E73-2779-DB046EE03B4F}"/>
                            </a:ext>
                          </a:extLst>
                        </p:cNvPr>
                        <p:cNvSpPr>
                          <a:spLocks/>
                        </p:cNvSpPr>
                        <p:nvPr/>
                      </p:nvSpPr>
                      <p:spPr bwMode="gray">
                        <a:xfrm>
                          <a:off x="10824860" y="4140220"/>
                          <a:ext cx="148934" cy="83383"/>
                        </a:xfrm>
                        <a:custGeom>
                          <a:avLst/>
                          <a:gdLst>
                            <a:gd name="T0" fmla="*/ 22 w 121"/>
                            <a:gd name="T1" fmla="*/ 36 h 69"/>
                            <a:gd name="T2" fmla="*/ 66 w 121"/>
                            <a:gd name="T3" fmla="*/ 20 h 69"/>
                            <a:gd name="T4" fmla="*/ 97 w 121"/>
                            <a:gd name="T5" fmla="*/ 0 h 69"/>
                            <a:gd name="T6" fmla="*/ 106 w 121"/>
                            <a:gd name="T7" fmla="*/ 8 h 69"/>
                            <a:gd name="T8" fmla="*/ 132 w 121"/>
                            <a:gd name="T9" fmla="*/ 0 h 69"/>
                            <a:gd name="T10" fmla="*/ 92 w 121"/>
                            <a:gd name="T11" fmla="*/ 32 h 69"/>
                            <a:gd name="T12" fmla="*/ 48 w 121"/>
                            <a:gd name="T13" fmla="*/ 52 h 69"/>
                            <a:gd name="T14" fmla="*/ 18 w 121"/>
                            <a:gd name="T15" fmla="*/ 68 h 69"/>
                            <a:gd name="T16" fmla="*/ 0 w 121"/>
                            <a:gd name="T17" fmla="*/ 68 h 69"/>
                            <a:gd name="T18" fmla="*/ 22 w 121"/>
                            <a:gd name="T19" fmla="*/ 36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69"/>
                            <a:gd name="T32" fmla="*/ 121 w 121"/>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69">
                              <a:moveTo>
                                <a:pt x="20" y="36"/>
                              </a:moveTo>
                              <a:lnTo>
                                <a:pt x="60" y="20"/>
                              </a:lnTo>
                              <a:lnTo>
                                <a:pt x="88" y="0"/>
                              </a:lnTo>
                              <a:lnTo>
                                <a:pt x="96" y="8"/>
                              </a:lnTo>
                              <a:lnTo>
                                <a:pt x="120" y="0"/>
                              </a:lnTo>
                              <a:lnTo>
                                <a:pt x="84" y="32"/>
                              </a:lnTo>
                              <a:lnTo>
                                <a:pt x="44" y="52"/>
                              </a:lnTo>
                              <a:lnTo>
                                <a:pt x="16" y="68"/>
                              </a:lnTo>
                              <a:lnTo>
                                <a:pt x="0" y="68"/>
                              </a:lnTo>
                              <a:lnTo>
                                <a:pt x="20" y="36"/>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66" name="Freeform 69">
                          <a:extLst>
                            <a:ext uri="{FF2B5EF4-FFF2-40B4-BE49-F238E27FC236}">
                              <a16:creationId xmlns:a16="http://schemas.microsoft.com/office/drawing/2014/main" id="{4574B914-FA99-AB5B-D291-B47300DE3284}"/>
                            </a:ext>
                          </a:extLst>
                        </p:cNvPr>
                        <p:cNvSpPr>
                          <a:spLocks/>
                        </p:cNvSpPr>
                        <p:nvPr/>
                      </p:nvSpPr>
                      <p:spPr bwMode="gray">
                        <a:xfrm>
                          <a:off x="9652295" y="3882820"/>
                          <a:ext cx="359586" cy="490631"/>
                        </a:xfrm>
                        <a:custGeom>
                          <a:avLst/>
                          <a:gdLst>
                            <a:gd name="T0" fmla="*/ 292 w 293"/>
                            <a:gd name="T1" fmla="*/ 249 h 406"/>
                            <a:gd name="T2" fmla="*/ 292 w 293"/>
                            <a:gd name="T3" fmla="*/ 221 h 406"/>
                            <a:gd name="T4" fmla="*/ 252 w 293"/>
                            <a:gd name="T5" fmla="*/ 132 h 406"/>
                            <a:gd name="T6" fmla="*/ 232 w 293"/>
                            <a:gd name="T7" fmla="*/ 140 h 406"/>
                            <a:gd name="T8" fmla="*/ 224 w 293"/>
                            <a:gd name="T9" fmla="*/ 173 h 406"/>
                            <a:gd name="T10" fmla="*/ 204 w 293"/>
                            <a:gd name="T11" fmla="*/ 181 h 406"/>
                            <a:gd name="T12" fmla="*/ 184 w 293"/>
                            <a:gd name="T13" fmla="*/ 181 h 406"/>
                            <a:gd name="T14" fmla="*/ 184 w 293"/>
                            <a:gd name="T15" fmla="*/ 152 h 406"/>
                            <a:gd name="T16" fmla="*/ 212 w 293"/>
                            <a:gd name="T17" fmla="*/ 132 h 406"/>
                            <a:gd name="T18" fmla="*/ 208 w 293"/>
                            <a:gd name="T19" fmla="*/ 76 h 406"/>
                            <a:gd name="T20" fmla="*/ 184 w 293"/>
                            <a:gd name="T21" fmla="*/ 20 h 406"/>
                            <a:gd name="T22" fmla="*/ 84 w 293"/>
                            <a:gd name="T23" fmla="*/ 0 h 406"/>
                            <a:gd name="T24" fmla="*/ 64 w 293"/>
                            <a:gd name="T25" fmla="*/ 20 h 406"/>
                            <a:gd name="T26" fmla="*/ 72 w 293"/>
                            <a:gd name="T27" fmla="*/ 40 h 406"/>
                            <a:gd name="T28" fmla="*/ 64 w 293"/>
                            <a:gd name="T29" fmla="*/ 68 h 406"/>
                            <a:gd name="T30" fmla="*/ 64 w 293"/>
                            <a:gd name="T31" fmla="*/ 92 h 406"/>
                            <a:gd name="T32" fmla="*/ 48 w 293"/>
                            <a:gd name="T33" fmla="*/ 88 h 406"/>
                            <a:gd name="T34" fmla="*/ 36 w 293"/>
                            <a:gd name="T35" fmla="*/ 56 h 406"/>
                            <a:gd name="T36" fmla="*/ 12 w 293"/>
                            <a:gd name="T37" fmla="*/ 112 h 406"/>
                            <a:gd name="T38" fmla="*/ 0 w 293"/>
                            <a:gd name="T39" fmla="*/ 249 h 406"/>
                            <a:gd name="T40" fmla="*/ 28 w 293"/>
                            <a:gd name="T41" fmla="*/ 289 h 406"/>
                            <a:gd name="T42" fmla="*/ 32 w 293"/>
                            <a:gd name="T43" fmla="*/ 333 h 406"/>
                            <a:gd name="T44" fmla="*/ 40 w 293"/>
                            <a:gd name="T45" fmla="*/ 369 h 406"/>
                            <a:gd name="T46" fmla="*/ 28 w 293"/>
                            <a:gd name="T47" fmla="*/ 405 h 406"/>
                            <a:gd name="T48" fmla="*/ 152 w 293"/>
                            <a:gd name="T49" fmla="*/ 393 h 406"/>
                            <a:gd name="T50" fmla="*/ 264 w 293"/>
                            <a:gd name="T51" fmla="*/ 369 h 406"/>
                            <a:gd name="T52" fmla="*/ 252 w 293"/>
                            <a:gd name="T53" fmla="*/ 349 h 406"/>
                            <a:gd name="T54" fmla="*/ 256 w 293"/>
                            <a:gd name="T55" fmla="*/ 321 h 406"/>
                            <a:gd name="T56" fmla="*/ 268 w 293"/>
                            <a:gd name="T57" fmla="*/ 309 h 406"/>
                            <a:gd name="T58" fmla="*/ 292 w 293"/>
                            <a:gd name="T59" fmla="*/ 249 h 4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406"/>
                            <a:gd name="T92" fmla="*/ 293 w 293"/>
                            <a:gd name="T93" fmla="*/ 406 h 4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406">
                              <a:moveTo>
                                <a:pt x="292" y="249"/>
                              </a:moveTo>
                              <a:lnTo>
                                <a:pt x="292" y="221"/>
                              </a:lnTo>
                              <a:lnTo>
                                <a:pt x="252" y="132"/>
                              </a:lnTo>
                              <a:lnTo>
                                <a:pt x="232" y="140"/>
                              </a:lnTo>
                              <a:lnTo>
                                <a:pt x="224" y="173"/>
                              </a:lnTo>
                              <a:lnTo>
                                <a:pt x="204" y="181"/>
                              </a:lnTo>
                              <a:lnTo>
                                <a:pt x="184" y="181"/>
                              </a:lnTo>
                              <a:lnTo>
                                <a:pt x="184" y="152"/>
                              </a:lnTo>
                              <a:lnTo>
                                <a:pt x="212" y="132"/>
                              </a:lnTo>
                              <a:lnTo>
                                <a:pt x="208" y="76"/>
                              </a:lnTo>
                              <a:lnTo>
                                <a:pt x="184" y="20"/>
                              </a:lnTo>
                              <a:lnTo>
                                <a:pt x="84" y="0"/>
                              </a:lnTo>
                              <a:lnTo>
                                <a:pt x="64" y="20"/>
                              </a:lnTo>
                              <a:lnTo>
                                <a:pt x="72" y="40"/>
                              </a:lnTo>
                              <a:lnTo>
                                <a:pt x="64" y="68"/>
                              </a:lnTo>
                              <a:lnTo>
                                <a:pt x="64" y="92"/>
                              </a:lnTo>
                              <a:lnTo>
                                <a:pt x="48" y="88"/>
                              </a:lnTo>
                              <a:lnTo>
                                <a:pt x="36" y="56"/>
                              </a:lnTo>
                              <a:lnTo>
                                <a:pt x="12" y="112"/>
                              </a:lnTo>
                              <a:lnTo>
                                <a:pt x="0" y="249"/>
                              </a:lnTo>
                              <a:lnTo>
                                <a:pt x="28" y="289"/>
                              </a:lnTo>
                              <a:lnTo>
                                <a:pt x="32" y="333"/>
                              </a:lnTo>
                              <a:lnTo>
                                <a:pt x="40" y="369"/>
                              </a:lnTo>
                              <a:lnTo>
                                <a:pt x="28" y="405"/>
                              </a:lnTo>
                              <a:lnTo>
                                <a:pt x="152" y="393"/>
                              </a:lnTo>
                              <a:lnTo>
                                <a:pt x="264" y="369"/>
                              </a:lnTo>
                              <a:lnTo>
                                <a:pt x="252" y="349"/>
                              </a:lnTo>
                              <a:lnTo>
                                <a:pt x="256" y="321"/>
                              </a:lnTo>
                              <a:lnTo>
                                <a:pt x="268" y="309"/>
                              </a:lnTo>
                              <a:lnTo>
                                <a:pt x="292" y="24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68" name="Freeform 212">
                          <a:extLst>
                            <a:ext uri="{FF2B5EF4-FFF2-40B4-BE49-F238E27FC236}">
                              <a16:creationId xmlns:a16="http://schemas.microsoft.com/office/drawing/2014/main" id="{F2F739B0-7B1F-698B-1708-79326C9A38A1}"/>
                            </a:ext>
                          </a:extLst>
                        </p:cNvPr>
                        <p:cNvSpPr>
                          <a:spLocks/>
                        </p:cNvSpPr>
                        <p:nvPr/>
                      </p:nvSpPr>
                      <p:spPr bwMode="gray">
                        <a:xfrm>
                          <a:off x="9282891" y="3702761"/>
                          <a:ext cx="578039" cy="292446"/>
                        </a:xfrm>
                        <a:custGeom>
                          <a:avLst/>
                          <a:gdLst>
                            <a:gd name="T0" fmla="*/ 209 w 471"/>
                            <a:gd name="T1" fmla="*/ 242 h 242"/>
                            <a:gd name="T2" fmla="*/ 242 w 471"/>
                            <a:gd name="T3" fmla="*/ 166 h 242"/>
                            <a:gd name="T4" fmla="*/ 260 w 471"/>
                            <a:gd name="T5" fmla="*/ 165 h 242"/>
                            <a:gd name="T6" fmla="*/ 267 w 471"/>
                            <a:gd name="T7" fmla="*/ 153 h 242"/>
                            <a:gd name="T8" fmla="*/ 278 w 471"/>
                            <a:gd name="T9" fmla="*/ 163 h 242"/>
                            <a:gd name="T10" fmla="*/ 288 w 471"/>
                            <a:gd name="T11" fmla="*/ 148 h 242"/>
                            <a:gd name="T12" fmla="*/ 308 w 471"/>
                            <a:gd name="T13" fmla="*/ 130 h 242"/>
                            <a:gd name="T14" fmla="*/ 333 w 471"/>
                            <a:gd name="T15" fmla="*/ 129 h 242"/>
                            <a:gd name="T16" fmla="*/ 350 w 471"/>
                            <a:gd name="T17" fmla="*/ 114 h 242"/>
                            <a:gd name="T18" fmla="*/ 386 w 471"/>
                            <a:gd name="T19" fmla="*/ 135 h 242"/>
                            <a:gd name="T20" fmla="*/ 392 w 471"/>
                            <a:gd name="T21" fmla="*/ 109 h 242"/>
                            <a:gd name="T22" fmla="*/ 420 w 471"/>
                            <a:gd name="T23" fmla="*/ 115 h 242"/>
                            <a:gd name="T24" fmla="*/ 447 w 471"/>
                            <a:gd name="T25" fmla="*/ 111 h 242"/>
                            <a:gd name="T26" fmla="*/ 471 w 471"/>
                            <a:gd name="T27" fmla="*/ 111 h 242"/>
                            <a:gd name="T28" fmla="*/ 464 w 471"/>
                            <a:gd name="T29" fmla="*/ 99 h 242"/>
                            <a:gd name="T30" fmla="*/ 447 w 471"/>
                            <a:gd name="T31" fmla="*/ 96 h 242"/>
                            <a:gd name="T32" fmla="*/ 431 w 471"/>
                            <a:gd name="T33" fmla="*/ 57 h 242"/>
                            <a:gd name="T34" fmla="*/ 420 w 471"/>
                            <a:gd name="T35" fmla="*/ 55 h 242"/>
                            <a:gd name="T36" fmla="*/ 384 w 471"/>
                            <a:gd name="T37" fmla="*/ 67 h 242"/>
                            <a:gd name="T38" fmla="*/ 366 w 471"/>
                            <a:gd name="T39" fmla="*/ 66 h 242"/>
                            <a:gd name="T40" fmla="*/ 359 w 471"/>
                            <a:gd name="T41" fmla="*/ 39 h 242"/>
                            <a:gd name="T42" fmla="*/ 336 w 471"/>
                            <a:gd name="T43" fmla="*/ 57 h 242"/>
                            <a:gd name="T44" fmla="*/ 282 w 471"/>
                            <a:gd name="T45" fmla="*/ 61 h 242"/>
                            <a:gd name="T46" fmla="*/ 252 w 471"/>
                            <a:gd name="T47" fmla="*/ 88 h 242"/>
                            <a:gd name="T48" fmla="*/ 207 w 471"/>
                            <a:gd name="T49" fmla="*/ 88 h 242"/>
                            <a:gd name="T50" fmla="*/ 174 w 471"/>
                            <a:gd name="T51" fmla="*/ 58 h 242"/>
                            <a:gd name="T52" fmla="*/ 135 w 471"/>
                            <a:gd name="T53" fmla="*/ 57 h 242"/>
                            <a:gd name="T54" fmla="*/ 147 w 471"/>
                            <a:gd name="T55" fmla="*/ 28 h 242"/>
                            <a:gd name="T56" fmla="*/ 180 w 471"/>
                            <a:gd name="T57" fmla="*/ 3 h 242"/>
                            <a:gd name="T58" fmla="*/ 155 w 471"/>
                            <a:gd name="T59" fmla="*/ 0 h 242"/>
                            <a:gd name="T60" fmla="*/ 126 w 471"/>
                            <a:gd name="T61" fmla="*/ 22 h 242"/>
                            <a:gd name="T62" fmla="*/ 102 w 471"/>
                            <a:gd name="T63" fmla="*/ 39 h 242"/>
                            <a:gd name="T64" fmla="*/ 95 w 471"/>
                            <a:gd name="T65" fmla="*/ 60 h 242"/>
                            <a:gd name="T66" fmla="*/ 51 w 471"/>
                            <a:gd name="T67" fmla="*/ 85 h 242"/>
                            <a:gd name="T68" fmla="*/ 39 w 471"/>
                            <a:gd name="T69" fmla="*/ 84 h 242"/>
                            <a:gd name="T70" fmla="*/ 0 w 471"/>
                            <a:gd name="T71" fmla="*/ 120 h 242"/>
                            <a:gd name="T72" fmla="*/ 12 w 471"/>
                            <a:gd name="T73" fmla="*/ 123 h 242"/>
                            <a:gd name="T74" fmla="*/ 36 w 471"/>
                            <a:gd name="T75" fmla="*/ 143 h 242"/>
                            <a:gd name="T76" fmla="*/ 90 w 471"/>
                            <a:gd name="T77" fmla="*/ 143 h 242"/>
                            <a:gd name="T78" fmla="*/ 129 w 471"/>
                            <a:gd name="T79" fmla="*/ 168 h 242"/>
                            <a:gd name="T80" fmla="*/ 171 w 471"/>
                            <a:gd name="T81" fmla="*/ 170 h 242"/>
                            <a:gd name="T82" fmla="*/ 180 w 471"/>
                            <a:gd name="T83" fmla="*/ 183 h 242"/>
                            <a:gd name="T84" fmla="*/ 197 w 471"/>
                            <a:gd name="T85" fmla="*/ 185 h 242"/>
                            <a:gd name="T86" fmla="*/ 209 w 471"/>
                            <a:gd name="T87" fmla="*/ 242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42"/>
                            <a:gd name="T134" fmla="*/ 471 w 471"/>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42">
                              <a:moveTo>
                                <a:pt x="209" y="242"/>
                              </a:moveTo>
                              <a:lnTo>
                                <a:pt x="242" y="166"/>
                              </a:lnTo>
                              <a:lnTo>
                                <a:pt x="260" y="165"/>
                              </a:lnTo>
                              <a:lnTo>
                                <a:pt x="267" y="153"/>
                              </a:lnTo>
                              <a:lnTo>
                                <a:pt x="278" y="163"/>
                              </a:lnTo>
                              <a:lnTo>
                                <a:pt x="288" y="148"/>
                              </a:lnTo>
                              <a:lnTo>
                                <a:pt x="308" y="130"/>
                              </a:lnTo>
                              <a:lnTo>
                                <a:pt x="333" y="129"/>
                              </a:lnTo>
                              <a:lnTo>
                                <a:pt x="350" y="114"/>
                              </a:lnTo>
                              <a:lnTo>
                                <a:pt x="386" y="135"/>
                              </a:lnTo>
                              <a:lnTo>
                                <a:pt x="392" y="109"/>
                              </a:lnTo>
                              <a:lnTo>
                                <a:pt x="420" y="115"/>
                              </a:lnTo>
                              <a:lnTo>
                                <a:pt x="447" y="111"/>
                              </a:lnTo>
                              <a:lnTo>
                                <a:pt x="471" y="111"/>
                              </a:lnTo>
                              <a:lnTo>
                                <a:pt x="464" y="99"/>
                              </a:lnTo>
                              <a:lnTo>
                                <a:pt x="447" y="96"/>
                              </a:lnTo>
                              <a:lnTo>
                                <a:pt x="431" y="57"/>
                              </a:lnTo>
                              <a:lnTo>
                                <a:pt x="420" y="55"/>
                              </a:lnTo>
                              <a:lnTo>
                                <a:pt x="384" y="67"/>
                              </a:lnTo>
                              <a:lnTo>
                                <a:pt x="366" y="66"/>
                              </a:lnTo>
                              <a:lnTo>
                                <a:pt x="359" y="39"/>
                              </a:lnTo>
                              <a:lnTo>
                                <a:pt x="336" y="57"/>
                              </a:lnTo>
                              <a:lnTo>
                                <a:pt x="282" y="61"/>
                              </a:lnTo>
                              <a:lnTo>
                                <a:pt x="252" y="88"/>
                              </a:lnTo>
                              <a:lnTo>
                                <a:pt x="207" y="88"/>
                              </a:lnTo>
                              <a:lnTo>
                                <a:pt x="174" y="58"/>
                              </a:lnTo>
                              <a:lnTo>
                                <a:pt x="135" y="57"/>
                              </a:lnTo>
                              <a:lnTo>
                                <a:pt x="147" y="28"/>
                              </a:lnTo>
                              <a:lnTo>
                                <a:pt x="180" y="3"/>
                              </a:lnTo>
                              <a:lnTo>
                                <a:pt x="155" y="0"/>
                              </a:lnTo>
                              <a:lnTo>
                                <a:pt x="126" y="22"/>
                              </a:lnTo>
                              <a:lnTo>
                                <a:pt x="102" y="39"/>
                              </a:lnTo>
                              <a:lnTo>
                                <a:pt x="95" y="60"/>
                              </a:lnTo>
                              <a:lnTo>
                                <a:pt x="51" y="85"/>
                              </a:lnTo>
                              <a:lnTo>
                                <a:pt x="39" y="84"/>
                              </a:lnTo>
                              <a:lnTo>
                                <a:pt x="0" y="120"/>
                              </a:lnTo>
                              <a:lnTo>
                                <a:pt x="12" y="123"/>
                              </a:lnTo>
                              <a:lnTo>
                                <a:pt x="36" y="143"/>
                              </a:lnTo>
                              <a:lnTo>
                                <a:pt x="90" y="143"/>
                              </a:lnTo>
                              <a:lnTo>
                                <a:pt x="129" y="168"/>
                              </a:lnTo>
                              <a:lnTo>
                                <a:pt x="171" y="170"/>
                              </a:lnTo>
                              <a:lnTo>
                                <a:pt x="180" y="183"/>
                              </a:lnTo>
                              <a:lnTo>
                                <a:pt x="197" y="185"/>
                              </a:lnTo>
                              <a:lnTo>
                                <a:pt x="209" y="242"/>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99" name="Rectangle 81">
                          <a:extLst>
                            <a:ext uri="{FF2B5EF4-FFF2-40B4-BE49-F238E27FC236}">
                              <a16:creationId xmlns:a16="http://schemas.microsoft.com/office/drawing/2014/main" id="{C629E30B-CFE9-9423-7CDA-7E8C4D28968F}"/>
                            </a:ext>
                          </a:extLst>
                        </p:cNvPr>
                        <p:cNvSpPr>
                          <a:spLocks noChangeArrowheads="1"/>
                        </p:cNvSpPr>
                        <p:nvPr/>
                      </p:nvSpPr>
                      <p:spPr bwMode="gray">
                        <a:xfrm>
                          <a:off x="6639054" y="3925117"/>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OR</a:t>
                          </a:r>
                        </a:p>
                      </p:txBody>
                    </p:sp>
                    <p:sp>
                      <p:nvSpPr>
                        <p:cNvPr id="300" name="Rectangle 83">
                          <a:extLst>
                            <a:ext uri="{FF2B5EF4-FFF2-40B4-BE49-F238E27FC236}">
                              <a16:creationId xmlns:a16="http://schemas.microsoft.com/office/drawing/2014/main" id="{0A2D09F7-E6CC-05CD-3737-EABE2634E0A0}"/>
                            </a:ext>
                          </a:extLst>
                        </p:cNvPr>
                        <p:cNvSpPr>
                          <a:spLocks noChangeArrowheads="1"/>
                        </p:cNvSpPr>
                        <p:nvPr/>
                      </p:nvSpPr>
                      <p:spPr bwMode="gray">
                        <a:xfrm>
                          <a:off x="7667188" y="3730557"/>
                          <a:ext cx="17919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MT</a:t>
                          </a:r>
                        </a:p>
                      </p:txBody>
                    </p:sp>
                    <p:sp>
                      <p:nvSpPr>
                        <p:cNvPr id="302" name="Rectangle 85">
                          <a:extLst>
                            <a:ext uri="{FF2B5EF4-FFF2-40B4-BE49-F238E27FC236}">
                              <a16:creationId xmlns:a16="http://schemas.microsoft.com/office/drawing/2014/main" id="{DEED2D11-19D4-1739-7C0A-045EA5C2E9B9}"/>
                            </a:ext>
                          </a:extLst>
                        </p:cNvPr>
                        <p:cNvSpPr>
                          <a:spLocks noChangeArrowheads="1"/>
                        </p:cNvSpPr>
                        <p:nvPr/>
                      </p:nvSpPr>
                      <p:spPr bwMode="gray">
                        <a:xfrm>
                          <a:off x="7168802" y="4091883"/>
                          <a:ext cx="147836" cy="130513"/>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ID</a:t>
                          </a:r>
                        </a:p>
                      </p:txBody>
                    </p:sp>
                    <p:sp>
                      <p:nvSpPr>
                        <p:cNvPr id="443" name="Rectangle 86">
                          <a:extLst>
                            <a:ext uri="{FF2B5EF4-FFF2-40B4-BE49-F238E27FC236}">
                              <a16:creationId xmlns:a16="http://schemas.microsoft.com/office/drawing/2014/main" id="{DEC6D6B0-0AE2-4A68-06EA-7680C6782099}"/>
                            </a:ext>
                          </a:extLst>
                        </p:cNvPr>
                        <p:cNvSpPr>
                          <a:spLocks noChangeArrowheads="1"/>
                        </p:cNvSpPr>
                        <p:nvPr/>
                      </p:nvSpPr>
                      <p:spPr bwMode="gray">
                        <a:xfrm>
                          <a:off x="7745588" y="4235691"/>
                          <a:ext cx="1903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WY</a:t>
                          </a:r>
                        </a:p>
                      </p:txBody>
                    </p:sp>
                    <p:sp>
                      <p:nvSpPr>
                        <p:cNvPr id="512" name="Rectangle 87">
                          <a:extLst>
                            <a:ext uri="{FF2B5EF4-FFF2-40B4-BE49-F238E27FC236}">
                              <a16:creationId xmlns:a16="http://schemas.microsoft.com/office/drawing/2014/main" id="{45775453-4A99-7638-B9ED-759CA1EA6DAB}"/>
                            </a:ext>
                          </a:extLst>
                        </p:cNvPr>
                        <p:cNvSpPr>
                          <a:spLocks noChangeArrowheads="1"/>
                        </p:cNvSpPr>
                        <p:nvPr/>
                      </p:nvSpPr>
                      <p:spPr bwMode="gray">
                        <a:xfrm>
                          <a:off x="6538257" y="4825416"/>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CA</a:t>
                          </a:r>
                        </a:p>
                      </p:txBody>
                    </p:sp>
                    <p:sp>
                      <p:nvSpPr>
                        <p:cNvPr id="513" name="Rectangle 89">
                          <a:extLst>
                            <a:ext uri="{FF2B5EF4-FFF2-40B4-BE49-F238E27FC236}">
                              <a16:creationId xmlns:a16="http://schemas.microsoft.com/office/drawing/2014/main" id="{0DE9C3F0-C486-DB61-5193-7AC62FFEF1A1}"/>
                            </a:ext>
                          </a:extLst>
                        </p:cNvPr>
                        <p:cNvSpPr>
                          <a:spLocks noChangeArrowheads="1"/>
                        </p:cNvSpPr>
                        <p:nvPr/>
                      </p:nvSpPr>
                      <p:spPr bwMode="gray">
                        <a:xfrm>
                          <a:off x="7346877" y="4655023"/>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UT</a:t>
                          </a:r>
                        </a:p>
                      </p:txBody>
                    </p:sp>
                    <p:sp>
                      <p:nvSpPr>
                        <p:cNvPr id="514" name="Rectangle 92">
                          <a:extLst>
                            <a:ext uri="{FF2B5EF4-FFF2-40B4-BE49-F238E27FC236}">
                              <a16:creationId xmlns:a16="http://schemas.microsoft.com/office/drawing/2014/main" id="{6C3CEDF7-2621-BF71-0BE3-F6A7933026C0}"/>
                            </a:ext>
                          </a:extLst>
                        </p:cNvPr>
                        <p:cNvSpPr>
                          <a:spLocks noChangeArrowheads="1"/>
                        </p:cNvSpPr>
                        <p:nvPr/>
                      </p:nvSpPr>
                      <p:spPr bwMode="gray">
                        <a:xfrm>
                          <a:off x="7799348" y="5290669"/>
                          <a:ext cx="1859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NM</a:t>
                          </a:r>
                        </a:p>
                      </p:txBody>
                    </p:sp>
                    <p:sp>
                      <p:nvSpPr>
                        <p:cNvPr id="515" name="Rectangle 93">
                          <a:extLst>
                            <a:ext uri="{FF2B5EF4-FFF2-40B4-BE49-F238E27FC236}">
                              <a16:creationId xmlns:a16="http://schemas.microsoft.com/office/drawing/2014/main" id="{E72D420F-AEEB-81D9-BFF5-DD753AA22691}"/>
                            </a:ext>
                          </a:extLst>
                        </p:cNvPr>
                        <p:cNvSpPr>
                          <a:spLocks noChangeArrowheads="1"/>
                        </p:cNvSpPr>
                        <p:nvPr/>
                      </p:nvSpPr>
                      <p:spPr bwMode="gray">
                        <a:xfrm>
                          <a:off x="8562048" y="5674958"/>
                          <a:ext cx="1679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TX</a:t>
                          </a:r>
                        </a:p>
                      </p:txBody>
                    </p:sp>
                    <p:sp>
                      <p:nvSpPr>
                        <p:cNvPr id="516" name="Rectangle 94">
                          <a:extLst>
                            <a:ext uri="{FF2B5EF4-FFF2-40B4-BE49-F238E27FC236}">
                              <a16:creationId xmlns:a16="http://schemas.microsoft.com/office/drawing/2014/main" id="{A0917070-F089-71C1-0189-1BD77C171881}"/>
                            </a:ext>
                          </a:extLst>
                        </p:cNvPr>
                        <p:cNvSpPr>
                          <a:spLocks noChangeArrowheads="1"/>
                        </p:cNvSpPr>
                        <p:nvPr/>
                      </p:nvSpPr>
                      <p:spPr bwMode="gray">
                        <a:xfrm>
                          <a:off x="8675166" y="5166199"/>
                          <a:ext cx="17919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OK</a:t>
                          </a:r>
                        </a:p>
                      </p:txBody>
                    </p:sp>
                    <p:sp>
                      <p:nvSpPr>
                        <p:cNvPr id="517" name="Rectangle 95">
                          <a:extLst>
                            <a:ext uri="{FF2B5EF4-FFF2-40B4-BE49-F238E27FC236}">
                              <a16:creationId xmlns:a16="http://schemas.microsoft.com/office/drawing/2014/main" id="{2904A1FD-F6F4-472B-8692-BBC3A822D2CB}"/>
                            </a:ext>
                          </a:extLst>
                        </p:cNvPr>
                        <p:cNvSpPr>
                          <a:spLocks noChangeArrowheads="1"/>
                        </p:cNvSpPr>
                        <p:nvPr/>
                      </p:nvSpPr>
                      <p:spPr bwMode="gray">
                        <a:xfrm>
                          <a:off x="8566528" y="4808497"/>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KS</a:t>
                          </a:r>
                        </a:p>
                      </p:txBody>
                    </p:sp>
                    <p:sp>
                      <p:nvSpPr>
                        <p:cNvPr id="518" name="Rectangle 96">
                          <a:extLst>
                            <a:ext uri="{FF2B5EF4-FFF2-40B4-BE49-F238E27FC236}">
                              <a16:creationId xmlns:a16="http://schemas.microsoft.com/office/drawing/2014/main" id="{32CF7810-6420-5106-99DE-35921E898E92}"/>
                            </a:ext>
                          </a:extLst>
                        </p:cNvPr>
                        <p:cNvSpPr>
                          <a:spLocks noChangeArrowheads="1"/>
                        </p:cNvSpPr>
                        <p:nvPr/>
                      </p:nvSpPr>
                      <p:spPr bwMode="gray">
                        <a:xfrm>
                          <a:off x="8451173" y="4445961"/>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NE</a:t>
                          </a:r>
                        </a:p>
                      </p:txBody>
                    </p:sp>
                    <p:sp>
                      <p:nvSpPr>
                        <p:cNvPr id="519" name="Rectangle 97">
                          <a:extLst>
                            <a:ext uri="{FF2B5EF4-FFF2-40B4-BE49-F238E27FC236}">
                              <a16:creationId xmlns:a16="http://schemas.microsoft.com/office/drawing/2014/main" id="{B1129E32-CE87-DA26-C157-8E590E60A118}"/>
                            </a:ext>
                          </a:extLst>
                        </p:cNvPr>
                        <p:cNvSpPr>
                          <a:spLocks noChangeArrowheads="1"/>
                        </p:cNvSpPr>
                        <p:nvPr/>
                      </p:nvSpPr>
                      <p:spPr bwMode="gray">
                        <a:xfrm>
                          <a:off x="8400773" y="4083425"/>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SD</a:t>
                          </a:r>
                        </a:p>
                      </p:txBody>
                    </p:sp>
                    <p:sp>
                      <p:nvSpPr>
                        <p:cNvPr id="520" name="Rectangle 98">
                          <a:extLst>
                            <a:ext uri="{FF2B5EF4-FFF2-40B4-BE49-F238E27FC236}">
                              <a16:creationId xmlns:a16="http://schemas.microsoft.com/office/drawing/2014/main" id="{63ECEAB0-4C06-6C9F-5521-87701797E146}"/>
                            </a:ext>
                          </a:extLst>
                        </p:cNvPr>
                        <p:cNvSpPr>
                          <a:spLocks noChangeArrowheads="1"/>
                        </p:cNvSpPr>
                        <p:nvPr/>
                      </p:nvSpPr>
                      <p:spPr bwMode="gray">
                        <a:xfrm>
                          <a:off x="6811529" y="3537206"/>
                          <a:ext cx="183675" cy="125679"/>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WA</a:t>
                          </a:r>
                        </a:p>
                      </p:txBody>
                    </p:sp>
                    <p:sp>
                      <p:nvSpPr>
                        <p:cNvPr id="521" name="Rectangle 99">
                          <a:extLst>
                            <a:ext uri="{FF2B5EF4-FFF2-40B4-BE49-F238E27FC236}">
                              <a16:creationId xmlns:a16="http://schemas.microsoft.com/office/drawing/2014/main" id="{5F93B77A-5FFC-821A-F823-8C8685021175}"/>
                            </a:ext>
                          </a:extLst>
                        </p:cNvPr>
                        <p:cNvSpPr>
                          <a:spLocks noChangeArrowheads="1"/>
                        </p:cNvSpPr>
                        <p:nvPr/>
                      </p:nvSpPr>
                      <p:spPr bwMode="gray">
                        <a:xfrm>
                          <a:off x="8354853" y="3707596"/>
                          <a:ext cx="17695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ND</a:t>
                          </a:r>
                        </a:p>
                      </p:txBody>
                    </p:sp>
                    <p:sp>
                      <p:nvSpPr>
                        <p:cNvPr id="522" name="Rectangle 103">
                          <a:extLst>
                            <a:ext uri="{FF2B5EF4-FFF2-40B4-BE49-F238E27FC236}">
                              <a16:creationId xmlns:a16="http://schemas.microsoft.com/office/drawing/2014/main" id="{7AAD76B7-C626-7EDE-4165-FD2895E14BD6}"/>
                            </a:ext>
                          </a:extLst>
                        </p:cNvPr>
                        <p:cNvSpPr>
                          <a:spLocks noChangeArrowheads="1"/>
                        </p:cNvSpPr>
                        <p:nvPr/>
                      </p:nvSpPr>
                      <p:spPr bwMode="gray">
                        <a:xfrm>
                          <a:off x="9136595" y="5216954"/>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AR</a:t>
                          </a:r>
                        </a:p>
                      </p:txBody>
                    </p:sp>
                    <p:sp>
                      <p:nvSpPr>
                        <p:cNvPr id="523" name="Rectangle 107">
                          <a:extLst>
                            <a:ext uri="{FF2B5EF4-FFF2-40B4-BE49-F238E27FC236}">
                              <a16:creationId xmlns:a16="http://schemas.microsoft.com/office/drawing/2014/main" id="{567EB8B4-106E-C9E3-3561-D8D3A9CCCA9C}"/>
                            </a:ext>
                          </a:extLst>
                        </p:cNvPr>
                        <p:cNvSpPr>
                          <a:spLocks noChangeArrowheads="1"/>
                        </p:cNvSpPr>
                        <p:nvPr/>
                      </p:nvSpPr>
                      <p:spPr bwMode="gray">
                        <a:xfrm>
                          <a:off x="9735781" y="4143849"/>
                          <a:ext cx="156797"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MI</a:t>
                          </a:r>
                        </a:p>
                      </p:txBody>
                    </p:sp>
                    <p:sp>
                      <p:nvSpPr>
                        <p:cNvPr id="524" name="Rectangle 108">
                          <a:extLst>
                            <a:ext uri="{FF2B5EF4-FFF2-40B4-BE49-F238E27FC236}">
                              <a16:creationId xmlns:a16="http://schemas.microsoft.com/office/drawing/2014/main" id="{81E447D0-B1AE-1021-F156-7AA298477987}"/>
                            </a:ext>
                          </a:extLst>
                        </p:cNvPr>
                        <p:cNvSpPr>
                          <a:spLocks noChangeArrowheads="1"/>
                        </p:cNvSpPr>
                        <p:nvPr/>
                      </p:nvSpPr>
                      <p:spPr bwMode="gray">
                        <a:xfrm>
                          <a:off x="9670824" y="4514842"/>
                          <a:ext cx="147836" cy="130513"/>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IN</a:t>
                          </a:r>
                        </a:p>
                      </p:txBody>
                    </p:sp>
                    <p:sp>
                      <p:nvSpPr>
                        <p:cNvPr id="525" name="Rectangle 109">
                          <a:extLst>
                            <a:ext uri="{FF2B5EF4-FFF2-40B4-BE49-F238E27FC236}">
                              <a16:creationId xmlns:a16="http://schemas.microsoft.com/office/drawing/2014/main" id="{4BF4A903-C6AF-EE10-1E4D-1F7E6795CDA0}"/>
                            </a:ext>
                          </a:extLst>
                        </p:cNvPr>
                        <p:cNvSpPr>
                          <a:spLocks noChangeArrowheads="1"/>
                        </p:cNvSpPr>
                        <p:nvPr/>
                      </p:nvSpPr>
                      <p:spPr bwMode="gray">
                        <a:xfrm>
                          <a:off x="9946334" y="4421792"/>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OH</a:t>
                          </a:r>
                        </a:p>
                      </p:txBody>
                    </p:sp>
                    <p:grpSp>
                      <p:nvGrpSpPr>
                        <p:cNvPr id="526" name="Group 525">
                          <a:extLst>
                            <a:ext uri="{FF2B5EF4-FFF2-40B4-BE49-F238E27FC236}">
                              <a16:creationId xmlns:a16="http://schemas.microsoft.com/office/drawing/2014/main" id="{E929D459-8AA3-8518-C858-A35C2A247129}"/>
                            </a:ext>
                          </a:extLst>
                        </p:cNvPr>
                        <p:cNvGrpSpPr/>
                        <p:nvPr/>
                      </p:nvGrpSpPr>
                      <p:grpSpPr>
                        <a:xfrm>
                          <a:off x="10267198" y="3699134"/>
                          <a:ext cx="564379" cy="524468"/>
                          <a:chOff x="10226558" y="3696594"/>
                          <a:chExt cx="564379" cy="524468"/>
                        </a:xfrm>
                      </p:grpSpPr>
                      <p:sp>
                        <p:nvSpPr>
                          <p:cNvPr id="758" name="Freeform 79">
                            <a:extLst>
                              <a:ext uri="{FF2B5EF4-FFF2-40B4-BE49-F238E27FC236}">
                                <a16:creationId xmlns:a16="http://schemas.microsoft.com/office/drawing/2014/main" id="{193A1333-9C61-DF4D-3C20-E032D677399B}"/>
                              </a:ext>
                            </a:extLst>
                          </p:cNvPr>
                          <p:cNvSpPr>
                            <a:spLocks/>
                          </p:cNvSpPr>
                          <p:nvPr/>
                        </p:nvSpPr>
                        <p:spPr bwMode="gray">
                          <a:xfrm>
                            <a:off x="10226558" y="36965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59" name="Rectangle 111">
                            <a:extLst>
                              <a:ext uri="{FF2B5EF4-FFF2-40B4-BE49-F238E27FC236}">
                                <a16:creationId xmlns:a16="http://schemas.microsoft.com/office/drawing/2014/main" id="{688D43B6-0BC3-05C9-57E6-C6474B499A2F}"/>
                              </a:ext>
                            </a:extLst>
                          </p:cNvPr>
                          <p:cNvSpPr>
                            <a:spLocks noChangeArrowheads="1"/>
                          </p:cNvSpPr>
                          <p:nvPr/>
                        </p:nvSpPr>
                        <p:spPr bwMode="gray">
                          <a:xfrm>
                            <a:off x="10497042" y="3902033"/>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sp>
                      <p:nvSpPr>
                        <p:cNvPr id="527" name="Rectangle 112">
                          <a:extLst>
                            <a:ext uri="{FF2B5EF4-FFF2-40B4-BE49-F238E27FC236}">
                              <a16:creationId xmlns:a16="http://schemas.microsoft.com/office/drawing/2014/main" id="{0F7F0C32-FF7F-E3DF-B827-243832B8B472}"/>
                            </a:ext>
                          </a:extLst>
                        </p:cNvPr>
                        <p:cNvSpPr>
                          <a:spLocks noChangeArrowheads="1"/>
                        </p:cNvSpPr>
                        <p:nvPr/>
                      </p:nvSpPr>
                      <p:spPr bwMode="gray">
                        <a:xfrm>
                          <a:off x="9880258" y="4775868"/>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KY</a:t>
                          </a:r>
                        </a:p>
                      </p:txBody>
                    </p:sp>
                    <p:sp>
                      <p:nvSpPr>
                        <p:cNvPr id="528" name="Rectangle 114">
                          <a:extLst>
                            <a:ext uri="{FF2B5EF4-FFF2-40B4-BE49-F238E27FC236}">
                              <a16:creationId xmlns:a16="http://schemas.microsoft.com/office/drawing/2014/main" id="{42936F5A-EA7E-B948-EEEA-56EE4137DA8A}"/>
                            </a:ext>
                          </a:extLst>
                        </p:cNvPr>
                        <p:cNvSpPr>
                          <a:spLocks noChangeArrowheads="1"/>
                        </p:cNvSpPr>
                        <p:nvPr/>
                      </p:nvSpPr>
                      <p:spPr bwMode="gray">
                        <a:xfrm>
                          <a:off x="10165852" y="4616353"/>
                          <a:ext cx="1903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WV</a:t>
                          </a:r>
                        </a:p>
                      </p:txBody>
                    </p:sp>
                    <p:sp>
                      <p:nvSpPr>
                        <p:cNvPr id="529" name="Rectangle 117">
                          <a:extLst>
                            <a:ext uri="{FF2B5EF4-FFF2-40B4-BE49-F238E27FC236}">
                              <a16:creationId xmlns:a16="http://schemas.microsoft.com/office/drawing/2014/main" id="{DB04ED35-572A-3602-161D-F7080794759F}"/>
                            </a:ext>
                          </a:extLst>
                        </p:cNvPr>
                        <p:cNvSpPr>
                          <a:spLocks noChangeArrowheads="1"/>
                        </p:cNvSpPr>
                        <p:nvPr/>
                      </p:nvSpPr>
                      <p:spPr bwMode="gray">
                        <a:xfrm>
                          <a:off x="9712262" y="5029644"/>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TN</a:t>
                          </a:r>
                        </a:p>
                      </p:txBody>
                    </p:sp>
                    <p:sp>
                      <p:nvSpPr>
                        <p:cNvPr id="530" name="Rectangle 529">
                          <a:extLst>
                            <a:ext uri="{FF2B5EF4-FFF2-40B4-BE49-F238E27FC236}">
                              <a16:creationId xmlns:a16="http://schemas.microsoft.com/office/drawing/2014/main" id="{90135B0C-438C-5176-7FCA-9A46FE5E3521}"/>
                            </a:ext>
                          </a:extLst>
                        </p:cNvPr>
                        <p:cNvSpPr>
                          <a:spLocks noChangeArrowheads="1"/>
                        </p:cNvSpPr>
                        <p:nvPr/>
                      </p:nvSpPr>
                      <p:spPr bwMode="gray">
                        <a:xfrm>
                          <a:off x="10410004" y="4917257"/>
                          <a:ext cx="17695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NC</a:t>
                          </a:r>
                        </a:p>
                      </p:txBody>
                    </p:sp>
                    <p:sp>
                      <p:nvSpPr>
                        <p:cNvPr id="531" name="Rectangle 121">
                          <a:extLst>
                            <a:ext uri="{FF2B5EF4-FFF2-40B4-BE49-F238E27FC236}">
                              <a16:creationId xmlns:a16="http://schemas.microsoft.com/office/drawing/2014/main" id="{EB7294C1-46EB-248B-C670-CE23F9818403}"/>
                            </a:ext>
                          </a:extLst>
                        </p:cNvPr>
                        <p:cNvSpPr>
                          <a:spLocks noChangeArrowheads="1"/>
                        </p:cNvSpPr>
                        <p:nvPr/>
                      </p:nvSpPr>
                      <p:spPr bwMode="gray">
                        <a:xfrm>
                          <a:off x="9442346" y="5434476"/>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MS</a:t>
                          </a:r>
                        </a:p>
                      </p:txBody>
                    </p:sp>
                    <p:sp>
                      <p:nvSpPr>
                        <p:cNvPr id="532" name="Rectangle 122">
                          <a:extLst>
                            <a:ext uri="{FF2B5EF4-FFF2-40B4-BE49-F238E27FC236}">
                              <a16:creationId xmlns:a16="http://schemas.microsoft.com/office/drawing/2014/main" id="{E60BAE9B-AC6C-6E06-2E14-E982C8B305CF}"/>
                            </a:ext>
                          </a:extLst>
                        </p:cNvPr>
                        <p:cNvSpPr>
                          <a:spLocks noChangeArrowheads="1"/>
                        </p:cNvSpPr>
                        <p:nvPr/>
                      </p:nvSpPr>
                      <p:spPr bwMode="gray">
                        <a:xfrm>
                          <a:off x="9732422" y="5371635"/>
                          <a:ext cx="16351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AL</a:t>
                          </a:r>
                        </a:p>
                      </p:txBody>
                    </p:sp>
                    <p:sp>
                      <p:nvSpPr>
                        <p:cNvPr id="533" name="Rectangle 123">
                          <a:extLst>
                            <a:ext uri="{FF2B5EF4-FFF2-40B4-BE49-F238E27FC236}">
                              <a16:creationId xmlns:a16="http://schemas.microsoft.com/office/drawing/2014/main" id="{E1635BDD-0018-2051-2C13-25AE7E610FA2}"/>
                            </a:ext>
                          </a:extLst>
                        </p:cNvPr>
                        <p:cNvSpPr>
                          <a:spLocks noChangeArrowheads="1"/>
                        </p:cNvSpPr>
                        <p:nvPr/>
                      </p:nvSpPr>
                      <p:spPr bwMode="gray">
                        <a:xfrm>
                          <a:off x="10066173" y="5349883"/>
                          <a:ext cx="17919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GA</a:t>
                          </a:r>
                        </a:p>
                      </p:txBody>
                    </p:sp>
                    <p:sp>
                      <p:nvSpPr>
                        <p:cNvPr id="534" name="Rectangle 125">
                          <a:extLst>
                            <a:ext uri="{FF2B5EF4-FFF2-40B4-BE49-F238E27FC236}">
                              <a16:creationId xmlns:a16="http://schemas.microsoft.com/office/drawing/2014/main" id="{012EC3E4-8B7B-68F6-0ED9-CA09718B9170}"/>
                            </a:ext>
                          </a:extLst>
                        </p:cNvPr>
                        <p:cNvSpPr>
                          <a:spLocks noChangeArrowheads="1"/>
                        </p:cNvSpPr>
                        <p:nvPr/>
                      </p:nvSpPr>
                      <p:spPr bwMode="gray">
                        <a:xfrm>
                          <a:off x="10947593" y="3441736"/>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ME</a:t>
                          </a:r>
                        </a:p>
                      </p:txBody>
                    </p:sp>
                    <p:sp>
                      <p:nvSpPr>
                        <p:cNvPr id="535" name="Rectangle 131">
                          <a:extLst>
                            <a:ext uri="{FF2B5EF4-FFF2-40B4-BE49-F238E27FC236}">
                              <a16:creationId xmlns:a16="http://schemas.microsoft.com/office/drawing/2014/main" id="{396C212C-036D-6E5C-743C-CA90346FE956}"/>
                            </a:ext>
                          </a:extLst>
                        </p:cNvPr>
                        <p:cNvSpPr>
                          <a:spLocks noChangeArrowheads="1"/>
                        </p:cNvSpPr>
                        <p:nvPr/>
                      </p:nvSpPr>
                      <p:spPr bwMode="gray">
                        <a:xfrm>
                          <a:off x="11169348" y="3746267"/>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NH</a:t>
                          </a:r>
                        </a:p>
                      </p:txBody>
                    </p:sp>
                    <p:sp>
                      <p:nvSpPr>
                        <p:cNvPr id="536" name="Rectangle 132">
                          <a:extLst>
                            <a:ext uri="{FF2B5EF4-FFF2-40B4-BE49-F238E27FC236}">
                              <a16:creationId xmlns:a16="http://schemas.microsoft.com/office/drawing/2014/main" id="{0E9DF51D-296B-7302-DE5D-563A75EDE4E1}"/>
                            </a:ext>
                          </a:extLst>
                        </p:cNvPr>
                        <p:cNvSpPr>
                          <a:spLocks noChangeArrowheads="1"/>
                        </p:cNvSpPr>
                        <p:nvPr/>
                      </p:nvSpPr>
                      <p:spPr bwMode="gray">
                        <a:xfrm>
                          <a:off x="11169348" y="3873154"/>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MA</a:t>
                          </a:r>
                        </a:p>
                      </p:txBody>
                    </p:sp>
                    <p:sp>
                      <p:nvSpPr>
                        <p:cNvPr id="537" name="Rectangle 133">
                          <a:extLst>
                            <a:ext uri="{FF2B5EF4-FFF2-40B4-BE49-F238E27FC236}">
                              <a16:creationId xmlns:a16="http://schemas.microsoft.com/office/drawing/2014/main" id="{6D34BF2E-4988-4259-D74D-0AAD15902439}"/>
                            </a:ext>
                          </a:extLst>
                        </p:cNvPr>
                        <p:cNvSpPr>
                          <a:spLocks noChangeArrowheads="1"/>
                        </p:cNvSpPr>
                        <p:nvPr/>
                      </p:nvSpPr>
                      <p:spPr bwMode="gray">
                        <a:xfrm>
                          <a:off x="11169348" y="3998833"/>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RI</a:t>
                          </a:r>
                        </a:p>
                      </p:txBody>
                    </p:sp>
                    <p:sp>
                      <p:nvSpPr>
                        <p:cNvPr id="538" name="Rectangle 138">
                          <a:extLst>
                            <a:ext uri="{FF2B5EF4-FFF2-40B4-BE49-F238E27FC236}">
                              <a16:creationId xmlns:a16="http://schemas.microsoft.com/office/drawing/2014/main" id="{CF602BEC-FE91-4053-76C1-36AD5343C86A}"/>
                            </a:ext>
                          </a:extLst>
                        </p:cNvPr>
                        <p:cNvSpPr>
                          <a:spLocks noChangeArrowheads="1"/>
                        </p:cNvSpPr>
                        <p:nvPr/>
                      </p:nvSpPr>
                      <p:spPr bwMode="gray">
                        <a:xfrm>
                          <a:off x="9178034" y="5639913"/>
                          <a:ext cx="16351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LA</a:t>
                          </a:r>
                        </a:p>
                      </p:txBody>
                    </p:sp>
                    <p:sp>
                      <p:nvSpPr>
                        <p:cNvPr id="539" name="Line 181">
                          <a:extLst>
                            <a:ext uri="{FF2B5EF4-FFF2-40B4-BE49-F238E27FC236}">
                              <a16:creationId xmlns:a16="http://schemas.microsoft.com/office/drawing/2014/main" id="{63058659-FA71-AA80-7140-026D18B37497}"/>
                            </a:ext>
                          </a:extLst>
                        </p:cNvPr>
                        <p:cNvSpPr>
                          <a:spLocks noChangeShapeType="1"/>
                        </p:cNvSpPr>
                        <p:nvPr/>
                      </p:nvSpPr>
                      <p:spPr bwMode="gray">
                        <a:xfrm>
                          <a:off x="10902794" y="3811522"/>
                          <a:ext cx="243034" cy="3626"/>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0" name="Line 183">
                          <a:extLst>
                            <a:ext uri="{FF2B5EF4-FFF2-40B4-BE49-F238E27FC236}">
                              <a16:creationId xmlns:a16="http://schemas.microsoft.com/office/drawing/2014/main" id="{3316AB8B-EF53-D64B-A907-4B14041E5504}"/>
                            </a:ext>
                          </a:extLst>
                        </p:cNvPr>
                        <p:cNvSpPr>
                          <a:spLocks noChangeShapeType="1"/>
                        </p:cNvSpPr>
                        <p:nvPr/>
                      </p:nvSpPr>
                      <p:spPr bwMode="gray">
                        <a:xfrm flipV="1">
                          <a:off x="10950954" y="3919146"/>
                          <a:ext cx="218395" cy="44714"/>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1" name="Line 184">
                          <a:extLst>
                            <a:ext uri="{FF2B5EF4-FFF2-40B4-BE49-F238E27FC236}">
                              <a16:creationId xmlns:a16="http://schemas.microsoft.com/office/drawing/2014/main" id="{A0BD0843-C758-1EC0-A807-6EA9D1F47BC3}"/>
                            </a:ext>
                          </a:extLst>
                        </p:cNvPr>
                        <p:cNvSpPr>
                          <a:spLocks noChangeShapeType="1"/>
                        </p:cNvSpPr>
                        <p:nvPr/>
                      </p:nvSpPr>
                      <p:spPr bwMode="gray">
                        <a:xfrm>
                          <a:off x="10997305" y="4060789"/>
                          <a:ext cx="148519" cy="884"/>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2" name="Line 189">
                          <a:extLst>
                            <a:ext uri="{FF2B5EF4-FFF2-40B4-BE49-F238E27FC236}">
                              <a16:creationId xmlns:a16="http://schemas.microsoft.com/office/drawing/2014/main" id="{38824558-AEE0-0850-C32B-DAB15A89477E}"/>
                            </a:ext>
                          </a:extLst>
                        </p:cNvPr>
                        <p:cNvSpPr>
                          <a:spLocks noChangeShapeType="1"/>
                        </p:cNvSpPr>
                        <p:nvPr/>
                      </p:nvSpPr>
                      <p:spPr bwMode="gray">
                        <a:xfrm>
                          <a:off x="10685517" y="4551095"/>
                          <a:ext cx="460310" cy="137765"/>
                        </a:xfrm>
                        <a:prstGeom prst="line">
                          <a:avLst/>
                        </a:prstGeom>
                        <a:solidFill>
                          <a:sysClr val="window" lastClr="FFFFFF">
                            <a:lumMod val="95000"/>
                          </a:sysClr>
                        </a:solidFill>
                        <a:ln w="9525">
                          <a:solidFill>
                            <a:sysClr val="window" lastClr="FFFFFF">
                              <a:lumMod val="8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3" name="Freeform 63">
                          <a:extLst>
                            <a:ext uri="{FF2B5EF4-FFF2-40B4-BE49-F238E27FC236}">
                              <a16:creationId xmlns:a16="http://schemas.microsoft.com/office/drawing/2014/main" id="{B1EE31C1-62D9-47A0-F1FA-B65B08D1688E}"/>
                            </a:ext>
                          </a:extLst>
                        </p:cNvPr>
                        <p:cNvSpPr>
                          <a:spLocks/>
                        </p:cNvSpPr>
                        <p:nvPr/>
                      </p:nvSpPr>
                      <p:spPr bwMode="gray">
                        <a:xfrm>
                          <a:off x="8880882" y="4580096"/>
                          <a:ext cx="657325" cy="537762"/>
                        </a:xfrm>
                        <a:custGeom>
                          <a:avLst/>
                          <a:gdLst>
                            <a:gd name="T0" fmla="*/ 131 w 537"/>
                            <a:gd name="T1" fmla="*/ 428 h 445"/>
                            <a:gd name="T2" fmla="*/ 289 w 537"/>
                            <a:gd name="T3" fmla="*/ 420 h 445"/>
                            <a:gd name="T4" fmla="*/ 512 w 537"/>
                            <a:gd name="T5" fmla="*/ 400 h 445"/>
                            <a:gd name="T6" fmla="*/ 498 w 537"/>
                            <a:gd name="T7" fmla="*/ 444 h 445"/>
                            <a:gd name="T8" fmla="*/ 542 w 537"/>
                            <a:gd name="T9" fmla="*/ 444 h 445"/>
                            <a:gd name="T10" fmla="*/ 551 w 537"/>
                            <a:gd name="T11" fmla="*/ 400 h 445"/>
                            <a:gd name="T12" fmla="*/ 582 w 537"/>
                            <a:gd name="T13" fmla="*/ 388 h 445"/>
                            <a:gd name="T14" fmla="*/ 586 w 537"/>
                            <a:gd name="T15" fmla="*/ 372 h 445"/>
                            <a:gd name="T16" fmla="*/ 568 w 537"/>
                            <a:gd name="T17" fmla="*/ 360 h 445"/>
                            <a:gd name="T18" fmla="*/ 560 w 537"/>
                            <a:gd name="T19" fmla="*/ 348 h 445"/>
                            <a:gd name="T20" fmla="*/ 538 w 537"/>
                            <a:gd name="T21" fmla="*/ 336 h 445"/>
                            <a:gd name="T22" fmla="*/ 516 w 537"/>
                            <a:gd name="T23" fmla="*/ 296 h 445"/>
                            <a:gd name="T24" fmla="*/ 463 w 537"/>
                            <a:gd name="T25" fmla="*/ 248 h 445"/>
                            <a:gd name="T26" fmla="*/ 472 w 537"/>
                            <a:gd name="T27" fmla="*/ 176 h 445"/>
                            <a:gd name="T28" fmla="*/ 420 w 537"/>
                            <a:gd name="T29" fmla="*/ 148 h 445"/>
                            <a:gd name="T30" fmla="*/ 380 w 537"/>
                            <a:gd name="T31" fmla="*/ 104 h 445"/>
                            <a:gd name="T32" fmla="*/ 350 w 537"/>
                            <a:gd name="T33" fmla="*/ 32 h 445"/>
                            <a:gd name="T34" fmla="*/ 319 w 537"/>
                            <a:gd name="T35" fmla="*/ 0 h 445"/>
                            <a:gd name="T36" fmla="*/ 0 w 537"/>
                            <a:gd name="T37" fmla="*/ 28 h 445"/>
                            <a:gd name="T38" fmla="*/ 35 w 537"/>
                            <a:gd name="T39" fmla="*/ 88 h 445"/>
                            <a:gd name="T40" fmla="*/ 44 w 537"/>
                            <a:gd name="T41" fmla="*/ 108 h 445"/>
                            <a:gd name="T42" fmla="*/ 66 w 537"/>
                            <a:gd name="T43" fmla="*/ 108 h 445"/>
                            <a:gd name="T44" fmla="*/ 70 w 537"/>
                            <a:gd name="T45" fmla="*/ 132 h 445"/>
                            <a:gd name="T46" fmla="*/ 92 w 537"/>
                            <a:gd name="T47" fmla="*/ 168 h 445"/>
                            <a:gd name="T48" fmla="*/ 122 w 537"/>
                            <a:gd name="T49" fmla="*/ 380 h 445"/>
                            <a:gd name="T50" fmla="*/ 131 w 537"/>
                            <a:gd name="T51" fmla="*/ 428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7"/>
                            <a:gd name="T79" fmla="*/ 0 h 445"/>
                            <a:gd name="T80" fmla="*/ 537 w 537"/>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7" h="445">
                              <a:moveTo>
                                <a:pt x="120" y="428"/>
                              </a:moveTo>
                              <a:lnTo>
                                <a:pt x="264" y="420"/>
                              </a:lnTo>
                              <a:lnTo>
                                <a:pt x="468" y="400"/>
                              </a:lnTo>
                              <a:lnTo>
                                <a:pt x="456" y="444"/>
                              </a:lnTo>
                              <a:lnTo>
                                <a:pt x="496" y="444"/>
                              </a:lnTo>
                              <a:lnTo>
                                <a:pt x="504" y="400"/>
                              </a:lnTo>
                              <a:lnTo>
                                <a:pt x="532" y="388"/>
                              </a:lnTo>
                              <a:lnTo>
                                <a:pt x="536" y="372"/>
                              </a:lnTo>
                              <a:lnTo>
                                <a:pt x="520" y="360"/>
                              </a:lnTo>
                              <a:lnTo>
                                <a:pt x="512" y="348"/>
                              </a:lnTo>
                              <a:lnTo>
                                <a:pt x="492" y="336"/>
                              </a:lnTo>
                              <a:lnTo>
                                <a:pt x="472" y="296"/>
                              </a:lnTo>
                              <a:lnTo>
                                <a:pt x="424" y="248"/>
                              </a:lnTo>
                              <a:lnTo>
                                <a:pt x="432" y="176"/>
                              </a:lnTo>
                              <a:lnTo>
                                <a:pt x="384" y="148"/>
                              </a:lnTo>
                              <a:lnTo>
                                <a:pt x="348" y="104"/>
                              </a:lnTo>
                              <a:lnTo>
                                <a:pt x="320" y="32"/>
                              </a:lnTo>
                              <a:lnTo>
                                <a:pt x="292" y="0"/>
                              </a:lnTo>
                              <a:lnTo>
                                <a:pt x="0" y="28"/>
                              </a:lnTo>
                              <a:lnTo>
                                <a:pt x="32" y="88"/>
                              </a:lnTo>
                              <a:lnTo>
                                <a:pt x="40" y="108"/>
                              </a:lnTo>
                              <a:lnTo>
                                <a:pt x="60" y="108"/>
                              </a:lnTo>
                              <a:lnTo>
                                <a:pt x="64" y="132"/>
                              </a:lnTo>
                              <a:lnTo>
                                <a:pt x="84" y="168"/>
                              </a:lnTo>
                              <a:lnTo>
                                <a:pt x="112" y="380"/>
                              </a:lnTo>
                              <a:lnTo>
                                <a:pt x="120" y="42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4" name="Freeform 61">
                          <a:extLst>
                            <a:ext uri="{FF2B5EF4-FFF2-40B4-BE49-F238E27FC236}">
                              <a16:creationId xmlns:a16="http://schemas.microsoft.com/office/drawing/2014/main" id="{4CFF415D-11C1-D3CC-71CE-B2EDB577C3F6}"/>
                            </a:ext>
                          </a:extLst>
                        </p:cNvPr>
                        <p:cNvSpPr>
                          <a:spLocks/>
                        </p:cNvSpPr>
                        <p:nvPr/>
                      </p:nvSpPr>
                      <p:spPr bwMode="gray">
                        <a:xfrm>
                          <a:off x="8792416" y="4222397"/>
                          <a:ext cx="549823" cy="397582"/>
                        </a:xfrm>
                        <a:custGeom>
                          <a:avLst/>
                          <a:gdLst>
                            <a:gd name="T0" fmla="*/ 13 w 449"/>
                            <a:gd name="T1" fmla="*/ 24 h 329"/>
                            <a:gd name="T2" fmla="*/ 407 w 449"/>
                            <a:gd name="T3" fmla="*/ 0 h 329"/>
                            <a:gd name="T4" fmla="*/ 420 w 449"/>
                            <a:gd name="T5" fmla="*/ 8 h 329"/>
                            <a:gd name="T6" fmla="*/ 411 w 449"/>
                            <a:gd name="T7" fmla="*/ 56 h 329"/>
                            <a:gd name="T8" fmla="*/ 429 w 449"/>
                            <a:gd name="T9" fmla="*/ 80 h 329"/>
                            <a:gd name="T10" fmla="*/ 468 w 449"/>
                            <a:gd name="T11" fmla="*/ 100 h 329"/>
                            <a:gd name="T12" fmla="*/ 490 w 449"/>
                            <a:gd name="T13" fmla="*/ 124 h 329"/>
                            <a:gd name="T14" fmla="*/ 490 w 449"/>
                            <a:gd name="T15" fmla="*/ 160 h 329"/>
                            <a:gd name="T16" fmla="*/ 477 w 449"/>
                            <a:gd name="T17" fmla="*/ 184 h 329"/>
                            <a:gd name="T18" fmla="*/ 442 w 449"/>
                            <a:gd name="T19" fmla="*/ 192 h 329"/>
                            <a:gd name="T20" fmla="*/ 446 w 449"/>
                            <a:gd name="T21" fmla="*/ 232 h 329"/>
                            <a:gd name="T22" fmla="*/ 429 w 449"/>
                            <a:gd name="T23" fmla="*/ 264 h 329"/>
                            <a:gd name="T24" fmla="*/ 429 w 449"/>
                            <a:gd name="T25" fmla="*/ 328 h 329"/>
                            <a:gd name="T26" fmla="*/ 398 w 449"/>
                            <a:gd name="T27" fmla="*/ 296 h 329"/>
                            <a:gd name="T28" fmla="*/ 79 w 449"/>
                            <a:gd name="T29" fmla="*/ 324 h 329"/>
                            <a:gd name="T30" fmla="*/ 13 w 449"/>
                            <a:gd name="T31" fmla="*/ 144 h 329"/>
                            <a:gd name="T32" fmla="*/ 13 w 449"/>
                            <a:gd name="T33" fmla="*/ 60 h 329"/>
                            <a:gd name="T34" fmla="*/ 0 w 449"/>
                            <a:gd name="T35" fmla="*/ 48 h 329"/>
                            <a:gd name="T36" fmla="*/ 13 w 449"/>
                            <a:gd name="T37" fmla="*/ 24 h 3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329"/>
                            <a:gd name="T59" fmla="*/ 449 w 449"/>
                            <a:gd name="T60" fmla="*/ 329 h 3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329">
                              <a:moveTo>
                                <a:pt x="12" y="24"/>
                              </a:moveTo>
                              <a:lnTo>
                                <a:pt x="372" y="0"/>
                              </a:lnTo>
                              <a:lnTo>
                                <a:pt x="384" y="8"/>
                              </a:lnTo>
                              <a:lnTo>
                                <a:pt x="376" y="56"/>
                              </a:lnTo>
                              <a:lnTo>
                                <a:pt x="392" y="80"/>
                              </a:lnTo>
                              <a:lnTo>
                                <a:pt x="428" y="100"/>
                              </a:lnTo>
                              <a:lnTo>
                                <a:pt x="448" y="124"/>
                              </a:lnTo>
                              <a:lnTo>
                                <a:pt x="448" y="160"/>
                              </a:lnTo>
                              <a:lnTo>
                                <a:pt x="436" y="184"/>
                              </a:lnTo>
                              <a:lnTo>
                                <a:pt x="404" y="192"/>
                              </a:lnTo>
                              <a:lnTo>
                                <a:pt x="408" y="232"/>
                              </a:lnTo>
                              <a:lnTo>
                                <a:pt x="392" y="264"/>
                              </a:lnTo>
                              <a:lnTo>
                                <a:pt x="392" y="328"/>
                              </a:lnTo>
                              <a:lnTo>
                                <a:pt x="364" y="296"/>
                              </a:lnTo>
                              <a:lnTo>
                                <a:pt x="72" y="324"/>
                              </a:lnTo>
                              <a:lnTo>
                                <a:pt x="12" y="144"/>
                              </a:lnTo>
                              <a:lnTo>
                                <a:pt x="12" y="60"/>
                              </a:lnTo>
                              <a:lnTo>
                                <a:pt x="0" y="48"/>
                              </a:lnTo>
                              <a:lnTo>
                                <a:pt x="12" y="2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5" name="Rectangle 101">
                          <a:extLst>
                            <a:ext uri="{FF2B5EF4-FFF2-40B4-BE49-F238E27FC236}">
                              <a16:creationId xmlns:a16="http://schemas.microsoft.com/office/drawing/2014/main" id="{43A118B3-B6AA-D972-BC14-C38F55AF726F}"/>
                            </a:ext>
                          </a:extLst>
                        </p:cNvPr>
                        <p:cNvSpPr>
                          <a:spLocks noChangeArrowheads="1"/>
                        </p:cNvSpPr>
                        <p:nvPr/>
                      </p:nvSpPr>
                      <p:spPr bwMode="gray">
                        <a:xfrm>
                          <a:off x="8984278" y="4354783"/>
                          <a:ext cx="1455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IA</a:t>
                          </a:r>
                        </a:p>
                      </p:txBody>
                    </p:sp>
                    <p:sp>
                      <p:nvSpPr>
                        <p:cNvPr id="546" name="Rectangle 102">
                          <a:extLst>
                            <a:ext uri="{FF2B5EF4-FFF2-40B4-BE49-F238E27FC236}">
                              <a16:creationId xmlns:a16="http://schemas.microsoft.com/office/drawing/2014/main" id="{473F905F-B1A6-5CBE-7E95-C257211E72FF}"/>
                            </a:ext>
                          </a:extLst>
                        </p:cNvPr>
                        <p:cNvSpPr>
                          <a:spLocks noChangeArrowheads="1"/>
                        </p:cNvSpPr>
                        <p:nvPr/>
                      </p:nvSpPr>
                      <p:spPr bwMode="gray">
                        <a:xfrm>
                          <a:off x="9094630" y="4789493"/>
                          <a:ext cx="1903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MO</a:t>
                          </a:r>
                        </a:p>
                      </p:txBody>
                    </p:sp>
                    <p:sp>
                      <p:nvSpPr>
                        <p:cNvPr id="547" name="Freeform 78">
                          <a:extLst>
                            <a:ext uri="{FF2B5EF4-FFF2-40B4-BE49-F238E27FC236}">
                              <a16:creationId xmlns:a16="http://schemas.microsoft.com/office/drawing/2014/main" id="{C5BEE72B-1B24-E124-7006-270812E49569}"/>
                            </a:ext>
                          </a:extLst>
                        </p:cNvPr>
                        <p:cNvSpPr>
                          <a:spLocks/>
                        </p:cNvSpPr>
                        <p:nvPr/>
                      </p:nvSpPr>
                      <p:spPr bwMode="gray">
                        <a:xfrm>
                          <a:off x="10707280" y="4198228"/>
                          <a:ext cx="118700" cy="276736"/>
                        </a:xfrm>
                        <a:custGeom>
                          <a:avLst/>
                          <a:gdLst>
                            <a:gd name="T0" fmla="*/ 17 w 97"/>
                            <a:gd name="T1" fmla="*/ 0 h 229"/>
                            <a:gd name="T2" fmla="*/ 96 w 97"/>
                            <a:gd name="T3" fmla="*/ 12 h 229"/>
                            <a:gd name="T4" fmla="*/ 96 w 97"/>
                            <a:gd name="T5" fmla="*/ 40 h 229"/>
                            <a:gd name="T6" fmla="*/ 83 w 97"/>
                            <a:gd name="T7" fmla="*/ 76 h 229"/>
                            <a:gd name="T8" fmla="*/ 87 w 97"/>
                            <a:gd name="T9" fmla="*/ 84 h 229"/>
                            <a:gd name="T10" fmla="*/ 101 w 97"/>
                            <a:gd name="T11" fmla="*/ 80 h 229"/>
                            <a:gd name="T12" fmla="*/ 105 w 97"/>
                            <a:gd name="T13" fmla="*/ 92 h 229"/>
                            <a:gd name="T14" fmla="*/ 105 w 97"/>
                            <a:gd name="T15" fmla="*/ 132 h 229"/>
                            <a:gd name="T16" fmla="*/ 92 w 97"/>
                            <a:gd name="T17" fmla="*/ 184 h 229"/>
                            <a:gd name="T18" fmla="*/ 79 w 97"/>
                            <a:gd name="T19" fmla="*/ 220 h 229"/>
                            <a:gd name="T20" fmla="*/ 66 w 97"/>
                            <a:gd name="T21" fmla="*/ 228 h 229"/>
                            <a:gd name="T22" fmla="*/ 66 w 97"/>
                            <a:gd name="T23" fmla="*/ 216 h 229"/>
                            <a:gd name="T24" fmla="*/ 52 w 97"/>
                            <a:gd name="T25" fmla="*/ 212 h 229"/>
                            <a:gd name="T26" fmla="*/ 39 w 97"/>
                            <a:gd name="T27" fmla="*/ 212 h 229"/>
                            <a:gd name="T28" fmla="*/ 22 w 97"/>
                            <a:gd name="T29" fmla="*/ 196 h 229"/>
                            <a:gd name="T30" fmla="*/ 9 w 97"/>
                            <a:gd name="T31" fmla="*/ 180 h 229"/>
                            <a:gd name="T32" fmla="*/ 13 w 97"/>
                            <a:gd name="T33" fmla="*/ 156 h 229"/>
                            <a:gd name="T34" fmla="*/ 17 w 97"/>
                            <a:gd name="T35" fmla="*/ 132 h 229"/>
                            <a:gd name="T36" fmla="*/ 17 w 97"/>
                            <a:gd name="T37" fmla="*/ 120 h 229"/>
                            <a:gd name="T38" fmla="*/ 39 w 97"/>
                            <a:gd name="T39" fmla="*/ 104 h 229"/>
                            <a:gd name="T40" fmla="*/ 31 w 97"/>
                            <a:gd name="T41" fmla="*/ 92 h 229"/>
                            <a:gd name="T42" fmla="*/ 17 w 97"/>
                            <a:gd name="T43" fmla="*/ 92 h 229"/>
                            <a:gd name="T44" fmla="*/ 9 w 97"/>
                            <a:gd name="T45" fmla="*/ 84 h 229"/>
                            <a:gd name="T46" fmla="*/ 17 w 97"/>
                            <a:gd name="T47" fmla="*/ 64 h 229"/>
                            <a:gd name="T48" fmla="*/ 0 w 97"/>
                            <a:gd name="T49" fmla="*/ 52 h 229"/>
                            <a:gd name="T50" fmla="*/ 9 w 97"/>
                            <a:gd name="T51" fmla="*/ 32 h 229"/>
                            <a:gd name="T52" fmla="*/ 9 w 97"/>
                            <a:gd name="T53" fmla="*/ 16 h 229"/>
                            <a:gd name="T54" fmla="*/ 17 w 97"/>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229"/>
                            <a:gd name="T86" fmla="*/ 97 w 97"/>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229">
                              <a:moveTo>
                                <a:pt x="16" y="0"/>
                              </a:moveTo>
                              <a:lnTo>
                                <a:pt x="88" y="12"/>
                              </a:lnTo>
                              <a:lnTo>
                                <a:pt x="88" y="40"/>
                              </a:lnTo>
                              <a:lnTo>
                                <a:pt x="76" y="76"/>
                              </a:lnTo>
                              <a:lnTo>
                                <a:pt x="80" y="84"/>
                              </a:lnTo>
                              <a:lnTo>
                                <a:pt x="92" y="80"/>
                              </a:lnTo>
                              <a:lnTo>
                                <a:pt x="96" y="92"/>
                              </a:lnTo>
                              <a:lnTo>
                                <a:pt x="96" y="132"/>
                              </a:lnTo>
                              <a:lnTo>
                                <a:pt x="84" y="184"/>
                              </a:lnTo>
                              <a:lnTo>
                                <a:pt x="72" y="220"/>
                              </a:lnTo>
                              <a:lnTo>
                                <a:pt x="60" y="228"/>
                              </a:lnTo>
                              <a:lnTo>
                                <a:pt x="60" y="216"/>
                              </a:lnTo>
                              <a:lnTo>
                                <a:pt x="48" y="212"/>
                              </a:lnTo>
                              <a:lnTo>
                                <a:pt x="36" y="212"/>
                              </a:lnTo>
                              <a:lnTo>
                                <a:pt x="20" y="196"/>
                              </a:lnTo>
                              <a:lnTo>
                                <a:pt x="8" y="180"/>
                              </a:lnTo>
                              <a:lnTo>
                                <a:pt x="12" y="156"/>
                              </a:lnTo>
                              <a:lnTo>
                                <a:pt x="16" y="132"/>
                              </a:lnTo>
                              <a:lnTo>
                                <a:pt x="16" y="120"/>
                              </a:lnTo>
                              <a:lnTo>
                                <a:pt x="36" y="104"/>
                              </a:lnTo>
                              <a:lnTo>
                                <a:pt x="28" y="92"/>
                              </a:lnTo>
                              <a:lnTo>
                                <a:pt x="16" y="92"/>
                              </a:lnTo>
                              <a:lnTo>
                                <a:pt x="8" y="84"/>
                              </a:lnTo>
                              <a:lnTo>
                                <a:pt x="16" y="64"/>
                              </a:lnTo>
                              <a:lnTo>
                                <a:pt x="0" y="52"/>
                              </a:lnTo>
                              <a:lnTo>
                                <a:pt x="8" y="32"/>
                              </a:lnTo>
                              <a:lnTo>
                                <a:pt x="8" y="16"/>
                              </a:lnTo>
                              <a:lnTo>
                                <a:pt x="16"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548" name="Group 547">
                          <a:extLst>
                            <a:ext uri="{FF2B5EF4-FFF2-40B4-BE49-F238E27FC236}">
                              <a16:creationId xmlns:a16="http://schemas.microsoft.com/office/drawing/2014/main" id="{8520E0BF-3704-A99F-EB66-43B0C30BE90C}"/>
                            </a:ext>
                          </a:extLst>
                        </p:cNvPr>
                        <p:cNvGrpSpPr/>
                        <p:nvPr/>
                      </p:nvGrpSpPr>
                      <p:grpSpPr>
                        <a:xfrm>
                          <a:off x="10678165" y="4377077"/>
                          <a:ext cx="651659" cy="264651"/>
                          <a:chOff x="10637525" y="4374537"/>
                          <a:chExt cx="651659" cy="264651"/>
                        </a:xfrm>
                      </p:grpSpPr>
                      <p:sp>
                        <p:nvSpPr>
                          <p:cNvPr id="755" name="Line 188">
                            <a:extLst>
                              <a:ext uri="{FF2B5EF4-FFF2-40B4-BE49-F238E27FC236}">
                                <a16:creationId xmlns:a16="http://schemas.microsoft.com/office/drawing/2014/main" id="{614B687C-7CA7-9AD1-239E-8D13ADB49906}"/>
                              </a:ext>
                            </a:extLst>
                          </p:cNvPr>
                          <p:cNvSpPr>
                            <a:spLocks noChangeShapeType="1"/>
                          </p:cNvSpPr>
                          <p:nvPr/>
                        </p:nvSpPr>
                        <p:spPr bwMode="gray">
                          <a:xfrm>
                            <a:off x="10737185" y="4529218"/>
                            <a:ext cx="337789" cy="31527"/>
                          </a:xfrm>
                          <a:prstGeom prst="line">
                            <a:avLst/>
                          </a:prstGeom>
                          <a:solidFill>
                            <a:sysClr val="window" lastClr="FFFFFF">
                              <a:lumMod val="95000"/>
                            </a:sysClr>
                          </a:solidFill>
                          <a:ln w="9525">
                            <a:solidFill>
                              <a:sysClr val="window" lastClr="FFFFFF">
                                <a:lumMod val="8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56" name="Freeform 43">
                            <a:extLst>
                              <a:ext uri="{FF2B5EF4-FFF2-40B4-BE49-F238E27FC236}">
                                <a16:creationId xmlns:a16="http://schemas.microsoft.com/office/drawing/2014/main" id="{B6E8C95B-1321-BBF4-A149-00F7C5919CF3}"/>
                              </a:ext>
                            </a:extLst>
                          </p:cNvPr>
                          <p:cNvSpPr>
                            <a:spLocks/>
                          </p:cNvSpPr>
                          <p:nvPr/>
                        </p:nvSpPr>
                        <p:spPr bwMode="gray">
                          <a:xfrm>
                            <a:off x="10637525" y="437453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57" name="Rectangle 132">
                            <a:extLst>
                              <a:ext uri="{FF2B5EF4-FFF2-40B4-BE49-F238E27FC236}">
                                <a16:creationId xmlns:a16="http://schemas.microsoft.com/office/drawing/2014/main" id="{414C7D6D-B513-1DFC-A913-2ACB30426057}"/>
                              </a:ext>
                            </a:extLst>
                          </p:cNvPr>
                          <p:cNvSpPr>
                            <a:spLocks noChangeArrowheads="1"/>
                          </p:cNvSpPr>
                          <p:nvPr/>
                        </p:nvSpPr>
                        <p:spPr bwMode="gray">
                          <a:xfrm>
                            <a:off x="11109989" y="4503843"/>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DE</a:t>
                            </a:r>
                          </a:p>
                        </p:txBody>
                      </p:sp>
                    </p:grpSp>
                    <p:sp>
                      <p:nvSpPr>
                        <p:cNvPr id="549" name="Rectangle 133">
                          <a:extLst>
                            <a:ext uri="{FF2B5EF4-FFF2-40B4-BE49-F238E27FC236}">
                              <a16:creationId xmlns:a16="http://schemas.microsoft.com/office/drawing/2014/main" id="{630A2A3D-1118-BB38-6407-EEEB86411D06}"/>
                            </a:ext>
                          </a:extLst>
                        </p:cNvPr>
                        <p:cNvSpPr>
                          <a:spLocks noChangeArrowheads="1"/>
                        </p:cNvSpPr>
                        <p:nvPr/>
                      </p:nvSpPr>
                      <p:spPr bwMode="gray">
                        <a:xfrm>
                          <a:off x="11150629" y="4632063"/>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MD/DC</a:t>
                          </a:r>
                        </a:p>
                      </p:txBody>
                    </p:sp>
                    <p:grpSp>
                      <p:nvGrpSpPr>
                        <p:cNvPr id="550" name="Group 549">
                          <a:extLst>
                            <a:ext uri="{FF2B5EF4-FFF2-40B4-BE49-F238E27FC236}">
                              <a16:creationId xmlns:a16="http://schemas.microsoft.com/office/drawing/2014/main" id="{21384E99-75B0-DF8B-F333-98F18E79CCD3}"/>
                            </a:ext>
                          </a:extLst>
                        </p:cNvPr>
                        <p:cNvGrpSpPr/>
                        <p:nvPr/>
                      </p:nvGrpSpPr>
                      <p:grpSpPr>
                        <a:xfrm>
                          <a:off x="10065632" y="4493090"/>
                          <a:ext cx="712194" cy="465255"/>
                          <a:chOff x="10024992" y="4490550"/>
                          <a:chExt cx="712194" cy="465255"/>
                        </a:xfrm>
                      </p:grpSpPr>
                      <p:sp>
                        <p:nvSpPr>
                          <p:cNvPr id="752" name="Freeform 44">
                            <a:extLst>
                              <a:ext uri="{FF2B5EF4-FFF2-40B4-BE49-F238E27FC236}">
                                <a16:creationId xmlns:a16="http://schemas.microsoft.com/office/drawing/2014/main" id="{FD9403DB-E2A4-7B11-F35A-485957283F8B}"/>
                              </a:ext>
                            </a:extLst>
                          </p:cNvPr>
                          <p:cNvSpPr>
                            <a:spLocks/>
                          </p:cNvSpPr>
                          <p:nvPr/>
                        </p:nvSpPr>
                        <p:spPr bwMode="gray">
                          <a:xfrm>
                            <a:off x="10696874" y="4611395"/>
                            <a:ext cx="40312" cy="112385"/>
                          </a:xfrm>
                          <a:custGeom>
                            <a:avLst/>
                            <a:gdLst>
                              <a:gd name="T0" fmla="*/ 0 w 33"/>
                              <a:gd name="T1" fmla="*/ 48 h 93"/>
                              <a:gd name="T2" fmla="*/ 17 w 33"/>
                              <a:gd name="T3" fmla="*/ 92 h 93"/>
                              <a:gd name="T4" fmla="*/ 26 w 33"/>
                              <a:gd name="T5" fmla="*/ 80 h 93"/>
                              <a:gd name="T6" fmla="*/ 22 w 33"/>
                              <a:gd name="T7" fmla="*/ 48 h 93"/>
                              <a:gd name="T8" fmla="*/ 31 w 33"/>
                              <a:gd name="T9" fmla="*/ 48 h 93"/>
                              <a:gd name="T10" fmla="*/ 35 w 33"/>
                              <a:gd name="T11" fmla="*/ 0 h 93"/>
                              <a:gd name="T12" fmla="*/ 4 w 33"/>
                              <a:gd name="T13" fmla="*/ 8 h 93"/>
                              <a:gd name="T14" fmla="*/ 0 w 33"/>
                              <a:gd name="T15" fmla="*/ 48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48"/>
                                </a:moveTo>
                                <a:lnTo>
                                  <a:pt x="16" y="92"/>
                                </a:lnTo>
                                <a:lnTo>
                                  <a:pt x="24" y="80"/>
                                </a:lnTo>
                                <a:lnTo>
                                  <a:pt x="20" y="48"/>
                                </a:lnTo>
                                <a:lnTo>
                                  <a:pt x="28" y="48"/>
                                </a:lnTo>
                                <a:lnTo>
                                  <a:pt x="32" y="0"/>
                                </a:lnTo>
                                <a:lnTo>
                                  <a:pt x="4" y="8"/>
                                </a:lnTo>
                                <a:lnTo>
                                  <a:pt x="0" y="4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53" name="Freeform 46">
                            <a:extLst>
                              <a:ext uri="{FF2B5EF4-FFF2-40B4-BE49-F238E27FC236}">
                                <a16:creationId xmlns:a16="http://schemas.microsoft.com/office/drawing/2014/main" id="{DEE71C68-C314-AFAA-85C6-326037DDEC00}"/>
                              </a:ext>
                            </a:extLst>
                          </p:cNvPr>
                          <p:cNvSpPr>
                            <a:spLocks/>
                          </p:cNvSpPr>
                          <p:nvPr/>
                        </p:nvSpPr>
                        <p:spPr bwMode="gray">
                          <a:xfrm>
                            <a:off x="10024992" y="4490550"/>
                            <a:ext cx="706596" cy="465255"/>
                          </a:xfrm>
                          <a:custGeom>
                            <a:avLst/>
                            <a:gdLst>
                              <a:gd name="T0" fmla="*/ 420 w 577"/>
                              <a:gd name="T1" fmla="*/ 12 h 385"/>
                              <a:gd name="T2" fmla="*/ 381 w 577"/>
                              <a:gd name="T3" fmla="*/ 0 h 385"/>
                              <a:gd name="T4" fmla="*/ 359 w 577"/>
                              <a:gd name="T5" fmla="*/ 56 h 385"/>
                              <a:gd name="T6" fmla="*/ 337 w 577"/>
                              <a:gd name="T7" fmla="*/ 76 h 385"/>
                              <a:gd name="T8" fmla="*/ 328 w 577"/>
                              <a:gd name="T9" fmla="*/ 112 h 385"/>
                              <a:gd name="T10" fmla="*/ 297 w 577"/>
                              <a:gd name="T11" fmla="*/ 128 h 385"/>
                              <a:gd name="T12" fmla="*/ 284 w 577"/>
                              <a:gd name="T13" fmla="*/ 120 h 385"/>
                              <a:gd name="T14" fmla="*/ 262 w 577"/>
                              <a:gd name="T15" fmla="*/ 132 h 385"/>
                              <a:gd name="T16" fmla="*/ 271 w 577"/>
                              <a:gd name="T17" fmla="*/ 148 h 385"/>
                              <a:gd name="T18" fmla="*/ 254 w 577"/>
                              <a:gd name="T19" fmla="*/ 200 h 385"/>
                              <a:gd name="T20" fmla="*/ 254 w 577"/>
                              <a:gd name="T21" fmla="*/ 228 h 385"/>
                              <a:gd name="T22" fmla="*/ 197 w 577"/>
                              <a:gd name="T23" fmla="*/ 268 h 385"/>
                              <a:gd name="T24" fmla="*/ 184 w 577"/>
                              <a:gd name="T25" fmla="*/ 268 h 385"/>
                              <a:gd name="T26" fmla="*/ 166 w 577"/>
                              <a:gd name="T27" fmla="*/ 292 h 385"/>
                              <a:gd name="T28" fmla="*/ 131 w 577"/>
                              <a:gd name="T29" fmla="*/ 300 h 385"/>
                              <a:gd name="T30" fmla="*/ 114 w 577"/>
                              <a:gd name="T31" fmla="*/ 272 h 385"/>
                              <a:gd name="T32" fmla="*/ 105 w 577"/>
                              <a:gd name="T33" fmla="*/ 272 h 385"/>
                              <a:gd name="T34" fmla="*/ 83 w 577"/>
                              <a:gd name="T35" fmla="*/ 308 h 385"/>
                              <a:gd name="T36" fmla="*/ 57 w 577"/>
                              <a:gd name="T37" fmla="*/ 320 h 385"/>
                              <a:gd name="T38" fmla="*/ 52 w 577"/>
                              <a:gd name="T39" fmla="*/ 352 h 385"/>
                              <a:gd name="T40" fmla="*/ 0 w 577"/>
                              <a:gd name="T41" fmla="*/ 384 h 385"/>
                              <a:gd name="T42" fmla="*/ 162 w 577"/>
                              <a:gd name="T43" fmla="*/ 356 h 385"/>
                              <a:gd name="T44" fmla="*/ 630 w 577"/>
                              <a:gd name="T45" fmla="*/ 256 h 385"/>
                              <a:gd name="T46" fmla="*/ 617 w 577"/>
                              <a:gd name="T47" fmla="*/ 216 h 385"/>
                              <a:gd name="T48" fmla="*/ 591 w 577"/>
                              <a:gd name="T49" fmla="*/ 212 h 385"/>
                              <a:gd name="T50" fmla="*/ 577 w 577"/>
                              <a:gd name="T51" fmla="*/ 228 h 385"/>
                              <a:gd name="T52" fmla="*/ 564 w 577"/>
                              <a:gd name="T53" fmla="*/ 220 h 385"/>
                              <a:gd name="T54" fmla="*/ 573 w 577"/>
                              <a:gd name="T55" fmla="*/ 208 h 385"/>
                              <a:gd name="T56" fmla="*/ 573 w 577"/>
                              <a:gd name="T57" fmla="*/ 192 h 385"/>
                              <a:gd name="T58" fmla="*/ 560 w 577"/>
                              <a:gd name="T59" fmla="*/ 184 h 385"/>
                              <a:gd name="T60" fmla="*/ 577 w 577"/>
                              <a:gd name="T61" fmla="*/ 172 h 385"/>
                              <a:gd name="T62" fmla="*/ 564 w 577"/>
                              <a:gd name="T63" fmla="*/ 156 h 385"/>
                              <a:gd name="T64" fmla="*/ 529 w 577"/>
                              <a:gd name="T65" fmla="*/ 136 h 385"/>
                              <a:gd name="T66" fmla="*/ 560 w 577"/>
                              <a:gd name="T67" fmla="*/ 136 h 385"/>
                              <a:gd name="T68" fmla="*/ 551 w 577"/>
                              <a:gd name="T69" fmla="*/ 116 h 385"/>
                              <a:gd name="T70" fmla="*/ 529 w 577"/>
                              <a:gd name="T71" fmla="*/ 104 h 385"/>
                              <a:gd name="T72" fmla="*/ 494 w 577"/>
                              <a:gd name="T73" fmla="*/ 80 h 385"/>
                              <a:gd name="T74" fmla="*/ 472 w 577"/>
                              <a:gd name="T75" fmla="*/ 80 h 385"/>
                              <a:gd name="T76" fmla="*/ 477 w 577"/>
                              <a:gd name="T77" fmla="*/ 52 h 385"/>
                              <a:gd name="T78" fmla="*/ 490 w 577"/>
                              <a:gd name="T79" fmla="*/ 36 h 385"/>
                              <a:gd name="T80" fmla="*/ 437 w 577"/>
                              <a:gd name="T81" fmla="*/ 8 h 385"/>
                              <a:gd name="T82" fmla="*/ 420 w 577"/>
                              <a:gd name="T83" fmla="*/ 12 h 3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7"/>
                              <a:gd name="T127" fmla="*/ 0 h 385"/>
                              <a:gd name="T128" fmla="*/ 577 w 577"/>
                              <a:gd name="T129" fmla="*/ 385 h 3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7" h="385">
                                <a:moveTo>
                                  <a:pt x="384" y="12"/>
                                </a:moveTo>
                                <a:lnTo>
                                  <a:pt x="348" y="0"/>
                                </a:lnTo>
                                <a:lnTo>
                                  <a:pt x="328" y="56"/>
                                </a:lnTo>
                                <a:lnTo>
                                  <a:pt x="308" y="76"/>
                                </a:lnTo>
                                <a:lnTo>
                                  <a:pt x="300" y="112"/>
                                </a:lnTo>
                                <a:lnTo>
                                  <a:pt x="272" y="128"/>
                                </a:lnTo>
                                <a:lnTo>
                                  <a:pt x="260" y="120"/>
                                </a:lnTo>
                                <a:lnTo>
                                  <a:pt x="240" y="132"/>
                                </a:lnTo>
                                <a:lnTo>
                                  <a:pt x="248" y="148"/>
                                </a:lnTo>
                                <a:lnTo>
                                  <a:pt x="232" y="200"/>
                                </a:lnTo>
                                <a:lnTo>
                                  <a:pt x="232" y="228"/>
                                </a:lnTo>
                                <a:lnTo>
                                  <a:pt x="180" y="268"/>
                                </a:lnTo>
                                <a:lnTo>
                                  <a:pt x="168" y="268"/>
                                </a:lnTo>
                                <a:lnTo>
                                  <a:pt x="152" y="292"/>
                                </a:lnTo>
                                <a:lnTo>
                                  <a:pt x="120" y="300"/>
                                </a:lnTo>
                                <a:lnTo>
                                  <a:pt x="104" y="272"/>
                                </a:lnTo>
                                <a:lnTo>
                                  <a:pt x="96" y="272"/>
                                </a:lnTo>
                                <a:lnTo>
                                  <a:pt x="76" y="308"/>
                                </a:lnTo>
                                <a:lnTo>
                                  <a:pt x="52" y="320"/>
                                </a:lnTo>
                                <a:lnTo>
                                  <a:pt x="48" y="352"/>
                                </a:lnTo>
                                <a:lnTo>
                                  <a:pt x="0" y="384"/>
                                </a:lnTo>
                                <a:lnTo>
                                  <a:pt x="148" y="356"/>
                                </a:lnTo>
                                <a:lnTo>
                                  <a:pt x="576" y="256"/>
                                </a:lnTo>
                                <a:lnTo>
                                  <a:pt x="564" y="216"/>
                                </a:lnTo>
                                <a:lnTo>
                                  <a:pt x="540" y="212"/>
                                </a:lnTo>
                                <a:lnTo>
                                  <a:pt x="528" y="228"/>
                                </a:lnTo>
                                <a:lnTo>
                                  <a:pt x="516" y="220"/>
                                </a:lnTo>
                                <a:lnTo>
                                  <a:pt x="524" y="208"/>
                                </a:lnTo>
                                <a:lnTo>
                                  <a:pt x="524" y="192"/>
                                </a:lnTo>
                                <a:lnTo>
                                  <a:pt x="512" y="184"/>
                                </a:lnTo>
                                <a:lnTo>
                                  <a:pt x="528" y="172"/>
                                </a:lnTo>
                                <a:lnTo>
                                  <a:pt x="516" y="156"/>
                                </a:lnTo>
                                <a:lnTo>
                                  <a:pt x="484" y="136"/>
                                </a:lnTo>
                                <a:lnTo>
                                  <a:pt x="512" y="136"/>
                                </a:lnTo>
                                <a:lnTo>
                                  <a:pt x="504" y="116"/>
                                </a:lnTo>
                                <a:lnTo>
                                  <a:pt x="484" y="104"/>
                                </a:lnTo>
                                <a:lnTo>
                                  <a:pt x="452" y="80"/>
                                </a:lnTo>
                                <a:lnTo>
                                  <a:pt x="432" y="80"/>
                                </a:lnTo>
                                <a:lnTo>
                                  <a:pt x="436" y="52"/>
                                </a:lnTo>
                                <a:lnTo>
                                  <a:pt x="448" y="36"/>
                                </a:lnTo>
                                <a:lnTo>
                                  <a:pt x="400" y="8"/>
                                </a:lnTo>
                                <a:lnTo>
                                  <a:pt x="384" y="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54" name="Rectangle 114">
                            <a:extLst>
                              <a:ext uri="{FF2B5EF4-FFF2-40B4-BE49-F238E27FC236}">
                                <a16:creationId xmlns:a16="http://schemas.microsoft.com/office/drawing/2014/main" id="{20375A38-D776-5F74-DC8C-947BBA672C3E}"/>
                              </a:ext>
                            </a:extLst>
                          </p:cNvPr>
                          <p:cNvSpPr>
                            <a:spLocks noChangeArrowheads="1"/>
                          </p:cNvSpPr>
                          <p:nvPr/>
                        </p:nvSpPr>
                        <p:spPr bwMode="gray">
                          <a:xfrm>
                            <a:off x="10388329" y="466510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VA</a:t>
                            </a:r>
                          </a:p>
                        </p:txBody>
                      </p:sp>
                    </p:grpSp>
                    <p:grpSp>
                      <p:nvGrpSpPr>
                        <p:cNvPr id="551" name="Group 550">
                          <a:extLst>
                            <a:ext uri="{FF2B5EF4-FFF2-40B4-BE49-F238E27FC236}">
                              <a16:creationId xmlns:a16="http://schemas.microsoft.com/office/drawing/2014/main" id="{CAD625A1-78F1-9802-5196-ADC989C0E4F1}"/>
                            </a:ext>
                          </a:extLst>
                        </p:cNvPr>
                        <p:cNvGrpSpPr/>
                        <p:nvPr/>
                      </p:nvGrpSpPr>
                      <p:grpSpPr>
                        <a:xfrm>
                          <a:off x="10207847" y="4120886"/>
                          <a:ext cx="545343" cy="383080"/>
                          <a:chOff x="10167207" y="4118346"/>
                          <a:chExt cx="545343" cy="383080"/>
                        </a:xfrm>
                      </p:grpSpPr>
                      <p:sp>
                        <p:nvSpPr>
                          <p:cNvPr id="750" name="Freeform 77">
                            <a:extLst>
                              <a:ext uri="{FF2B5EF4-FFF2-40B4-BE49-F238E27FC236}">
                                <a16:creationId xmlns:a16="http://schemas.microsoft.com/office/drawing/2014/main" id="{CAE80674-EE5A-DDBD-F15A-546E862C59B7}"/>
                              </a:ext>
                            </a:extLst>
                          </p:cNvPr>
                          <p:cNvSpPr>
                            <a:spLocks/>
                          </p:cNvSpPr>
                          <p:nvPr/>
                        </p:nvSpPr>
                        <p:spPr bwMode="gray">
                          <a:xfrm>
                            <a:off x="10167207" y="4118346"/>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51" name="Rectangle 114">
                            <a:extLst>
                              <a:ext uri="{FF2B5EF4-FFF2-40B4-BE49-F238E27FC236}">
                                <a16:creationId xmlns:a16="http://schemas.microsoft.com/office/drawing/2014/main" id="{C5BF145E-68DC-52E0-EE46-9DA1FCA0DEF7}"/>
                              </a:ext>
                            </a:extLst>
                          </p:cNvPr>
                          <p:cNvSpPr>
                            <a:spLocks noChangeArrowheads="1"/>
                          </p:cNvSpPr>
                          <p:nvPr/>
                        </p:nvSpPr>
                        <p:spPr bwMode="gray">
                          <a:xfrm>
                            <a:off x="10349145" y="4239193"/>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PA</a:t>
                            </a:r>
                          </a:p>
                        </p:txBody>
                      </p:sp>
                    </p:grpSp>
                    <p:grpSp>
                      <p:nvGrpSpPr>
                        <p:cNvPr id="552" name="Group 551">
                          <a:extLst>
                            <a:ext uri="{FF2B5EF4-FFF2-40B4-BE49-F238E27FC236}">
                              <a16:creationId xmlns:a16="http://schemas.microsoft.com/office/drawing/2014/main" id="{4F37EF86-714F-2591-3B88-37EDAB4EA745}"/>
                            </a:ext>
                          </a:extLst>
                        </p:cNvPr>
                        <p:cNvGrpSpPr/>
                        <p:nvPr/>
                      </p:nvGrpSpPr>
                      <p:grpSpPr>
                        <a:xfrm>
                          <a:off x="10129460" y="5087648"/>
                          <a:ext cx="481515" cy="368577"/>
                          <a:chOff x="10088820" y="5085108"/>
                          <a:chExt cx="481515" cy="368577"/>
                        </a:xfrm>
                      </p:grpSpPr>
                      <p:sp>
                        <p:nvSpPr>
                          <p:cNvPr id="748" name="Freeform 56">
                            <a:extLst>
                              <a:ext uri="{FF2B5EF4-FFF2-40B4-BE49-F238E27FC236}">
                                <a16:creationId xmlns:a16="http://schemas.microsoft.com/office/drawing/2014/main" id="{3C78A1F6-022C-1C08-2D38-66722FACB274}"/>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49" name="Rectangle 114">
                            <a:extLst>
                              <a:ext uri="{FF2B5EF4-FFF2-40B4-BE49-F238E27FC236}">
                                <a16:creationId xmlns:a16="http://schemas.microsoft.com/office/drawing/2014/main" id="{6B832558-4D82-C5DF-59F4-1D72ECD0F6FF}"/>
                              </a:ext>
                            </a:extLst>
                          </p:cNvPr>
                          <p:cNvSpPr>
                            <a:spLocks noChangeArrowheads="1"/>
                          </p:cNvSpPr>
                          <p:nvPr/>
                        </p:nvSpPr>
                        <p:spPr bwMode="gray">
                          <a:xfrm>
                            <a:off x="10258197" y="5160033"/>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553" name="Group 552">
                          <a:extLst>
                            <a:ext uri="{FF2B5EF4-FFF2-40B4-BE49-F238E27FC236}">
                              <a16:creationId xmlns:a16="http://schemas.microsoft.com/office/drawing/2014/main" id="{D9B7728C-DFF4-A7CD-2FE4-17E839C666FA}"/>
                            </a:ext>
                          </a:extLst>
                        </p:cNvPr>
                        <p:cNvGrpSpPr/>
                        <p:nvPr/>
                      </p:nvGrpSpPr>
                      <p:grpSpPr>
                        <a:xfrm>
                          <a:off x="7640142" y="4531758"/>
                          <a:ext cx="673001" cy="537762"/>
                          <a:chOff x="7599502" y="4529218"/>
                          <a:chExt cx="673001" cy="537762"/>
                        </a:xfrm>
                      </p:grpSpPr>
                      <p:sp>
                        <p:nvSpPr>
                          <p:cNvPr id="746" name="Freeform 34">
                            <a:extLst>
                              <a:ext uri="{FF2B5EF4-FFF2-40B4-BE49-F238E27FC236}">
                                <a16:creationId xmlns:a16="http://schemas.microsoft.com/office/drawing/2014/main" id="{E5F822FB-A702-6107-07DF-E7AA66F3CE85}"/>
                              </a:ext>
                            </a:extLst>
                          </p:cNvPr>
                          <p:cNvSpPr>
                            <a:spLocks/>
                          </p:cNvSpPr>
                          <p:nvPr/>
                        </p:nvSpPr>
                        <p:spPr bwMode="gray">
                          <a:xfrm>
                            <a:off x="7599502" y="4529218"/>
                            <a:ext cx="673001" cy="537762"/>
                          </a:xfrm>
                          <a:custGeom>
                            <a:avLst/>
                            <a:gdLst>
                              <a:gd name="T0" fmla="*/ 0 w 549"/>
                              <a:gd name="T1" fmla="*/ 412 h 445"/>
                              <a:gd name="T2" fmla="*/ 512 w 549"/>
                              <a:gd name="T3" fmla="*/ 444 h 445"/>
                              <a:gd name="T4" fmla="*/ 600 w 549"/>
                              <a:gd name="T5" fmla="*/ 440 h 445"/>
                              <a:gd name="T6" fmla="*/ 600 w 549"/>
                              <a:gd name="T7" fmla="*/ 28 h 445"/>
                              <a:gd name="T8" fmla="*/ 451 w 549"/>
                              <a:gd name="T9" fmla="*/ 28 h 445"/>
                              <a:gd name="T10" fmla="*/ 35 w 549"/>
                              <a:gd name="T11" fmla="*/ 0 h 445"/>
                              <a:gd name="T12" fmla="*/ 0 w 549"/>
                              <a:gd name="T13" fmla="*/ 412 h 445"/>
                              <a:gd name="T14" fmla="*/ 0 60000 65536"/>
                              <a:gd name="T15" fmla="*/ 0 60000 65536"/>
                              <a:gd name="T16" fmla="*/ 0 60000 65536"/>
                              <a:gd name="T17" fmla="*/ 0 60000 65536"/>
                              <a:gd name="T18" fmla="*/ 0 60000 65536"/>
                              <a:gd name="T19" fmla="*/ 0 60000 65536"/>
                              <a:gd name="T20" fmla="*/ 0 60000 65536"/>
                              <a:gd name="T21" fmla="*/ 0 w 549"/>
                              <a:gd name="T22" fmla="*/ 0 h 445"/>
                              <a:gd name="T23" fmla="*/ 549 w 549"/>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9" h="445">
                                <a:moveTo>
                                  <a:pt x="0" y="412"/>
                                </a:moveTo>
                                <a:lnTo>
                                  <a:pt x="468" y="444"/>
                                </a:lnTo>
                                <a:lnTo>
                                  <a:pt x="548" y="440"/>
                                </a:lnTo>
                                <a:lnTo>
                                  <a:pt x="548" y="28"/>
                                </a:lnTo>
                                <a:lnTo>
                                  <a:pt x="412" y="28"/>
                                </a:lnTo>
                                <a:lnTo>
                                  <a:pt x="32" y="0"/>
                                </a:lnTo>
                                <a:lnTo>
                                  <a:pt x="0" y="4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47" name="Rectangle 114">
                            <a:extLst>
                              <a:ext uri="{FF2B5EF4-FFF2-40B4-BE49-F238E27FC236}">
                                <a16:creationId xmlns:a16="http://schemas.microsoft.com/office/drawing/2014/main" id="{13D1395D-1391-73C8-3D8C-FD7080EAD3CF}"/>
                              </a:ext>
                            </a:extLst>
                          </p:cNvPr>
                          <p:cNvSpPr>
                            <a:spLocks noChangeArrowheads="1"/>
                          </p:cNvSpPr>
                          <p:nvPr/>
                        </p:nvSpPr>
                        <p:spPr bwMode="gray">
                          <a:xfrm>
                            <a:off x="7842894" y="4725033"/>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CO</a:t>
                            </a:r>
                          </a:p>
                        </p:txBody>
                      </p:sp>
                    </p:grpSp>
                    <p:grpSp>
                      <p:nvGrpSpPr>
                        <p:cNvPr id="554" name="Group 553">
                          <a:extLst>
                            <a:ext uri="{FF2B5EF4-FFF2-40B4-BE49-F238E27FC236}">
                              <a16:creationId xmlns:a16="http://schemas.microsoft.com/office/drawing/2014/main" id="{ACB246EB-64F5-ABA7-95B6-8F323A2A051C}"/>
                            </a:ext>
                          </a:extLst>
                        </p:cNvPr>
                        <p:cNvGrpSpPr/>
                        <p:nvPr/>
                      </p:nvGrpSpPr>
                      <p:grpSpPr>
                        <a:xfrm>
                          <a:off x="6665914" y="4251397"/>
                          <a:ext cx="593495" cy="958303"/>
                          <a:chOff x="6625274" y="4248857"/>
                          <a:chExt cx="593495" cy="958303"/>
                        </a:xfrm>
                      </p:grpSpPr>
                      <p:sp>
                        <p:nvSpPr>
                          <p:cNvPr id="744" name="Freeform 32">
                            <a:extLst>
                              <a:ext uri="{FF2B5EF4-FFF2-40B4-BE49-F238E27FC236}">
                                <a16:creationId xmlns:a16="http://schemas.microsoft.com/office/drawing/2014/main" id="{636527FB-762A-5E53-0282-2AC0E36CCB31}"/>
                              </a:ext>
                            </a:extLst>
                          </p:cNvPr>
                          <p:cNvSpPr>
                            <a:spLocks/>
                          </p:cNvSpPr>
                          <p:nvPr/>
                        </p:nvSpPr>
                        <p:spPr bwMode="gray">
                          <a:xfrm>
                            <a:off x="6625274" y="4248857"/>
                            <a:ext cx="593495" cy="958303"/>
                          </a:xfrm>
                          <a:custGeom>
                            <a:avLst/>
                            <a:gdLst>
                              <a:gd name="T0" fmla="*/ 61 w 485"/>
                              <a:gd name="T1" fmla="*/ 0 h 793"/>
                              <a:gd name="T2" fmla="*/ 0 w 485"/>
                              <a:gd name="T3" fmla="*/ 300 h 793"/>
                              <a:gd name="T4" fmla="*/ 367 w 485"/>
                              <a:gd name="T5" fmla="*/ 792 h 793"/>
                              <a:gd name="T6" fmla="*/ 367 w 485"/>
                              <a:gd name="T7" fmla="*/ 692 h 793"/>
                              <a:gd name="T8" fmla="*/ 380 w 485"/>
                              <a:gd name="T9" fmla="*/ 672 h 793"/>
                              <a:gd name="T10" fmla="*/ 398 w 485"/>
                              <a:gd name="T11" fmla="*/ 672 h 793"/>
                              <a:gd name="T12" fmla="*/ 407 w 485"/>
                              <a:gd name="T13" fmla="*/ 692 h 793"/>
                              <a:gd name="T14" fmla="*/ 433 w 485"/>
                              <a:gd name="T15" fmla="*/ 680 h 793"/>
                              <a:gd name="T16" fmla="*/ 441 w 485"/>
                              <a:gd name="T17" fmla="*/ 604 h 793"/>
                              <a:gd name="T18" fmla="*/ 529 w 485"/>
                              <a:gd name="T19" fmla="*/ 88 h 793"/>
                              <a:gd name="T20" fmla="*/ 293 w 485"/>
                              <a:gd name="T21" fmla="*/ 48 h 793"/>
                              <a:gd name="T22" fmla="*/ 61 w 485"/>
                              <a:gd name="T23" fmla="*/ 0 h 7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5"/>
                              <a:gd name="T37" fmla="*/ 0 h 793"/>
                              <a:gd name="T38" fmla="*/ 485 w 485"/>
                              <a:gd name="T39" fmla="*/ 793 h 7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5" h="793">
                                <a:moveTo>
                                  <a:pt x="56" y="0"/>
                                </a:moveTo>
                                <a:lnTo>
                                  <a:pt x="0" y="300"/>
                                </a:lnTo>
                                <a:lnTo>
                                  <a:pt x="336" y="792"/>
                                </a:lnTo>
                                <a:lnTo>
                                  <a:pt x="336" y="692"/>
                                </a:lnTo>
                                <a:lnTo>
                                  <a:pt x="348" y="672"/>
                                </a:lnTo>
                                <a:lnTo>
                                  <a:pt x="364" y="672"/>
                                </a:lnTo>
                                <a:lnTo>
                                  <a:pt x="372" y="692"/>
                                </a:lnTo>
                                <a:lnTo>
                                  <a:pt x="396" y="680"/>
                                </a:lnTo>
                                <a:lnTo>
                                  <a:pt x="404" y="604"/>
                                </a:lnTo>
                                <a:lnTo>
                                  <a:pt x="484" y="88"/>
                                </a:lnTo>
                                <a:lnTo>
                                  <a:pt x="268" y="48"/>
                                </a:lnTo>
                                <a:lnTo>
                                  <a:pt x="56"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45" name="Rectangle 114">
                            <a:extLst>
                              <a:ext uri="{FF2B5EF4-FFF2-40B4-BE49-F238E27FC236}">
                                <a16:creationId xmlns:a16="http://schemas.microsoft.com/office/drawing/2014/main" id="{139E0688-ADCD-B0C7-3A8E-836B6BC2F2C5}"/>
                              </a:ext>
                            </a:extLst>
                          </p:cNvPr>
                          <p:cNvSpPr>
                            <a:spLocks noChangeArrowheads="1"/>
                          </p:cNvSpPr>
                          <p:nvPr/>
                        </p:nvSpPr>
                        <p:spPr bwMode="gray">
                          <a:xfrm>
                            <a:off x="6840459" y="4527400"/>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NV</a:t>
                            </a:r>
                          </a:p>
                        </p:txBody>
                      </p:sp>
                    </p:grpSp>
                    <p:grpSp>
                      <p:nvGrpSpPr>
                        <p:cNvPr id="555" name="Group 554">
                          <a:extLst>
                            <a:ext uri="{FF2B5EF4-FFF2-40B4-BE49-F238E27FC236}">
                              <a16:creationId xmlns:a16="http://schemas.microsoft.com/office/drawing/2014/main" id="{BBAA81A0-BA0F-448A-B3AA-5BA68E441638}"/>
                            </a:ext>
                          </a:extLst>
                        </p:cNvPr>
                        <p:cNvGrpSpPr/>
                        <p:nvPr/>
                      </p:nvGrpSpPr>
                      <p:grpSpPr>
                        <a:xfrm>
                          <a:off x="9081327" y="3810311"/>
                          <a:ext cx="496073" cy="534137"/>
                          <a:chOff x="9040687" y="3807771"/>
                          <a:chExt cx="496073" cy="534137"/>
                        </a:xfrm>
                      </p:grpSpPr>
                      <p:sp>
                        <p:nvSpPr>
                          <p:cNvPr id="742" name="Freeform 68">
                            <a:extLst>
                              <a:ext uri="{FF2B5EF4-FFF2-40B4-BE49-F238E27FC236}">
                                <a16:creationId xmlns:a16="http://schemas.microsoft.com/office/drawing/2014/main" id="{2D4B4648-30ED-CDCA-A87D-3D2BB86ACF31}"/>
                              </a:ext>
                            </a:extLst>
                          </p:cNvPr>
                          <p:cNvSpPr>
                            <a:spLocks/>
                          </p:cNvSpPr>
                          <p:nvPr/>
                        </p:nvSpPr>
                        <p:spPr bwMode="gray">
                          <a:xfrm>
                            <a:off x="9040687" y="3807771"/>
                            <a:ext cx="496073" cy="534137"/>
                          </a:xfrm>
                          <a:custGeom>
                            <a:avLst/>
                            <a:gdLst>
                              <a:gd name="T0" fmla="*/ 184 w 405"/>
                              <a:gd name="T1" fmla="*/ 32 h 442"/>
                              <a:gd name="T2" fmla="*/ 144 w 405"/>
                              <a:gd name="T3" fmla="*/ 32 h 442"/>
                              <a:gd name="T4" fmla="*/ 149 w 405"/>
                              <a:gd name="T5" fmla="*/ 0 h 442"/>
                              <a:gd name="T6" fmla="*/ 61 w 405"/>
                              <a:gd name="T7" fmla="*/ 20 h 442"/>
                              <a:gd name="T8" fmla="*/ 44 w 405"/>
                              <a:gd name="T9" fmla="*/ 48 h 442"/>
                              <a:gd name="T10" fmla="*/ 35 w 405"/>
                              <a:gd name="T11" fmla="*/ 88 h 442"/>
                              <a:gd name="T12" fmla="*/ 9 w 405"/>
                              <a:gd name="T13" fmla="*/ 100 h 442"/>
                              <a:gd name="T14" fmla="*/ 35 w 405"/>
                              <a:gd name="T15" fmla="*/ 112 h 442"/>
                              <a:gd name="T16" fmla="*/ 0 w 405"/>
                              <a:gd name="T17" fmla="*/ 112 h 442"/>
                              <a:gd name="T18" fmla="*/ 22 w 405"/>
                              <a:gd name="T19" fmla="*/ 124 h 442"/>
                              <a:gd name="T20" fmla="*/ 13 w 405"/>
                              <a:gd name="T21" fmla="*/ 148 h 442"/>
                              <a:gd name="T22" fmla="*/ 26 w 405"/>
                              <a:gd name="T23" fmla="*/ 216 h 442"/>
                              <a:gd name="T24" fmla="*/ 9 w 405"/>
                              <a:gd name="T25" fmla="*/ 241 h 442"/>
                              <a:gd name="T26" fmla="*/ 61 w 405"/>
                              <a:gd name="T27" fmla="*/ 257 h 442"/>
                              <a:gd name="T28" fmla="*/ 105 w 405"/>
                              <a:gd name="T29" fmla="*/ 289 h 442"/>
                              <a:gd name="T30" fmla="*/ 140 w 405"/>
                              <a:gd name="T31" fmla="*/ 305 h 442"/>
                              <a:gd name="T32" fmla="*/ 149 w 405"/>
                              <a:gd name="T33" fmla="*/ 341 h 442"/>
                              <a:gd name="T34" fmla="*/ 162 w 405"/>
                              <a:gd name="T35" fmla="*/ 349 h 442"/>
                              <a:gd name="T36" fmla="*/ 153 w 405"/>
                              <a:gd name="T37" fmla="*/ 397 h 442"/>
                              <a:gd name="T38" fmla="*/ 171 w 405"/>
                              <a:gd name="T39" fmla="*/ 421 h 442"/>
                              <a:gd name="T40" fmla="*/ 210 w 405"/>
                              <a:gd name="T41" fmla="*/ 441 h 442"/>
                              <a:gd name="T42" fmla="*/ 429 w 405"/>
                              <a:gd name="T43" fmla="*/ 401 h 442"/>
                              <a:gd name="T44" fmla="*/ 416 w 405"/>
                              <a:gd name="T45" fmla="*/ 345 h 442"/>
                              <a:gd name="T46" fmla="*/ 442 w 405"/>
                              <a:gd name="T47" fmla="*/ 136 h 442"/>
                              <a:gd name="T48" fmla="*/ 389 w 405"/>
                              <a:gd name="T49" fmla="*/ 212 h 442"/>
                              <a:gd name="T50" fmla="*/ 385 w 405"/>
                              <a:gd name="T51" fmla="*/ 192 h 442"/>
                              <a:gd name="T52" fmla="*/ 403 w 405"/>
                              <a:gd name="T53" fmla="*/ 148 h 442"/>
                              <a:gd name="T54" fmla="*/ 389 w 405"/>
                              <a:gd name="T55" fmla="*/ 96 h 442"/>
                              <a:gd name="T56" fmla="*/ 372 w 405"/>
                              <a:gd name="T57" fmla="*/ 96 h 442"/>
                              <a:gd name="T58" fmla="*/ 363 w 405"/>
                              <a:gd name="T59" fmla="*/ 80 h 442"/>
                              <a:gd name="T60" fmla="*/ 315 w 405"/>
                              <a:gd name="T61" fmla="*/ 80 h 442"/>
                              <a:gd name="T62" fmla="*/ 276 w 405"/>
                              <a:gd name="T63" fmla="*/ 52 h 442"/>
                              <a:gd name="T64" fmla="*/ 214 w 405"/>
                              <a:gd name="T65" fmla="*/ 52 h 442"/>
                              <a:gd name="T66" fmla="*/ 184 w 405"/>
                              <a:gd name="T67" fmla="*/ 32 h 4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5"/>
                              <a:gd name="T103" fmla="*/ 0 h 442"/>
                              <a:gd name="T104" fmla="*/ 405 w 405"/>
                              <a:gd name="T105" fmla="*/ 442 h 4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5" h="442">
                                <a:moveTo>
                                  <a:pt x="168" y="32"/>
                                </a:moveTo>
                                <a:lnTo>
                                  <a:pt x="132" y="32"/>
                                </a:lnTo>
                                <a:lnTo>
                                  <a:pt x="136" y="0"/>
                                </a:lnTo>
                                <a:lnTo>
                                  <a:pt x="56" y="20"/>
                                </a:lnTo>
                                <a:lnTo>
                                  <a:pt x="40" y="48"/>
                                </a:lnTo>
                                <a:lnTo>
                                  <a:pt x="32" y="88"/>
                                </a:lnTo>
                                <a:lnTo>
                                  <a:pt x="8" y="100"/>
                                </a:lnTo>
                                <a:lnTo>
                                  <a:pt x="32" y="112"/>
                                </a:lnTo>
                                <a:lnTo>
                                  <a:pt x="0" y="112"/>
                                </a:lnTo>
                                <a:lnTo>
                                  <a:pt x="20" y="124"/>
                                </a:lnTo>
                                <a:lnTo>
                                  <a:pt x="12" y="148"/>
                                </a:lnTo>
                                <a:lnTo>
                                  <a:pt x="24" y="216"/>
                                </a:lnTo>
                                <a:lnTo>
                                  <a:pt x="8" y="241"/>
                                </a:lnTo>
                                <a:lnTo>
                                  <a:pt x="56" y="257"/>
                                </a:lnTo>
                                <a:lnTo>
                                  <a:pt x="96" y="289"/>
                                </a:lnTo>
                                <a:lnTo>
                                  <a:pt x="128" y="305"/>
                                </a:lnTo>
                                <a:lnTo>
                                  <a:pt x="136" y="341"/>
                                </a:lnTo>
                                <a:lnTo>
                                  <a:pt x="148" y="349"/>
                                </a:lnTo>
                                <a:lnTo>
                                  <a:pt x="140" y="397"/>
                                </a:lnTo>
                                <a:lnTo>
                                  <a:pt x="156" y="421"/>
                                </a:lnTo>
                                <a:lnTo>
                                  <a:pt x="192" y="441"/>
                                </a:lnTo>
                                <a:lnTo>
                                  <a:pt x="392" y="401"/>
                                </a:lnTo>
                                <a:lnTo>
                                  <a:pt x="380" y="345"/>
                                </a:lnTo>
                                <a:lnTo>
                                  <a:pt x="404" y="136"/>
                                </a:lnTo>
                                <a:lnTo>
                                  <a:pt x="356" y="212"/>
                                </a:lnTo>
                                <a:lnTo>
                                  <a:pt x="352" y="192"/>
                                </a:lnTo>
                                <a:lnTo>
                                  <a:pt x="368" y="148"/>
                                </a:lnTo>
                                <a:lnTo>
                                  <a:pt x="356" y="96"/>
                                </a:lnTo>
                                <a:lnTo>
                                  <a:pt x="340" y="96"/>
                                </a:lnTo>
                                <a:lnTo>
                                  <a:pt x="332" y="80"/>
                                </a:lnTo>
                                <a:lnTo>
                                  <a:pt x="288" y="80"/>
                                </a:lnTo>
                                <a:lnTo>
                                  <a:pt x="252" y="52"/>
                                </a:lnTo>
                                <a:lnTo>
                                  <a:pt x="196" y="52"/>
                                </a:lnTo>
                                <a:lnTo>
                                  <a:pt x="168" y="3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43" name="Rectangle 114">
                            <a:extLst>
                              <a:ext uri="{FF2B5EF4-FFF2-40B4-BE49-F238E27FC236}">
                                <a16:creationId xmlns:a16="http://schemas.microsoft.com/office/drawing/2014/main" id="{E0D7AE33-A8DC-2093-FAC0-3ADEB16FC318}"/>
                              </a:ext>
                            </a:extLst>
                          </p:cNvPr>
                          <p:cNvSpPr>
                            <a:spLocks noChangeArrowheads="1"/>
                          </p:cNvSpPr>
                          <p:nvPr/>
                        </p:nvSpPr>
                        <p:spPr bwMode="gray">
                          <a:xfrm>
                            <a:off x="9215921" y="402770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WI</a:t>
                            </a:r>
                          </a:p>
                        </p:txBody>
                      </p:sp>
                    </p:grpSp>
                    <p:grpSp>
                      <p:nvGrpSpPr>
                        <p:cNvPr id="556" name="Group 555">
                          <a:extLst>
                            <a:ext uri="{FF2B5EF4-FFF2-40B4-BE49-F238E27FC236}">
                              <a16:creationId xmlns:a16="http://schemas.microsoft.com/office/drawing/2014/main" id="{D63508AD-D0D0-352E-4F24-183E833120F7}"/>
                            </a:ext>
                          </a:extLst>
                        </p:cNvPr>
                        <p:cNvGrpSpPr/>
                        <p:nvPr/>
                      </p:nvGrpSpPr>
                      <p:grpSpPr>
                        <a:xfrm>
                          <a:off x="9272812" y="4294901"/>
                          <a:ext cx="387452" cy="706946"/>
                          <a:chOff x="9232172" y="4292361"/>
                          <a:chExt cx="387452" cy="706946"/>
                        </a:xfrm>
                      </p:grpSpPr>
                      <p:sp>
                        <p:nvSpPr>
                          <p:cNvPr id="740" name="Freeform 62">
                            <a:extLst>
                              <a:ext uri="{FF2B5EF4-FFF2-40B4-BE49-F238E27FC236}">
                                <a16:creationId xmlns:a16="http://schemas.microsoft.com/office/drawing/2014/main" id="{B3E4B47E-3208-37AA-8799-822CF2B6F879}"/>
                              </a:ext>
                            </a:extLst>
                          </p:cNvPr>
                          <p:cNvSpPr>
                            <a:spLocks/>
                          </p:cNvSpPr>
                          <p:nvPr/>
                        </p:nvSpPr>
                        <p:spPr bwMode="gray">
                          <a:xfrm>
                            <a:off x="9232172" y="4292361"/>
                            <a:ext cx="387452" cy="706946"/>
                          </a:xfrm>
                          <a:custGeom>
                            <a:avLst/>
                            <a:gdLst>
                              <a:gd name="T0" fmla="*/ 39 w 317"/>
                              <a:gd name="T1" fmla="*/ 40 h 585"/>
                              <a:gd name="T2" fmla="*/ 258 w 317"/>
                              <a:gd name="T3" fmla="*/ 0 h 585"/>
                              <a:gd name="T4" fmla="*/ 258 w 317"/>
                              <a:gd name="T5" fmla="*/ 24 h 585"/>
                              <a:gd name="T6" fmla="*/ 279 w 317"/>
                              <a:gd name="T7" fmla="*/ 60 h 585"/>
                              <a:gd name="T8" fmla="*/ 288 w 317"/>
                              <a:gd name="T9" fmla="*/ 92 h 585"/>
                              <a:gd name="T10" fmla="*/ 332 w 317"/>
                              <a:gd name="T11" fmla="*/ 324 h 585"/>
                              <a:gd name="T12" fmla="*/ 323 w 317"/>
                              <a:gd name="T13" fmla="*/ 352 h 585"/>
                              <a:gd name="T14" fmla="*/ 345 w 317"/>
                              <a:gd name="T15" fmla="*/ 376 h 585"/>
                              <a:gd name="T16" fmla="*/ 310 w 317"/>
                              <a:gd name="T17" fmla="*/ 484 h 585"/>
                              <a:gd name="T18" fmla="*/ 284 w 317"/>
                              <a:gd name="T19" fmla="*/ 524 h 585"/>
                              <a:gd name="T20" fmla="*/ 297 w 317"/>
                              <a:gd name="T21" fmla="*/ 536 h 585"/>
                              <a:gd name="T22" fmla="*/ 275 w 317"/>
                              <a:gd name="T23" fmla="*/ 548 h 585"/>
                              <a:gd name="T24" fmla="*/ 279 w 317"/>
                              <a:gd name="T25" fmla="*/ 568 h 585"/>
                              <a:gd name="T26" fmla="*/ 223 w 317"/>
                              <a:gd name="T27" fmla="*/ 568 h 585"/>
                              <a:gd name="T28" fmla="*/ 210 w 317"/>
                              <a:gd name="T29" fmla="*/ 584 h 585"/>
                              <a:gd name="T30" fmla="*/ 188 w 317"/>
                              <a:gd name="T31" fmla="*/ 572 h 585"/>
                              <a:gd name="T32" fmla="*/ 166 w 317"/>
                              <a:gd name="T33" fmla="*/ 532 h 585"/>
                              <a:gd name="T34" fmla="*/ 114 w 317"/>
                              <a:gd name="T35" fmla="*/ 484 h 585"/>
                              <a:gd name="T36" fmla="*/ 122 w 317"/>
                              <a:gd name="T37" fmla="*/ 412 h 585"/>
                              <a:gd name="T38" fmla="*/ 70 w 317"/>
                              <a:gd name="T39" fmla="*/ 384 h 585"/>
                              <a:gd name="T40" fmla="*/ 31 w 317"/>
                              <a:gd name="T41" fmla="*/ 340 h 585"/>
                              <a:gd name="T42" fmla="*/ 0 w 317"/>
                              <a:gd name="T43" fmla="*/ 268 h 585"/>
                              <a:gd name="T44" fmla="*/ 0 w 317"/>
                              <a:gd name="T45" fmla="*/ 204 h 585"/>
                              <a:gd name="T46" fmla="*/ 17 w 317"/>
                              <a:gd name="T47" fmla="*/ 172 h 585"/>
                              <a:gd name="T48" fmla="*/ 13 w 317"/>
                              <a:gd name="T49" fmla="*/ 132 h 585"/>
                              <a:gd name="T50" fmla="*/ 48 w 317"/>
                              <a:gd name="T51" fmla="*/ 124 h 585"/>
                              <a:gd name="T52" fmla="*/ 61 w 317"/>
                              <a:gd name="T53" fmla="*/ 100 h 585"/>
                              <a:gd name="T54" fmla="*/ 61 w 317"/>
                              <a:gd name="T55" fmla="*/ 64 h 585"/>
                              <a:gd name="T56" fmla="*/ 39 w 317"/>
                              <a:gd name="T57" fmla="*/ 40 h 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7"/>
                              <a:gd name="T88" fmla="*/ 0 h 585"/>
                              <a:gd name="T89" fmla="*/ 317 w 317"/>
                              <a:gd name="T90" fmla="*/ 585 h 5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7" h="585">
                                <a:moveTo>
                                  <a:pt x="36" y="40"/>
                                </a:moveTo>
                                <a:lnTo>
                                  <a:pt x="236" y="0"/>
                                </a:lnTo>
                                <a:lnTo>
                                  <a:pt x="236" y="24"/>
                                </a:lnTo>
                                <a:lnTo>
                                  <a:pt x="256" y="60"/>
                                </a:lnTo>
                                <a:lnTo>
                                  <a:pt x="264" y="92"/>
                                </a:lnTo>
                                <a:lnTo>
                                  <a:pt x="304" y="324"/>
                                </a:lnTo>
                                <a:lnTo>
                                  <a:pt x="296" y="352"/>
                                </a:lnTo>
                                <a:lnTo>
                                  <a:pt x="316" y="376"/>
                                </a:lnTo>
                                <a:lnTo>
                                  <a:pt x="284" y="484"/>
                                </a:lnTo>
                                <a:lnTo>
                                  <a:pt x="260" y="524"/>
                                </a:lnTo>
                                <a:lnTo>
                                  <a:pt x="272" y="536"/>
                                </a:lnTo>
                                <a:lnTo>
                                  <a:pt x="252" y="548"/>
                                </a:lnTo>
                                <a:lnTo>
                                  <a:pt x="256" y="568"/>
                                </a:lnTo>
                                <a:lnTo>
                                  <a:pt x="204" y="568"/>
                                </a:lnTo>
                                <a:lnTo>
                                  <a:pt x="192" y="584"/>
                                </a:lnTo>
                                <a:lnTo>
                                  <a:pt x="172" y="572"/>
                                </a:lnTo>
                                <a:lnTo>
                                  <a:pt x="152" y="532"/>
                                </a:lnTo>
                                <a:lnTo>
                                  <a:pt x="104" y="484"/>
                                </a:lnTo>
                                <a:lnTo>
                                  <a:pt x="112" y="412"/>
                                </a:lnTo>
                                <a:lnTo>
                                  <a:pt x="64" y="384"/>
                                </a:lnTo>
                                <a:lnTo>
                                  <a:pt x="28" y="340"/>
                                </a:lnTo>
                                <a:lnTo>
                                  <a:pt x="0" y="268"/>
                                </a:lnTo>
                                <a:lnTo>
                                  <a:pt x="0" y="204"/>
                                </a:lnTo>
                                <a:lnTo>
                                  <a:pt x="16" y="172"/>
                                </a:lnTo>
                                <a:lnTo>
                                  <a:pt x="12" y="132"/>
                                </a:lnTo>
                                <a:lnTo>
                                  <a:pt x="44" y="124"/>
                                </a:lnTo>
                                <a:lnTo>
                                  <a:pt x="56" y="100"/>
                                </a:lnTo>
                                <a:lnTo>
                                  <a:pt x="56" y="64"/>
                                </a:lnTo>
                                <a:lnTo>
                                  <a:pt x="36" y="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41" name="Rectangle 114">
                            <a:extLst>
                              <a:ext uri="{FF2B5EF4-FFF2-40B4-BE49-F238E27FC236}">
                                <a16:creationId xmlns:a16="http://schemas.microsoft.com/office/drawing/2014/main" id="{055C678B-F516-0267-00ED-F968B1E10C46}"/>
                              </a:ext>
                            </a:extLst>
                          </p:cNvPr>
                          <p:cNvSpPr>
                            <a:spLocks noChangeArrowheads="1"/>
                          </p:cNvSpPr>
                          <p:nvPr/>
                        </p:nvSpPr>
                        <p:spPr bwMode="gray">
                          <a:xfrm>
                            <a:off x="9313903" y="453271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IL</a:t>
                            </a:r>
                          </a:p>
                        </p:txBody>
                      </p:sp>
                    </p:grpSp>
                    <p:grpSp>
                      <p:nvGrpSpPr>
                        <p:cNvPr id="557" name="Group 556">
                          <a:extLst>
                            <a:ext uri="{FF2B5EF4-FFF2-40B4-BE49-F238E27FC236}">
                              <a16:creationId xmlns:a16="http://schemas.microsoft.com/office/drawing/2014/main" id="{5745A98E-210C-C691-8CEC-E3CD8973F899}"/>
                            </a:ext>
                          </a:extLst>
                        </p:cNvPr>
                        <p:cNvGrpSpPr/>
                        <p:nvPr/>
                      </p:nvGrpSpPr>
                      <p:grpSpPr>
                        <a:xfrm>
                          <a:off x="8698354" y="3486569"/>
                          <a:ext cx="643886" cy="770993"/>
                          <a:chOff x="8657714" y="3484029"/>
                          <a:chExt cx="643886" cy="770993"/>
                        </a:xfrm>
                      </p:grpSpPr>
                      <p:sp>
                        <p:nvSpPr>
                          <p:cNvPr id="738" name="Freeform 67">
                            <a:extLst>
                              <a:ext uri="{FF2B5EF4-FFF2-40B4-BE49-F238E27FC236}">
                                <a16:creationId xmlns:a16="http://schemas.microsoft.com/office/drawing/2014/main" id="{D7F5939B-6824-476B-7382-74EC8FD513A1}"/>
                              </a:ext>
                            </a:extLst>
                          </p:cNvPr>
                          <p:cNvSpPr>
                            <a:spLocks/>
                          </p:cNvSpPr>
                          <p:nvPr/>
                        </p:nvSpPr>
                        <p:spPr bwMode="gray">
                          <a:xfrm>
                            <a:off x="8657714" y="3484029"/>
                            <a:ext cx="643886" cy="770993"/>
                          </a:xfrm>
                          <a:custGeom>
                            <a:avLst/>
                            <a:gdLst>
                              <a:gd name="T0" fmla="*/ 574 w 526"/>
                              <a:gd name="T1" fmla="*/ 140 h 638"/>
                              <a:gd name="T2" fmla="*/ 530 w 526"/>
                              <a:gd name="T3" fmla="*/ 184 h 638"/>
                              <a:gd name="T4" fmla="*/ 473 w 526"/>
                              <a:gd name="T5" fmla="*/ 212 h 638"/>
                              <a:gd name="T6" fmla="*/ 403 w 526"/>
                              <a:gd name="T7" fmla="*/ 292 h 638"/>
                              <a:gd name="T8" fmla="*/ 386 w 526"/>
                              <a:gd name="T9" fmla="*/ 320 h 638"/>
                              <a:gd name="T10" fmla="*/ 377 w 526"/>
                              <a:gd name="T11" fmla="*/ 360 h 638"/>
                              <a:gd name="T12" fmla="*/ 351 w 526"/>
                              <a:gd name="T13" fmla="*/ 372 h 638"/>
                              <a:gd name="T14" fmla="*/ 377 w 526"/>
                              <a:gd name="T15" fmla="*/ 384 h 638"/>
                              <a:gd name="T16" fmla="*/ 342 w 526"/>
                              <a:gd name="T17" fmla="*/ 384 h 638"/>
                              <a:gd name="T18" fmla="*/ 364 w 526"/>
                              <a:gd name="T19" fmla="*/ 396 h 638"/>
                              <a:gd name="T20" fmla="*/ 355 w 526"/>
                              <a:gd name="T21" fmla="*/ 420 h 638"/>
                              <a:gd name="T22" fmla="*/ 368 w 526"/>
                              <a:gd name="T23" fmla="*/ 488 h 638"/>
                              <a:gd name="T24" fmla="*/ 351 w 526"/>
                              <a:gd name="T25" fmla="*/ 513 h 638"/>
                              <a:gd name="T26" fmla="*/ 403 w 526"/>
                              <a:gd name="T27" fmla="*/ 529 h 638"/>
                              <a:gd name="T28" fmla="*/ 447 w 526"/>
                              <a:gd name="T29" fmla="*/ 561 h 638"/>
                              <a:gd name="T30" fmla="*/ 482 w 526"/>
                              <a:gd name="T31" fmla="*/ 577 h 638"/>
                              <a:gd name="T32" fmla="*/ 491 w 526"/>
                              <a:gd name="T33" fmla="*/ 613 h 638"/>
                              <a:gd name="T34" fmla="*/ 97 w 526"/>
                              <a:gd name="T35" fmla="*/ 637 h 638"/>
                              <a:gd name="T36" fmla="*/ 71 w 526"/>
                              <a:gd name="T37" fmla="*/ 460 h 638"/>
                              <a:gd name="T38" fmla="*/ 48 w 526"/>
                              <a:gd name="T39" fmla="*/ 432 h 638"/>
                              <a:gd name="T40" fmla="*/ 67 w 526"/>
                              <a:gd name="T41" fmla="*/ 396 h 638"/>
                              <a:gd name="T42" fmla="*/ 52 w 526"/>
                              <a:gd name="T43" fmla="*/ 260 h 638"/>
                              <a:gd name="T44" fmla="*/ 26 w 526"/>
                              <a:gd name="T45" fmla="*/ 192 h 638"/>
                              <a:gd name="T46" fmla="*/ 0 w 526"/>
                              <a:gd name="T47" fmla="*/ 68 h 638"/>
                              <a:gd name="T48" fmla="*/ 154 w 526"/>
                              <a:gd name="T49" fmla="*/ 52 h 638"/>
                              <a:gd name="T50" fmla="*/ 198 w 526"/>
                              <a:gd name="T51" fmla="*/ 0 h 638"/>
                              <a:gd name="T52" fmla="*/ 224 w 526"/>
                              <a:gd name="T53" fmla="*/ 16 h 638"/>
                              <a:gd name="T54" fmla="*/ 211 w 526"/>
                              <a:gd name="T55" fmla="*/ 40 h 638"/>
                              <a:gd name="T56" fmla="*/ 237 w 526"/>
                              <a:gd name="T57" fmla="*/ 52 h 638"/>
                              <a:gd name="T58" fmla="*/ 224 w 526"/>
                              <a:gd name="T59" fmla="*/ 80 h 638"/>
                              <a:gd name="T60" fmla="*/ 272 w 526"/>
                              <a:gd name="T61" fmla="*/ 100 h 638"/>
                              <a:gd name="T62" fmla="*/ 320 w 526"/>
                              <a:gd name="T63" fmla="*/ 88 h 638"/>
                              <a:gd name="T64" fmla="*/ 469 w 526"/>
                              <a:gd name="T65" fmla="*/ 140 h 638"/>
                              <a:gd name="T66" fmla="*/ 574 w 526"/>
                              <a:gd name="T67" fmla="*/ 140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638"/>
                              <a:gd name="T104" fmla="*/ 526 w 526"/>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638">
                                <a:moveTo>
                                  <a:pt x="525" y="140"/>
                                </a:moveTo>
                                <a:lnTo>
                                  <a:pt x="485" y="184"/>
                                </a:lnTo>
                                <a:lnTo>
                                  <a:pt x="433" y="212"/>
                                </a:lnTo>
                                <a:lnTo>
                                  <a:pt x="369" y="292"/>
                                </a:lnTo>
                                <a:lnTo>
                                  <a:pt x="353" y="320"/>
                                </a:lnTo>
                                <a:lnTo>
                                  <a:pt x="345" y="360"/>
                                </a:lnTo>
                                <a:lnTo>
                                  <a:pt x="321" y="372"/>
                                </a:lnTo>
                                <a:lnTo>
                                  <a:pt x="345" y="384"/>
                                </a:lnTo>
                                <a:lnTo>
                                  <a:pt x="313" y="384"/>
                                </a:lnTo>
                                <a:lnTo>
                                  <a:pt x="333" y="396"/>
                                </a:lnTo>
                                <a:lnTo>
                                  <a:pt x="325" y="420"/>
                                </a:lnTo>
                                <a:lnTo>
                                  <a:pt x="337" y="488"/>
                                </a:lnTo>
                                <a:lnTo>
                                  <a:pt x="321" y="513"/>
                                </a:lnTo>
                                <a:lnTo>
                                  <a:pt x="369" y="529"/>
                                </a:lnTo>
                                <a:lnTo>
                                  <a:pt x="409" y="561"/>
                                </a:lnTo>
                                <a:lnTo>
                                  <a:pt x="441" y="577"/>
                                </a:lnTo>
                                <a:lnTo>
                                  <a:pt x="449" y="613"/>
                                </a:lnTo>
                                <a:lnTo>
                                  <a:pt x="89" y="637"/>
                                </a:lnTo>
                                <a:lnTo>
                                  <a:pt x="65" y="460"/>
                                </a:lnTo>
                                <a:lnTo>
                                  <a:pt x="44" y="432"/>
                                </a:lnTo>
                                <a:lnTo>
                                  <a:pt x="61" y="396"/>
                                </a:lnTo>
                                <a:lnTo>
                                  <a:pt x="48" y="260"/>
                                </a:lnTo>
                                <a:lnTo>
                                  <a:pt x="24" y="192"/>
                                </a:lnTo>
                                <a:lnTo>
                                  <a:pt x="0" y="68"/>
                                </a:lnTo>
                                <a:lnTo>
                                  <a:pt x="141" y="52"/>
                                </a:lnTo>
                                <a:lnTo>
                                  <a:pt x="181" y="0"/>
                                </a:lnTo>
                                <a:lnTo>
                                  <a:pt x="205" y="16"/>
                                </a:lnTo>
                                <a:lnTo>
                                  <a:pt x="193" y="40"/>
                                </a:lnTo>
                                <a:lnTo>
                                  <a:pt x="217" y="52"/>
                                </a:lnTo>
                                <a:lnTo>
                                  <a:pt x="205" y="80"/>
                                </a:lnTo>
                                <a:lnTo>
                                  <a:pt x="249" y="100"/>
                                </a:lnTo>
                                <a:lnTo>
                                  <a:pt x="293" y="88"/>
                                </a:lnTo>
                                <a:lnTo>
                                  <a:pt x="429" y="140"/>
                                </a:lnTo>
                                <a:lnTo>
                                  <a:pt x="525" y="1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39" name="Rectangle 114">
                            <a:extLst>
                              <a:ext uri="{FF2B5EF4-FFF2-40B4-BE49-F238E27FC236}">
                                <a16:creationId xmlns:a16="http://schemas.microsoft.com/office/drawing/2014/main" id="{811B4FDD-4425-107A-8637-0AF6A8943816}"/>
                              </a:ext>
                            </a:extLst>
                          </p:cNvPr>
                          <p:cNvSpPr>
                            <a:spLocks noChangeArrowheads="1"/>
                          </p:cNvSpPr>
                          <p:nvPr/>
                        </p:nvSpPr>
                        <p:spPr bwMode="gray">
                          <a:xfrm>
                            <a:off x="8803662" y="3822276"/>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MN</a:t>
                            </a:r>
                          </a:p>
                        </p:txBody>
                      </p:sp>
                    </p:grpSp>
                    <p:grpSp>
                      <p:nvGrpSpPr>
                        <p:cNvPr id="558" name="Group 557">
                          <a:extLst>
                            <a:ext uri="{FF2B5EF4-FFF2-40B4-BE49-F238E27FC236}">
                              <a16:creationId xmlns:a16="http://schemas.microsoft.com/office/drawing/2014/main" id="{26CD145A-3D21-969E-3323-05CB507251A6}"/>
                            </a:ext>
                          </a:extLst>
                        </p:cNvPr>
                        <p:cNvGrpSpPr/>
                        <p:nvPr/>
                      </p:nvGrpSpPr>
                      <p:grpSpPr>
                        <a:xfrm>
                          <a:off x="10805821" y="4027835"/>
                          <a:ext cx="483708" cy="227207"/>
                          <a:chOff x="10765181" y="4025295"/>
                          <a:chExt cx="483708" cy="227207"/>
                        </a:xfrm>
                      </p:grpSpPr>
                      <p:sp>
                        <p:nvSpPr>
                          <p:cNvPr id="735" name="Freeform 75">
                            <a:extLst>
                              <a:ext uri="{FF2B5EF4-FFF2-40B4-BE49-F238E27FC236}">
                                <a16:creationId xmlns:a16="http://schemas.microsoft.com/office/drawing/2014/main" id="{2094588C-A53C-C982-6D1D-C6D000565925}"/>
                              </a:ext>
                            </a:extLst>
                          </p:cNvPr>
                          <p:cNvSpPr>
                            <a:spLocks/>
                          </p:cNvSpPr>
                          <p:nvPr/>
                        </p:nvSpPr>
                        <p:spPr bwMode="gray">
                          <a:xfrm>
                            <a:off x="10765181" y="402529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36" name="Rectangle 133">
                            <a:extLst>
                              <a:ext uri="{FF2B5EF4-FFF2-40B4-BE49-F238E27FC236}">
                                <a16:creationId xmlns:a16="http://schemas.microsoft.com/office/drawing/2014/main" id="{6F99A383-FF0C-6F45-62DF-07477177AB89}"/>
                              </a:ext>
                            </a:extLst>
                          </p:cNvPr>
                          <p:cNvSpPr>
                            <a:spLocks noChangeArrowheads="1"/>
                          </p:cNvSpPr>
                          <p:nvPr/>
                        </p:nvSpPr>
                        <p:spPr bwMode="gray">
                          <a:xfrm>
                            <a:off x="11069694" y="4117156"/>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CT</a:t>
                            </a:r>
                          </a:p>
                        </p:txBody>
                      </p:sp>
                      <p:sp>
                        <p:nvSpPr>
                          <p:cNvPr id="737" name="Line 184">
                            <a:extLst>
                              <a:ext uri="{FF2B5EF4-FFF2-40B4-BE49-F238E27FC236}">
                                <a16:creationId xmlns:a16="http://schemas.microsoft.com/office/drawing/2014/main" id="{29417800-7AC2-53DC-391E-A1729CD339C1}"/>
                              </a:ext>
                            </a:extLst>
                          </p:cNvPr>
                          <p:cNvSpPr>
                            <a:spLocks noChangeShapeType="1"/>
                          </p:cNvSpPr>
                          <p:nvPr/>
                        </p:nvSpPr>
                        <p:spPr bwMode="gray">
                          <a:xfrm>
                            <a:off x="10874142" y="4115634"/>
                            <a:ext cx="172030" cy="64364"/>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sp>
                      <p:nvSpPr>
                        <p:cNvPr id="559" name="Alaska">
                          <a:extLst>
                            <a:ext uri="{FF2B5EF4-FFF2-40B4-BE49-F238E27FC236}">
                              <a16:creationId xmlns:a16="http://schemas.microsoft.com/office/drawing/2014/main" id="{6EDA4981-9305-ACE4-56AA-0744D14BDB79}"/>
                            </a:ext>
                          </a:extLst>
                        </p:cNvPr>
                        <p:cNvSpPr>
                          <a:spLocks/>
                        </p:cNvSpPr>
                        <p:nvPr/>
                      </p:nvSpPr>
                      <p:spPr bwMode="auto">
                        <a:xfrm rot="2901073">
                          <a:off x="5900851" y="994915"/>
                          <a:ext cx="1411959" cy="1621177"/>
                        </a:xfrm>
                        <a:custGeom>
                          <a:avLst/>
                          <a:gdLst>
                            <a:gd name="T0" fmla="*/ 759 w 3122"/>
                            <a:gd name="T1" fmla="*/ 410 h 2686"/>
                            <a:gd name="T2" fmla="*/ 811 w 3122"/>
                            <a:gd name="T3" fmla="*/ 569 h 2686"/>
                            <a:gd name="T4" fmla="*/ 713 w 3122"/>
                            <a:gd name="T5" fmla="*/ 634 h 2686"/>
                            <a:gd name="T6" fmla="*/ 607 w 3122"/>
                            <a:gd name="T7" fmla="*/ 613 h 2686"/>
                            <a:gd name="T8" fmla="*/ 451 w 3122"/>
                            <a:gd name="T9" fmla="*/ 683 h 2686"/>
                            <a:gd name="T10" fmla="*/ 614 w 3122"/>
                            <a:gd name="T11" fmla="*/ 890 h 2686"/>
                            <a:gd name="T12" fmla="*/ 819 w 3122"/>
                            <a:gd name="T13" fmla="*/ 941 h 2686"/>
                            <a:gd name="T14" fmla="*/ 793 w 3122"/>
                            <a:gd name="T15" fmla="*/ 1011 h 2686"/>
                            <a:gd name="T16" fmla="*/ 670 w 3122"/>
                            <a:gd name="T17" fmla="*/ 1085 h 2686"/>
                            <a:gd name="T18" fmla="*/ 476 w 3122"/>
                            <a:gd name="T19" fmla="*/ 1093 h 2686"/>
                            <a:gd name="T20" fmla="*/ 346 w 3122"/>
                            <a:gd name="T21" fmla="*/ 1366 h 2686"/>
                            <a:gd name="T22" fmla="*/ 300 w 3122"/>
                            <a:gd name="T23" fmla="*/ 1462 h 2686"/>
                            <a:gd name="T24" fmla="*/ 490 w 3122"/>
                            <a:gd name="T25" fmla="*/ 1586 h 2686"/>
                            <a:gd name="T26" fmla="*/ 472 w 3122"/>
                            <a:gd name="T27" fmla="*/ 1729 h 2686"/>
                            <a:gd name="T28" fmla="*/ 533 w 3122"/>
                            <a:gd name="T29" fmla="*/ 1817 h 2686"/>
                            <a:gd name="T30" fmla="*/ 673 w 3122"/>
                            <a:gd name="T31" fmla="*/ 1935 h 2686"/>
                            <a:gd name="T32" fmla="*/ 747 w 3122"/>
                            <a:gd name="T33" fmla="*/ 1917 h 2686"/>
                            <a:gd name="T34" fmla="*/ 731 w 3122"/>
                            <a:gd name="T35" fmla="*/ 2096 h 2686"/>
                            <a:gd name="T36" fmla="*/ 593 w 3122"/>
                            <a:gd name="T37" fmla="*/ 2184 h 2686"/>
                            <a:gd name="T38" fmla="*/ 349 w 3122"/>
                            <a:gd name="T39" fmla="*/ 2237 h 2686"/>
                            <a:gd name="T40" fmla="*/ 49 w 3122"/>
                            <a:gd name="T41" fmla="*/ 2316 h 2686"/>
                            <a:gd name="T42" fmla="*/ 81 w 3122"/>
                            <a:gd name="T43" fmla="*/ 2366 h 2686"/>
                            <a:gd name="T44" fmla="*/ 278 w 3122"/>
                            <a:gd name="T45" fmla="*/ 2351 h 2686"/>
                            <a:gd name="T46" fmla="*/ 494 w 3122"/>
                            <a:gd name="T47" fmla="*/ 2345 h 2686"/>
                            <a:gd name="T48" fmla="*/ 635 w 3122"/>
                            <a:gd name="T49" fmla="*/ 2301 h 2686"/>
                            <a:gd name="T50" fmla="*/ 1094 w 3122"/>
                            <a:gd name="T51" fmla="*/ 2032 h 2686"/>
                            <a:gd name="T52" fmla="*/ 1147 w 3122"/>
                            <a:gd name="T53" fmla="*/ 1847 h 2686"/>
                            <a:gd name="T54" fmla="*/ 1461 w 3122"/>
                            <a:gd name="T55" fmla="*/ 1640 h 2686"/>
                            <a:gd name="T56" fmla="*/ 1341 w 3122"/>
                            <a:gd name="T57" fmla="*/ 1714 h 2686"/>
                            <a:gd name="T58" fmla="*/ 1323 w 3122"/>
                            <a:gd name="T59" fmla="*/ 1889 h 2686"/>
                            <a:gd name="T60" fmla="*/ 1437 w 3122"/>
                            <a:gd name="T61" fmla="*/ 1865 h 2686"/>
                            <a:gd name="T62" fmla="*/ 1591 w 3122"/>
                            <a:gd name="T63" fmla="*/ 1889 h 2686"/>
                            <a:gd name="T64" fmla="*/ 1637 w 3122"/>
                            <a:gd name="T65" fmla="*/ 1761 h 2686"/>
                            <a:gd name="T66" fmla="*/ 1715 w 3122"/>
                            <a:gd name="T67" fmla="*/ 1697 h 2686"/>
                            <a:gd name="T68" fmla="*/ 2015 w 3122"/>
                            <a:gd name="T69" fmla="*/ 1860 h 2686"/>
                            <a:gd name="T70" fmla="*/ 2233 w 3122"/>
                            <a:gd name="T71" fmla="*/ 1960 h 2686"/>
                            <a:gd name="T72" fmla="*/ 2544 w 3122"/>
                            <a:gd name="T73" fmla="*/ 2138 h 2686"/>
                            <a:gd name="T74" fmla="*/ 2572 w 3122"/>
                            <a:gd name="T75" fmla="*/ 2330 h 2686"/>
                            <a:gd name="T76" fmla="*/ 2703 w 3122"/>
                            <a:gd name="T77" fmla="*/ 2355 h 2686"/>
                            <a:gd name="T78" fmla="*/ 2777 w 3122"/>
                            <a:gd name="T79" fmla="*/ 2504 h 2686"/>
                            <a:gd name="T80" fmla="*/ 2788 w 3122"/>
                            <a:gd name="T81" fmla="*/ 2583 h 2686"/>
                            <a:gd name="T82" fmla="*/ 2813 w 3122"/>
                            <a:gd name="T83" fmla="*/ 2571 h 2686"/>
                            <a:gd name="T84" fmla="*/ 2852 w 3122"/>
                            <a:gd name="T85" fmla="*/ 2650 h 2686"/>
                            <a:gd name="T86" fmla="*/ 2887 w 3122"/>
                            <a:gd name="T87" fmla="*/ 2686 h 2686"/>
                            <a:gd name="T88" fmla="*/ 2939 w 3122"/>
                            <a:gd name="T89" fmla="*/ 2668 h 2686"/>
                            <a:gd name="T90" fmla="*/ 3020 w 3122"/>
                            <a:gd name="T91" fmla="*/ 2579 h 2686"/>
                            <a:gd name="T92" fmla="*/ 3098 w 3122"/>
                            <a:gd name="T93" fmla="*/ 2422 h 2686"/>
                            <a:gd name="T94" fmla="*/ 2668 w 3122"/>
                            <a:gd name="T95" fmla="*/ 1999 h 2686"/>
                            <a:gd name="T96" fmla="*/ 2516 w 3122"/>
                            <a:gd name="T97" fmla="*/ 1921 h 2686"/>
                            <a:gd name="T98" fmla="*/ 2410 w 3122"/>
                            <a:gd name="T99" fmla="*/ 1996 h 2686"/>
                            <a:gd name="T100" fmla="*/ 2166 w 3122"/>
                            <a:gd name="T101" fmla="*/ 1843 h 2686"/>
                            <a:gd name="T102" fmla="*/ 1952 w 3122"/>
                            <a:gd name="T103" fmla="*/ 285 h 2686"/>
                            <a:gd name="T104" fmla="*/ 1570 w 3122"/>
                            <a:gd name="T105" fmla="*/ 185 h 2686"/>
                            <a:gd name="T106" fmla="*/ 1429 w 3122"/>
                            <a:gd name="T107" fmla="*/ 97 h 2686"/>
                            <a:gd name="T108" fmla="*/ 1274 w 3122"/>
                            <a:gd name="T109" fmla="*/ 54 h 2686"/>
                            <a:gd name="T110" fmla="*/ 1052 w 3122"/>
                            <a:gd name="T111" fmla="*/ 93 h 2686"/>
                            <a:gd name="T112" fmla="*/ 805 w 3122"/>
                            <a:gd name="T113" fmla="*/ 235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22" h="2686">
                              <a:moveTo>
                                <a:pt x="805" y="235"/>
                              </a:moveTo>
                              <a:lnTo>
                                <a:pt x="772" y="225"/>
                              </a:lnTo>
                              <a:lnTo>
                                <a:pt x="716" y="225"/>
                              </a:lnTo>
                              <a:lnTo>
                                <a:pt x="667" y="256"/>
                              </a:lnTo>
                              <a:lnTo>
                                <a:pt x="759" y="410"/>
                              </a:lnTo>
                              <a:lnTo>
                                <a:pt x="772" y="477"/>
                              </a:lnTo>
                              <a:lnTo>
                                <a:pt x="762" y="505"/>
                              </a:lnTo>
                              <a:lnTo>
                                <a:pt x="772" y="523"/>
                              </a:lnTo>
                              <a:lnTo>
                                <a:pt x="833" y="559"/>
                              </a:lnTo>
                              <a:lnTo>
                                <a:pt x="811" y="569"/>
                              </a:lnTo>
                              <a:lnTo>
                                <a:pt x="868" y="705"/>
                              </a:lnTo>
                              <a:lnTo>
                                <a:pt x="839" y="719"/>
                              </a:lnTo>
                              <a:lnTo>
                                <a:pt x="752" y="690"/>
                              </a:lnTo>
                              <a:lnTo>
                                <a:pt x="706" y="662"/>
                              </a:lnTo>
                              <a:lnTo>
                                <a:pt x="713" y="634"/>
                              </a:lnTo>
                              <a:lnTo>
                                <a:pt x="741" y="598"/>
                              </a:lnTo>
                              <a:lnTo>
                                <a:pt x="713" y="580"/>
                              </a:lnTo>
                              <a:lnTo>
                                <a:pt x="670" y="573"/>
                              </a:lnTo>
                              <a:lnTo>
                                <a:pt x="604" y="583"/>
                              </a:lnTo>
                              <a:lnTo>
                                <a:pt x="607" y="613"/>
                              </a:lnTo>
                              <a:lnTo>
                                <a:pt x="596" y="613"/>
                              </a:lnTo>
                              <a:lnTo>
                                <a:pt x="579" y="598"/>
                              </a:lnTo>
                              <a:lnTo>
                                <a:pt x="426" y="605"/>
                              </a:lnTo>
                              <a:lnTo>
                                <a:pt x="416" y="619"/>
                              </a:lnTo>
                              <a:lnTo>
                                <a:pt x="451" y="683"/>
                              </a:lnTo>
                              <a:lnTo>
                                <a:pt x="487" y="711"/>
                              </a:lnTo>
                              <a:lnTo>
                                <a:pt x="476" y="754"/>
                              </a:lnTo>
                              <a:lnTo>
                                <a:pt x="469" y="822"/>
                              </a:lnTo>
                              <a:lnTo>
                                <a:pt x="530" y="886"/>
                              </a:lnTo>
                              <a:lnTo>
                                <a:pt x="614" y="890"/>
                              </a:lnTo>
                              <a:lnTo>
                                <a:pt x="673" y="918"/>
                              </a:lnTo>
                              <a:lnTo>
                                <a:pt x="709" y="929"/>
                              </a:lnTo>
                              <a:lnTo>
                                <a:pt x="808" y="900"/>
                              </a:lnTo>
                              <a:lnTo>
                                <a:pt x="826" y="932"/>
                              </a:lnTo>
                              <a:lnTo>
                                <a:pt x="819" y="941"/>
                              </a:lnTo>
                              <a:lnTo>
                                <a:pt x="811" y="950"/>
                              </a:lnTo>
                              <a:lnTo>
                                <a:pt x="804" y="957"/>
                              </a:lnTo>
                              <a:lnTo>
                                <a:pt x="799" y="969"/>
                              </a:lnTo>
                              <a:lnTo>
                                <a:pt x="795" y="987"/>
                              </a:lnTo>
                              <a:lnTo>
                                <a:pt x="793" y="1011"/>
                              </a:lnTo>
                              <a:lnTo>
                                <a:pt x="780" y="1085"/>
                              </a:lnTo>
                              <a:lnTo>
                                <a:pt x="741" y="1106"/>
                              </a:lnTo>
                              <a:lnTo>
                                <a:pt x="713" y="1106"/>
                              </a:lnTo>
                              <a:lnTo>
                                <a:pt x="698" y="1096"/>
                              </a:lnTo>
                              <a:lnTo>
                                <a:pt x="670" y="1085"/>
                              </a:lnTo>
                              <a:lnTo>
                                <a:pt x="614" y="1124"/>
                              </a:lnTo>
                              <a:lnTo>
                                <a:pt x="571" y="1131"/>
                              </a:lnTo>
                              <a:lnTo>
                                <a:pt x="568" y="1088"/>
                              </a:lnTo>
                              <a:lnTo>
                                <a:pt x="522" y="1070"/>
                              </a:lnTo>
                              <a:lnTo>
                                <a:pt x="476" y="1093"/>
                              </a:lnTo>
                              <a:lnTo>
                                <a:pt x="441" y="1157"/>
                              </a:lnTo>
                              <a:lnTo>
                                <a:pt x="321" y="1242"/>
                              </a:lnTo>
                              <a:lnTo>
                                <a:pt x="303" y="1327"/>
                              </a:lnTo>
                              <a:lnTo>
                                <a:pt x="321" y="1373"/>
                              </a:lnTo>
                              <a:lnTo>
                                <a:pt x="346" y="1366"/>
                              </a:lnTo>
                              <a:lnTo>
                                <a:pt x="360" y="1373"/>
                              </a:lnTo>
                              <a:lnTo>
                                <a:pt x="339" y="1395"/>
                              </a:lnTo>
                              <a:lnTo>
                                <a:pt x="336" y="1430"/>
                              </a:lnTo>
                              <a:lnTo>
                                <a:pt x="300" y="1444"/>
                              </a:lnTo>
                              <a:lnTo>
                                <a:pt x="300" y="1462"/>
                              </a:lnTo>
                              <a:lnTo>
                                <a:pt x="336" y="1522"/>
                              </a:lnTo>
                              <a:lnTo>
                                <a:pt x="349" y="1590"/>
                              </a:lnTo>
                              <a:lnTo>
                                <a:pt x="370" y="1611"/>
                              </a:lnTo>
                              <a:lnTo>
                                <a:pt x="476" y="1611"/>
                              </a:lnTo>
                              <a:lnTo>
                                <a:pt x="490" y="1586"/>
                              </a:lnTo>
                              <a:lnTo>
                                <a:pt x="508" y="1604"/>
                              </a:lnTo>
                              <a:lnTo>
                                <a:pt x="508" y="1679"/>
                              </a:lnTo>
                              <a:lnTo>
                                <a:pt x="518" y="1711"/>
                              </a:lnTo>
                              <a:lnTo>
                                <a:pt x="497" y="1711"/>
                              </a:lnTo>
                              <a:lnTo>
                                <a:pt x="472" y="1729"/>
                              </a:lnTo>
                              <a:lnTo>
                                <a:pt x="484" y="1761"/>
                              </a:lnTo>
                              <a:lnTo>
                                <a:pt x="476" y="1807"/>
                              </a:lnTo>
                              <a:lnTo>
                                <a:pt x="451" y="1832"/>
                              </a:lnTo>
                              <a:lnTo>
                                <a:pt x="497" y="1839"/>
                              </a:lnTo>
                              <a:lnTo>
                                <a:pt x="533" y="1817"/>
                              </a:lnTo>
                              <a:lnTo>
                                <a:pt x="599" y="1814"/>
                              </a:lnTo>
                              <a:lnTo>
                                <a:pt x="607" y="1847"/>
                              </a:lnTo>
                              <a:lnTo>
                                <a:pt x="624" y="1857"/>
                              </a:lnTo>
                              <a:lnTo>
                                <a:pt x="649" y="1832"/>
                              </a:lnTo>
                              <a:lnTo>
                                <a:pt x="673" y="1935"/>
                              </a:lnTo>
                              <a:lnTo>
                                <a:pt x="698" y="1939"/>
                              </a:lnTo>
                              <a:lnTo>
                                <a:pt x="698" y="1889"/>
                              </a:lnTo>
                              <a:lnTo>
                                <a:pt x="716" y="1871"/>
                              </a:lnTo>
                              <a:lnTo>
                                <a:pt x="741" y="1875"/>
                              </a:lnTo>
                              <a:lnTo>
                                <a:pt x="747" y="1917"/>
                              </a:lnTo>
                              <a:lnTo>
                                <a:pt x="808" y="1907"/>
                              </a:lnTo>
                              <a:lnTo>
                                <a:pt x="836" y="1886"/>
                              </a:lnTo>
                              <a:lnTo>
                                <a:pt x="833" y="1932"/>
                              </a:lnTo>
                              <a:lnTo>
                                <a:pt x="805" y="1953"/>
                              </a:lnTo>
                              <a:lnTo>
                                <a:pt x="731" y="2096"/>
                              </a:lnTo>
                              <a:lnTo>
                                <a:pt x="660" y="2124"/>
                              </a:lnTo>
                              <a:lnTo>
                                <a:pt x="639" y="2188"/>
                              </a:lnTo>
                              <a:lnTo>
                                <a:pt x="624" y="2188"/>
                              </a:lnTo>
                              <a:lnTo>
                                <a:pt x="614" y="2178"/>
                              </a:lnTo>
                              <a:lnTo>
                                <a:pt x="593" y="2184"/>
                              </a:lnTo>
                              <a:lnTo>
                                <a:pt x="484" y="2209"/>
                              </a:lnTo>
                              <a:lnTo>
                                <a:pt x="441" y="2258"/>
                              </a:lnTo>
                              <a:lnTo>
                                <a:pt x="426" y="2266"/>
                              </a:lnTo>
                              <a:lnTo>
                                <a:pt x="398" y="2241"/>
                              </a:lnTo>
                              <a:lnTo>
                                <a:pt x="349" y="2237"/>
                              </a:lnTo>
                              <a:lnTo>
                                <a:pt x="321" y="2252"/>
                              </a:lnTo>
                              <a:lnTo>
                                <a:pt x="272" y="2263"/>
                              </a:lnTo>
                              <a:lnTo>
                                <a:pt x="232" y="2301"/>
                              </a:lnTo>
                              <a:lnTo>
                                <a:pt x="158" y="2327"/>
                              </a:lnTo>
                              <a:lnTo>
                                <a:pt x="49" y="2316"/>
                              </a:lnTo>
                              <a:lnTo>
                                <a:pt x="0" y="2340"/>
                              </a:lnTo>
                              <a:lnTo>
                                <a:pt x="0" y="2373"/>
                              </a:lnTo>
                              <a:lnTo>
                                <a:pt x="25" y="2391"/>
                              </a:lnTo>
                              <a:lnTo>
                                <a:pt x="43" y="2376"/>
                              </a:lnTo>
                              <a:lnTo>
                                <a:pt x="81" y="2366"/>
                              </a:lnTo>
                              <a:lnTo>
                                <a:pt x="127" y="2383"/>
                              </a:lnTo>
                              <a:lnTo>
                                <a:pt x="163" y="2391"/>
                              </a:lnTo>
                              <a:lnTo>
                                <a:pt x="191" y="2376"/>
                              </a:lnTo>
                              <a:lnTo>
                                <a:pt x="226" y="2351"/>
                              </a:lnTo>
                              <a:lnTo>
                                <a:pt x="278" y="2351"/>
                              </a:lnTo>
                              <a:lnTo>
                                <a:pt x="332" y="2319"/>
                              </a:lnTo>
                              <a:lnTo>
                                <a:pt x="392" y="2340"/>
                              </a:lnTo>
                              <a:lnTo>
                                <a:pt x="441" y="2327"/>
                              </a:lnTo>
                              <a:lnTo>
                                <a:pt x="501" y="2301"/>
                              </a:lnTo>
                              <a:lnTo>
                                <a:pt x="494" y="2345"/>
                              </a:lnTo>
                              <a:lnTo>
                                <a:pt x="512" y="2345"/>
                              </a:lnTo>
                              <a:lnTo>
                                <a:pt x="525" y="2305"/>
                              </a:lnTo>
                              <a:lnTo>
                                <a:pt x="582" y="2301"/>
                              </a:lnTo>
                              <a:lnTo>
                                <a:pt x="628" y="2319"/>
                              </a:lnTo>
                              <a:lnTo>
                                <a:pt x="635" y="2301"/>
                              </a:lnTo>
                              <a:lnTo>
                                <a:pt x="660" y="2273"/>
                              </a:lnTo>
                              <a:lnTo>
                                <a:pt x="632" y="2252"/>
                              </a:lnTo>
                              <a:lnTo>
                                <a:pt x="719" y="2212"/>
                              </a:lnTo>
                              <a:lnTo>
                                <a:pt x="811" y="2194"/>
                              </a:lnTo>
                              <a:lnTo>
                                <a:pt x="1094" y="2032"/>
                              </a:lnTo>
                              <a:lnTo>
                                <a:pt x="1139" y="1975"/>
                              </a:lnTo>
                              <a:lnTo>
                                <a:pt x="1126" y="1939"/>
                              </a:lnTo>
                              <a:lnTo>
                                <a:pt x="1086" y="1921"/>
                              </a:lnTo>
                              <a:lnTo>
                                <a:pt x="1094" y="1893"/>
                              </a:lnTo>
                              <a:lnTo>
                                <a:pt x="1147" y="1847"/>
                              </a:lnTo>
                              <a:lnTo>
                                <a:pt x="1218" y="1825"/>
                              </a:lnTo>
                              <a:lnTo>
                                <a:pt x="1238" y="1783"/>
                              </a:lnTo>
                              <a:lnTo>
                                <a:pt x="1309" y="1683"/>
                              </a:lnTo>
                              <a:lnTo>
                                <a:pt x="1397" y="1632"/>
                              </a:lnTo>
                              <a:lnTo>
                                <a:pt x="1461" y="1640"/>
                              </a:lnTo>
                              <a:lnTo>
                                <a:pt x="1481" y="1683"/>
                              </a:lnTo>
                              <a:lnTo>
                                <a:pt x="1437" y="1683"/>
                              </a:lnTo>
                              <a:lnTo>
                                <a:pt x="1419" y="1662"/>
                              </a:lnTo>
                              <a:lnTo>
                                <a:pt x="1345" y="1701"/>
                              </a:lnTo>
                              <a:lnTo>
                                <a:pt x="1341" y="1714"/>
                              </a:lnTo>
                              <a:lnTo>
                                <a:pt x="1341" y="1747"/>
                              </a:lnTo>
                              <a:lnTo>
                                <a:pt x="1302" y="1811"/>
                              </a:lnTo>
                              <a:lnTo>
                                <a:pt x="1284" y="1853"/>
                              </a:lnTo>
                              <a:lnTo>
                                <a:pt x="1323" y="1865"/>
                              </a:lnTo>
                              <a:lnTo>
                                <a:pt x="1323" y="1889"/>
                              </a:lnTo>
                              <a:lnTo>
                                <a:pt x="1259" y="1899"/>
                              </a:lnTo>
                              <a:lnTo>
                                <a:pt x="1267" y="1935"/>
                              </a:lnTo>
                              <a:lnTo>
                                <a:pt x="1351" y="1939"/>
                              </a:lnTo>
                              <a:lnTo>
                                <a:pt x="1407" y="1903"/>
                              </a:lnTo>
                              <a:lnTo>
                                <a:pt x="1437" y="1865"/>
                              </a:lnTo>
                              <a:lnTo>
                                <a:pt x="1493" y="1829"/>
                              </a:lnTo>
                              <a:lnTo>
                                <a:pt x="1539" y="1860"/>
                              </a:lnTo>
                              <a:lnTo>
                                <a:pt x="1560" y="1839"/>
                              </a:lnTo>
                              <a:lnTo>
                                <a:pt x="1585" y="1853"/>
                              </a:lnTo>
                              <a:lnTo>
                                <a:pt x="1591" y="1889"/>
                              </a:lnTo>
                              <a:lnTo>
                                <a:pt x="1613" y="1893"/>
                              </a:lnTo>
                              <a:lnTo>
                                <a:pt x="1679" y="1817"/>
                              </a:lnTo>
                              <a:lnTo>
                                <a:pt x="1669" y="1789"/>
                              </a:lnTo>
                              <a:lnTo>
                                <a:pt x="1613" y="1839"/>
                              </a:lnTo>
                              <a:lnTo>
                                <a:pt x="1637" y="1761"/>
                              </a:lnTo>
                              <a:lnTo>
                                <a:pt x="1619" y="1754"/>
                              </a:lnTo>
                              <a:lnTo>
                                <a:pt x="1602" y="1807"/>
                              </a:lnTo>
                              <a:lnTo>
                                <a:pt x="1595" y="1729"/>
                              </a:lnTo>
                              <a:lnTo>
                                <a:pt x="1654" y="1704"/>
                              </a:lnTo>
                              <a:lnTo>
                                <a:pt x="1715" y="1697"/>
                              </a:lnTo>
                              <a:lnTo>
                                <a:pt x="1764" y="1796"/>
                              </a:lnTo>
                              <a:lnTo>
                                <a:pt x="1799" y="1804"/>
                              </a:lnTo>
                              <a:lnTo>
                                <a:pt x="1909" y="1871"/>
                              </a:lnTo>
                              <a:lnTo>
                                <a:pt x="1919" y="1860"/>
                              </a:lnTo>
                              <a:lnTo>
                                <a:pt x="2015" y="1860"/>
                              </a:lnTo>
                              <a:lnTo>
                                <a:pt x="2177" y="1924"/>
                              </a:lnTo>
                              <a:lnTo>
                                <a:pt x="2227" y="1903"/>
                              </a:lnTo>
                              <a:lnTo>
                                <a:pt x="2255" y="1875"/>
                              </a:lnTo>
                              <a:lnTo>
                                <a:pt x="2255" y="1903"/>
                              </a:lnTo>
                              <a:lnTo>
                                <a:pt x="2233" y="1960"/>
                              </a:lnTo>
                              <a:lnTo>
                                <a:pt x="2388" y="2049"/>
                              </a:lnTo>
                              <a:lnTo>
                                <a:pt x="2431" y="2099"/>
                              </a:lnTo>
                              <a:lnTo>
                                <a:pt x="2487" y="2142"/>
                              </a:lnTo>
                              <a:lnTo>
                                <a:pt x="2533" y="2130"/>
                              </a:lnTo>
                              <a:lnTo>
                                <a:pt x="2544" y="2138"/>
                              </a:lnTo>
                              <a:lnTo>
                                <a:pt x="2505" y="2160"/>
                              </a:lnTo>
                              <a:lnTo>
                                <a:pt x="2505" y="2199"/>
                              </a:lnTo>
                              <a:lnTo>
                                <a:pt x="2533" y="2216"/>
                              </a:lnTo>
                              <a:lnTo>
                                <a:pt x="2561" y="2266"/>
                              </a:lnTo>
                              <a:lnTo>
                                <a:pt x="2572" y="2330"/>
                              </a:lnTo>
                              <a:lnTo>
                                <a:pt x="2607" y="2340"/>
                              </a:lnTo>
                              <a:lnTo>
                                <a:pt x="2671" y="2443"/>
                              </a:lnTo>
                              <a:lnTo>
                                <a:pt x="2696" y="2465"/>
                              </a:lnTo>
                              <a:lnTo>
                                <a:pt x="2689" y="2348"/>
                              </a:lnTo>
                              <a:lnTo>
                                <a:pt x="2703" y="2355"/>
                              </a:lnTo>
                              <a:lnTo>
                                <a:pt x="2731" y="2483"/>
                              </a:lnTo>
                              <a:lnTo>
                                <a:pt x="2749" y="2476"/>
                              </a:lnTo>
                              <a:lnTo>
                                <a:pt x="2763" y="2419"/>
                              </a:lnTo>
                              <a:lnTo>
                                <a:pt x="2777" y="2419"/>
                              </a:lnTo>
                              <a:lnTo>
                                <a:pt x="2777" y="2504"/>
                              </a:lnTo>
                              <a:lnTo>
                                <a:pt x="2801" y="2529"/>
                              </a:lnTo>
                              <a:lnTo>
                                <a:pt x="2773" y="2561"/>
                              </a:lnTo>
                              <a:lnTo>
                                <a:pt x="2778" y="2569"/>
                              </a:lnTo>
                              <a:lnTo>
                                <a:pt x="2783" y="2577"/>
                              </a:lnTo>
                              <a:lnTo>
                                <a:pt x="2788" y="2583"/>
                              </a:lnTo>
                              <a:lnTo>
                                <a:pt x="2795" y="2586"/>
                              </a:lnTo>
                              <a:lnTo>
                                <a:pt x="2799" y="2587"/>
                              </a:lnTo>
                              <a:lnTo>
                                <a:pt x="2804" y="2585"/>
                              </a:lnTo>
                              <a:lnTo>
                                <a:pt x="2808" y="2579"/>
                              </a:lnTo>
                              <a:lnTo>
                                <a:pt x="2813" y="2571"/>
                              </a:lnTo>
                              <a:lnTo>
                                <a:pt x="2829" y="2611"/>
                              </a:lnTo>
                              <a:lnTo>
                                <a:pt x="2841" y="2631"/>
                              </a:lnTo>
                              <a:lnTo>
                                <a:pt x="2845" y="2639"/>
                              </a:lnTo>
                              <a:lnTo>
                                <a:pt x="2851" y="2648"/>
                              </a:lnTo>
                              <a:lnTo>
                                <a:pt x="2852" y="2650"/>
                              </a:lnTo>
                              <a:lnTo>
                                <a:pt x="2854" y="2653"/>
                              </a:lnTo>
                              <a:lnTo>
                                <a:pt x="2859" y="2659"/>
                              </a:lnTo>
                              <a:lnTo>
                                <a:pt x="2865" y="2668"/>
                              </a:lnTo>
                              <a:lnTo>
                                <a:pt x="2873" y="2677"/>
                              </a:lnTo>
                              <a:lnTo>
                                <a:pt x="2887" y="2686"/>
                              </a:lnTo>
                              <a:lnTo>
                                <a:pt x="2900" y="2671"/>
                              </a:lnTo>
                              <a:lnTo>
                                <a:pt x="2879" y="2640"/>
                              </a:lnTo>
                              <a:lnTo>
                                <a:pt x="2869" y="2611"/>
                              </a:lnTo>
                              <a:lnTo>
                                <a:pt x="2908" y="2636"/>
                              </a:lnTo>
                              <a:lnTo>
                                <a:pt x="2939" y="2668"/>
                              </a:lnTo>
                              <a:lnTo>
                                <a:pt x="2957" y="2661"/>
                              </a:lnTo>
                              <a:lnTo>
                                <a:pt x="2957" y="2597"/>
                              </a:lnTo>
                              <a:lnTo>
                                <a:pt x="2928" y="2547"/>
                              </a:lnTo>
                              <a:lnTo>
                                <a:pt x="2943" y="2533"/>
                              </a:lnTo>
                              <a:lnTo>
                                <a:pt x="3020" y="2579"/>
                              </a:lnTo>
                              <a:lnTo>
                                <a:pt x="3048" y="2632"/>
                              </a:lnTo>
                              <a:lnTo>
                                <a:pt x="3076" y="2646"/>
                              </a:lnTo>
                              <a:lnTo>
                                <a:pt x="3105" y="2607"/>
                              </a:lnTo>
                              <a:lnTo>
                                <a:pt x="3122" y="2547"/>
                              </a:lnTo>
                              <a:lnTo>
                                <a:pt x="3098" y="2422"/>
                              </a:lnTo>
                              <a:lnTo>
                                <a:pt x="2921" y="2351"/>
                              </a:lnTo>
                              <a:lnTo>
                                <a:pt x="2897" y="2287"/>
                              </a:lnTo>
                              <a:lnTo>
                                <a:pt x="2752" y="2074"/>
                              </a:lnTo>
                              <a:lnTo>
                                <a:pt x="2685" y="2042"/>
                              </a:lnTo>
                              <a:lnTo>
                                <a:pt x="2668" y="1999"/>
                              </a:lnTo>
                              <a:lnTo>
                                <a:pt x="2635" y="1981"/>
                              </a:lnTo>
                              <a:lnTo>
                                <a:pt x="2622" y="1932"/>
                              </a:lnTo>
                              <a:lnTo>
                                <a:pt x="2572" y="1893"/>
                              </a:lnTo>
                              <a:lnTo>
                                <a:pt x="2536" y="1917"/>
                              </a:lnTo>
                              <a:lnTo>
                                <a:pt x="2516" y="1921"/>
                              </a:lnTo>
                              <a:lnTo>
                                <a:pt x="2495" y="1950"/>
                              </a:lnTo>
                              <a:lnTo>
                                <a:pt x="2487" y="2003"/>
                              </a:lnTo>
                              <a:lnTo>
                                <a:pt x="2474" y="2003"/>
                              </a:lnTo>
                              <a:lnTo>
                                <a:pt x="2417" y="2038"/>
                              </a:lnTo>
                              <a:lnTo>
                                <a:pt x="2410" y="1996"/>
                              </a:lnTo>
                              <a:lnTo>
                                <a:pt x="2290" y="1875"/>
                              </a:lnTo>
                              <a:lnTo>
                                <a:pt x="2286" y="1825"/>
                              </a:lnTo>
                              <a:lnTo>
                                <a:pt x="2240" y="1825"/>
                              </a:lnTo>
                              <a:lnTo>
                                <a:pt x="2215" y="1847"/>
                              </a:lnTo>
                              <a:lnTo>
                                <a:pt x="2166" y="1843"/>
                              </a:lnTo>
                              <a:lnTo>
                                <a:pt x="2138" y="1825"/>
                              </a:lnTo>
                              <a:lnTo>
                                <a:pt x="2141" y="352"/>
                              </a:lnTo>
                              <a:lnTo>
                                <a:pt x="2067" y="303"/>
                              </a:lnTo>
                              <a:lnTo>
                                <a:pt x="1983" y="271"/>
                              </a:lnTo>
                              <a:lnTo>
                                <a:pt x="1952" y="285"/>
                              </a:lnTo>
                              <a:lnTo>
                                <a:pt x="1916" y="295"/>
                              </a:lnTo>
                              <a:lnTo>
                                <a:pt x="1828" y="249"/>
                              </a:lnTo>
                              <a:lnTo>
                                <a:pt x="1799" y="267"/>
                              </a:lnTo>
                              <a:lnTo>
                                <a:pt x="1694" y="196"/>
                              </a:lnTo>
                              <a:lnTo>
                                <a:pt x="1570" y="185"/>
                              </a:lnTo>
                              <a:lnTo>
                                <a:pt x="1539" y="161"/>
                              </a:lnTo>
                              <a:lnTo>
                                <a:pt x="1535" y="97"/>
                              </a:lnTo>
                              <a:lnTo>
                                <a:pt x="1465" y="89"/>
                              </a:lnTo>
                              <a:lnTo>
                                <a:pt x="1437" y="118"/>
                              </a:lnTo>
                              <a:lnTo>
                                <a:pt x="1429" y="97"/>
                              </a:lnTo>
                              <a:lnTo>
                                <a:pt x="1437" y="79"/>
                              </a:lnTo>
                              <a:lnTo>
                                <a:pt x="1401" y="43"/>
                              </a:lnTo>
                              <a:lnTo>
                                <a:pt x="1341" y="0"/>
                              </a:lnTo>
                              <a:lnTo>
                                <a:pt x="1323" y="0"/>
                              </a:lnTo>
                              <a:lnTo>
                                <a:pt x="1274" y="54"/>
                              </a:lnTo>
                              <a:lnTo>
                                <a:pt x="1196" y="54"/>
                              </a:lnTo>
                              <a:lnTo>
                                <a:pt x="1178" y="43"/>
                              </a:lnTo>
                              <a:lnTo>
                                <a:pt x="1160" y="46"/>
                              </a:lnTo>
                              <a:lnTo>
                                <a:pt x="1098" y="82"/>
                              </a:lnTo>
                              <a:lnTo>
                                <a:pt x="1052" y="93"/>
                              </a:lnTo>
                              <a:lnTo>
                                <a:pt x="1024" y="75"/>
                              </a:lnTo>
                              <a:lnTo>
                                <a:pt x="960" y="118"/>
                              </a:lnTo>
                              <a:lnTo>
                                <a:pt x="938" y="171"/>
                              </a:lnTo>
                              <a:lnTo>
                                <a:pt x="875" y="231"/>
                              </a:lnTo>
                              <a:lnTo>
                                <a:pt x="805" y="235"/>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60" name="Rectangle 81">
                          <a:extLst>
                            <a:ext uri="{FF2B5EF4-FFF2-40B4-BE49-F238E27FC236}">
                              <a16:creationId xmlns:a16="http://schemas.microsoft.com/office/drawing/2014/main" id="{9C248478-4FD0-93F2-2850-59849B30C45E}"/>
                            </a:ext>
                          </a:extLst>
                        </p:cNvPr>
                        <p:cNvSpPr>
                          <a:spLocks noChangeArrowheads="1"/>
                        </p:cNvSpPr>
                        <p:nvPr/>
                      </p:nvSpPr>
                      <p:spPr bwMode="gray">
                        <a:xfrm>
                          <a:off x="6612708" y="1568628"/>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AK</a:t>
                          </a:r>
                        </a:p>
                      </p:txBody>
                    </p:sp>
                    <p:grpSp>
                      <p:nvGrpSpPr>
                        <p:cNvPr id="561" name="Group 560">
                          <a:extLst>
                            <a:ext uri="{FF2B5EF4-FFF2-40B4-BE49-F238E27FC236}">
                              <a16:creationId xmlns:a16="http://schemas.microsoft.com/office/drawing/2014/main" id="{A7C84394-9DD2-424C-A056-6C48DDDEC7AE}"/>
                            </a:ext>
                          </a:extLst>
                        </p:cNvPr>
                        <p:cNvGrpSpPr/>
                        <p:nvPr/>
                      </p:nvGrpSpPr>
                      <p:grpSpPr>
                        <a:xfrm>
                          <a:off x="7018651" y="4981304"/>
                          <a:ext cx="622610" cy="761326"/>
                          <a:chOff x="6978011" y="4978764"/>
                          <a:chExt cx="622610" cy="761326"/>
                        </a:xfrm>
                      </p:grpSpPr>
                      <p:sp>
                        <p:nvSpPr>
                          <p:cNvPr id="733" name="Freeform 47">
                            <a:extLst>
                              <a:ext uri="{FF2B5EF4-FFF2-40B4-BE49-F238E27FC236}">
                                <a16:creationId xmlns:a16="http://schemas.microsoft.com/office/drawing/2014/main" id="{3A892680-4797-D330-0F8C-77B312DBC3DE}"/>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rgbClr val="44546A"/>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34" name="Rectangle 114">
                            <a:extLst>
                              <a:ext uri="{FF2B5EF4-FFF2-40B4-BE49-F238E27FC236}">
                                <a16:creationId xmlns:a16="http://schemas.microsoft.com/office/drawing/2014/main" id="{A339C091-8020-20FF-6A00-F3A897396B10}"/>
                              </a:ext>
                            </a:extLst>
                          </p:cNvPr>
                          <p:cNvSpPr>
                            <a:spLocks noChangeArrowheads="1"/>
                          </p:cNvSpPr>
                          <p:nvPr/>
                        </p:nvSpPr>
                        <p:spPr bwMode="gray">
                          <a:xfrm>
                            <a:off x="7224741" y="5258223"/>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562" name="Group 561">
                          <a:extLst>
                            <a:ext uri="{FF2B5EF4-FFF2-40B4-BE49-F238E27FC236}">
                              <a16:creationId xmlns:a16="http://schemas.microsoft.com/office/drawing/2014/main" id="{C70C0190-268B-B0C0-2F4F-8D7E14E3E31D}"/>
                            </a:ext>
                          </a:extLst>
                        </p:cNvPr>
                        <p:cNvGrpSpPr/>
                        <p:nvPr/>
                      </p:nvGrpSpPr>
                      <p:grpSpPr>
                        <a:xfrm>
                          <a:off x="10364621" y="4406079"/>
                          <a:ext cx="422165" cy="218731"/>
                          <a:chOff x="10323981" y="4403539"/>
                          <a:chExt cx="422165" cy="218731"/>
                        </a:xfrm>
                      </p:grpSpPr>
                      <p:sp>
                        <p:nvSpPr>
                          <p:cNvPr id="731" name="Freeform 41">
                            <a:extLst>
                              <a:ext uri="{FF2B5EF4-FFF2-40B4-BE49-F238E27FC236}">
                                <a16:creationId xmlns:a16="http://schemas.microsoft.com/office/drawing/2014/main" id="{35F810CC-70E6-41A8-BF1C-3369DD3098BF}"/>
                              </a:ext>
                            </a:extLst>
                          </p:cNvPr>
                          <p:cNvSpPr>
                            <a:spLocks/>
                          </p:cNvSpPr>
                          <p:nvPr/>
                        </p:nvSpPr>
                        <p:spPr bwMode="gray">
                          <a:xfrm>
                            <a:off x="10323981" y="440353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32" name="Rectangle 114">
                            <a:extLst>
                              <a:ext uri="{FF2B5EF4-FFF2-40B4-BE49-F238E27FC236}">
                                <a16:creationId xmlns:a16="http://schemas.microsoft.com/office/drawing/2014/main" id="{4F1961C1-A3C2-8B1A-D7CC-47E59FD79568}"/>
                              </a:ext>
                            </a:extLst>
                          </p:cNvPr>
                          <p:cNvSpPr>
                            <a:spLocks noChangeArrowheads="1"/>
                          </p:cNvSpPr>
                          <p:nvPr/>
                        </p:nvSpPr>
                        <p:spPr bwMode="gray">
                          <a:xfrm>
                            <a:off x="10453589" y="4409480"/>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a:t>
                            </a:r>
                          </a:p>
                        </p:txBody>
                      </p:sp>
                    </p:grpSp>
                    <p:grpSp>
                      <p:nvGrpSpPr>
                        <p:cNvPr id="563" name="Group 562">
                          <a:extLst>
                            <a:ext uri="{FF2B5EF4-FFF2-40B4-BE49-F238E27FC236}">
                              <a16:creationId xmlns:a16="http://schemas.microsoft.com/office/drawing/2014/main" id="{73235691-5E22-0538-8FD8-0302F4DC477B}"/>
                            </a:ext>
                          </a:extLst>
                        </p:cNvPr>
                        <p:cNvGrpSpPr/>
                        <p:nvPr/>
                      </p:nvGrpSpPr>
                      <p:grpSpPr>
                        <a:xfrm>
                          <a:off x="10364621" y="4402689"/>
                          <a:ext cx="422165" cy="222121"/>
                          <a:chOff x="10323981" y="4400149"/>
                          <a:chExt cx="422165" cy="222121"/>
                        </a:xfrm>
                        <a:solidFill>
                          <a:srgbClr val="44546A"/>
                        </a:solidFill>
                      </p:grpSpPr>
                      <p:sp>
                        <p:nvSpPr>
                          <p:cNvPr id="729" name="Freeform 41">
                            <a:extLst>
                              <a:ext uri="{FF2B5EF4-FFF2-40B4-BE49-F238E27FC236}">
                                <a16:creationId xmlns:a16="http://schemas.microsoft.com/office/drawing/2014/main" id="{3A7021F7-BD9D-5632-BE81-16520B4541E6}"/>
                              </a:ext>
                            </a:extLst>
                          </p:cNvPr>
                          <p:cNvSpPr>
                            <a:spLocks/>
                          </p:cNvSpPr>
                          <p:nvPr/>
                        </p:nvSpPr>
                        <p:spPr bwMode="gray">
                          <a:xfrm>
                            <a:off x="10323981" y="440353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30" name="Rectangle 114">
                            <a:extLst>
                              <a:ext uri="{FF2B5EF4-FFF2-40B4-BE49-F238E27FC236}">
                                <a16:creationId xmlns:a16="http://schemas.microsoft.com/office/drawing/2014/main" id="{3AD3DCA1-D466-A79C-6E49-D4D1843730B9}"/>
                              </a:ext>
                            </a:extLst>
                          </p:cNvPr>
                          <p:cNvSpPr>
                            <a:spLocks noChangeArrowheads="1"/>
                          </p:cNvSpPr>
                          <p:nvPr/>
                        </p:nvSpPr>
                        <p:spPr bwMode="gray">
                          <a:xfrm>
                            <a:off x="10462920" y="4400149"/>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a:t>
                            </a:r>
                          </a:p>
                        </p:txBody>
                      </p:sp>
                    </p:grpSp>
                    <p:grpSp>
                      <p:nvGrpSpPr>
                        <p:cNvPr id="564" name="Group 563">
                          <a:extLst>
                            <a:ext uri="{FF2B5EF4-FFF2-40B4-BE49-F238E27FC236}">
                              <a16:creationId xmlns:a16="http://schemas.microsoft.com/office/drawing/2014/main" id="{70E335B4-589E-BC19-2F52-C28CC6A06FDE}"/>
                            </a:ext>
                          </a:extLst>
                        </p:cNvPr>
                        <p:cNvGrpSpPr/>
                        <p:nvPr/>
                      </p:nvGrpSpPr>
                      <p:grpSpPr>
                        <a:xfrm>
                          <a:off x="10129460" y="5087648"/>
                          <a:ext cx="481515" cy="368577"/>
                          <a:chOff x="10088820" y="5085108"/>
                          <a:chExt cx="481515" cy="368577"/>
                        </a:xfrm>
                        <a:solidFill>
                          <a:srgbClr val="44546A"/>
                        </a:solidFill>
                      </p:grpSpPr>
                      <p:sp>
                        <p:nvSpPr>
                          <p:cNvPr id="727" name="Freeform 56">
                            <a:extLst>
                              <a:ext uri="{FF2B5EF4-FFF2-40B4-BE49-F238E27FC236}">
                                <a16:creationId xmlns:a16="http://schemas.microsoft.com/office/drawing/2014/main" id="{BEC64C50-CDC3-7809-9E9F-CF6FA4317FF3}"/>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28" name="Rectangle 114">
                            <a:extLst>
                              <a:ext uri="{FF2B5EF4-FFF2-40B4-BE49-F238E27FC236}">
                                <a16:creationId xmlns:a16="http://schemas.microsoft.com/office/drawing/2014/main" id="{F8F01F28-3625-5D1E-A242-7805AE00AA2B}"/>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565" name="Group 564">
                          <a:extLst>
                            <a:ext uri="{FF2B5EF4-FFF2-40B4-BE49-F238E27FC236}">
                              <a16:creationId xmlns:a16="http://schemas.microsoft.com/office/drawing/2014/main" id="{0DFB570D-791C-8DF1-EA32-B4CF97218C78}"/>
                            </a:ext>
                          </a:extLst>
                        </p:cNvPr>
                        <p:cNvGrpSpPr/>
                        <p:nvPr/>
                      </p:nvGrpSpPr>
                      <p:grpSpPr>
                        <a:xfrm>
                          <a:off x="9272812" y="4294901"/>
                          <a:ext cx="387452" cy="706946"/>
                          <a:chOff x="9232172" y="4292361"/>
                          <a:chExt cx="387452" cy="706946"/>
                        </a:xfrm>
                      </p:grpSpPr>
                      <p:sp>
                        <p:nvSpPr>
                          <p:cNvPr id="725" name="Freeform 62">
                            <a:extLst>
                              <a:ext uri="{FF2B5EF4-FFF2-40B4-BE49-F238E27FC236}">
                                <a16:creationId xmlns:a16="http://schemas.microsoft.com/office/drawing/2014/main" id="{9A7CA289-D23E-8753-9921-7FCCD2C6FA1A}"/>
                              </a:ext>
                            </a:extLst>
                          </p:cNvPr>
                          <p:cNvSpPr>
                            <a:spLocks/>
                          </p:cNvSpPr>
                          <p:nvPr/>
                        </p:nvSpPr>
                        <p:spPr bwMode="gray">
                          <a:xfrm>
                            <a:off x="9232172" y="4292361"/>
                            <a:ext cx="387452" cy="706946"/>
                          </a:xfrm>
                          <a:custGeom>
                            <a:avLst/>
                            <a:gdLst>
                              <a:gd name="T0" fmla="*/ 39 w 317"/>
                              <a:gd name="T1" fmla="*/ 40 h 585"/>
                              <a:gd name="T2" fmla="*/ 258 w 317"/>
                              <a:gd name="T3" fmla="*/ 0 h 585"/>
                              <a:gd name="T4" fmla="*/ 258 w 317"/>
                              <a:gd name="T5" fmla="*/ 24 h 585"/>
                              <a:gd name="T6" fmla="*/ 279 w 317"/>
                              <a:gd name="T7" fmla="*/ 60 h 585"/>
                              <a:gd name="T8" fmla="*/ 288 w 317"/>
                              <a:gd name="T9" fmla="*/ 92 h 585"/>
                              <a:gd name="T10" fmla="*/ 332 w 317"/>
                              <a:gd name="T11" fmla="*/ 324 h 585"/>
                              <a:gd name="T12" fmla="*/ 323 w 317"/>
                              <a:gd name="T13" fmla="*/ 352 h 585"/>
                              <a:gd name="T14" fmla="*/ 345 w 317"/>
                              <a:gd name="T15" fmla="*/ 376 h 585"/>
                              <a:gd name="T16" fmla="*/ 310 w 317"/>
                              <a:gd name="T17" fmla="*/ 484 h 585"/>
                              <a:gd name="T18" fmla="*/ 284 w 317"/>
                              <a:gd name="T19" fmla="*/ 524 h 585"/>
                              <a:gd name="T20" fmla="*/ 297 w 317"/>
                              <a:gd name="T21" fmla="*/ 536 h 585"/>
                              <a:gd name="T22" fmla="*/ 275 w 317"/>
                              <a:gd name="T23" fmla="*/ 548 h 585"/>
                              <a:gd name="T24" fmla="*/ 279 w 317"/>
                              <a:gd name="T25" fmla="*/ 568 h 585"/>
                              <a:gd name="T26" fmla="*/ 223 w 317"/>
                              <a:gd name="T27" fmla="*/ 568 h 585"/>
                              <a:gd name="T28" fmla="*/ 210 w 317"/>
                              <a:gd name="T29" fmla="*/ 584 h 585"/>
                              <a:gd name="T30" fmla="*/ 188 w 317"/>
                              <a:gd name="T31" fmla="*/ 572 h 585"/>
                              <a:gd name="T32" fmla="*/ 166 w 317"/>
                              <a:gd name="T33" fmla="*/ 532 h 585"/>
                              <a:gd name="T34" fmla="*/ 114 w 317"/>
                              <a:gd name="T35" fmla="*/ 484 h 585"/>
                              <a:gd name="T36" fmla="*/ 122 w 317"/>
                              <a:gd name="T37" fmla="*/ 412 h 585"/>
                              <a:gd name="T38" fmla="*/ 70 w 317"/>
                              <a:gd name="T39" fmla="*/ 384 h 585"/>
                              <a:gd name="T40" fmla="*/ 31 w 317"/>
                              <a:gd name="T41" fmla="*/ 340 h 585"/>
                              <a:gd name="T42" fmla="*/ 0 w 317"/>
                              <a:gd name="T43" fmla="*/ 268 h 585"/>
                              <a:gd name="T44" fmla="*/ 0 w 317"/>
                              <a:gd name="T45" fmla="*/ 204 h 585"/>
                              <a:gd name="T46" fmla="*/ 17 w 317"/>
                              <a:gd name="T47" fmla="*/ 172 h 585"/>
                              <a:gd name="T48" fmla="*/ 13 w 317"/>
                              <a:gd name="T49" fmla="*/ 132 h 585"/>
                              <a:gd name="T50" fmla="*/ 48 w 317"/>
                              <a:gd name="T51" fmla="*/ 124 h 585"/>
                              <a:gd name="T52" fmla="*/ 61 w 317"/>
                              <a:gd name="T53" fmla="*/ 100 h 585"/>
                              <a:gd name="T54" fmla="*/ 61 w 317"/>
                              <a:gd name="T55" fmla="*/ 64 h 585"/>
                              <a:gd name="T56" fmla="*/ 39 w 317"/>
                              <a:gd name="T57" fmla="*/ 40 h 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7"/>
                              <a:gd name="T88" fmla="*/ 0 h 585"/>
                              <a:gd name="T89" fmla="*/ 317 w 317"/>
                              <a:gd name="T90" fmla="*/ 585 h 5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7" h="585">
                                <a:moveTo>
                                  <a:pt x="36" y="40"/>
                                </a:moveTo>
                                <a:lnTo>
                                  <a:pt x="236" y="0"/>
                                </a:lnTo>
                                <a:lnTo>
                                  <a:pt x="236" y="24"/>
                                </a:lnTo>
                                <a:lnTo>
                                  <a:pt x="256" y="60"/>
                                </a:lnTo>
                                <a:lnTo>
                                  <a:pt x="264" y="92"/>
                                </a:lnTo>
                                <a:lnTo>
                                  <a:pt x="304" y="324"/>
                                </a:lnTo>
                                <a:lnTo>
                                  <a:pt x="296" y="352"/>
                                </a:lnTo>
                                <a:lnTo>
                                  <a:pt x="316" y="376"/>
                                </a:lnTo>
                                <a:lnTo>
                                  <a:pt x="284" y="484"/>
                                </a:lnTo>
                                <a:lnTo>
                                  <a:pt x="260" y="524"/>
                                </a:lnTo>
                                <a:lnTo>
                                  <a:pt x="272" y="536"/>
                                </a:lnTo>
                                <a:lnTo>
                                  <a:pt x="252" y="548"/>
                                </a:lnTo>
                                <a:lnTo>
                                  <a:pt x="256" y="568"/>
                                </a:lnTo>
                                <a:lnTo>
                                  <a:pt x="204" y="568"/>
                                </a:lnTo>
                                <a:lnTo>
                                  <a:pt x="192" y="584"/>
                                </a:lnTo>
                                <a:lnTo>
                                  <a:pt x="172" y="572"/>
                                </a:lnTo>
                                <a:lnTo>
                                  <a:pt x="152" y="532"/>
                                </a:lnTo>
                                <a:lnTo>
                                  <a:pt x="104" y="484"/>
                                </a:lnTo>
                                <a:lnTo>
                                  <a:pt x="112" y="412"/>
                                </a:lnTo>
                                <a:lnTo>
                                  <a:pt x="64" y="384"/>
                                </a:lnTo>
                                <a:lnTo>
                                  <a:pt x="28" y="340"/>
                                </a:lnTo>
                                <a:lnTo>
                                  <a:pt x="0" y="268"/>
                                </a:lnTo>
                                <a:lnTo>
                                  <a:pt x="0" y="204"/>
                                </a:lnTo>
                                <a:lnTo>
                                  <a:pt x="16" y="172"/>
                                </a:lnTo>
                                <a:lnTo>
                                  <a:pt x="12" y="132"/>
                                </a:lnTo>
                                <a:lnTo>
                                  <a:pt x="44" y="124"/>
                                </a:lnTo>
                                <a:lnTo>
                                  <a:pt x="56" y="100"/>
                                </a:lnTo>
                                <a:lnTo>
                                  <a:pt x="56" y="64"/>
                                </a:lnTo>
                                <a:lnTo>
                                  <a:pt x="36" y="40"/>
                                </a:lnTo>
                              </a:path>
                            </a:pathLst>
                          </a:custGeom>
                          <a:solidFill>
                            <a:srgbClr val="FF0000"/>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26" name="Rectangle 114">
                            <a:extLst>
                              <a:ext uri="{FF2B5EF4-FFF2-40B4-BE49-F238E27FC236}">
                                <a16:creationId xmlns:a16="http://schemas.microsoft.com/office/drawing/2014/main" id="{C8A39962-0297-461D-57FA-3F72E39202AA}"/>
                              </a:ext>
                            </a:extLst>
                          </p:cNvPr>
                          <p:cNvSpPr>
                            <a:spLocks noChangeArrowheads="1"/>
                          </p:cNvSpPr>
                          <p:nvPr/>
                        </p:nvSpPr>
                        <p:spPr bwMode="gray">
                          <a:xfrm>
                            <a:off x="9313903" y="4532719"/>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IL</a:t>
                            </a:r>
                          </a:p>
                        </p:txBody>
                      </p:sp>
                    </p:grpSp>
                    <p:grpSp>
                      <p:nvGrpSpPr>
                        <p:cNvPr id="566" name="Group 565">
                          <a:extLst>
                            <a:ext uri="{FF2B5EF4-FFF2-40B4-BE49-F238E27FC236}">
                              <a16:creationId xmlns:a16="http://schemas.microsoft.com/office/drawing/2014/main" id="{8D58C648-B411-4B09-21D6-8595C2AD8C0D}"/>
                            </a:ext>
                          </a:extLst>
                        </p:cNvPr>
                        <p:cNvGrpSpPr/>
                        <p:nvPr/>
                      </p:nvGrpSpPr>
                      <p:grpSpPr>
                        <a:xfrm>
                          <a:off x="9081327" y="3810311"/>
                          <a:ext cx="496073" cy="534137"/>
                          <a:chOff x="9040687" y="3807771"/>
                          <a:chExt cx="496073" cy="534137"/>
                        </a:xfrm>
                        <a:solidFill>
                          <a:srgbClr val="EB0029"/>
                        </a:solidFill>
                      </p:grpSpPr>
                      <p:sp>
                        <p:nvSpPr>
                          <p:cNvPr id="723" name="Freeform 68">
                            <a:extLst>
                              <a:ext uri="{FF2B5EF4-FFF2-40B4-BE49-F238E27FC236}">
                                <a16:creationId xmlns:a16="http://schemas.microsoft.com/office/drawing/2014/main" id="{3CDCC71A-8716-534A-A05D-838D5111E740}"/>
                              </a:ext>
                            </a:extLst>
                          </p:cNvPr>
                          <p:cNvSpPr>
                            <a:spLocks/>
                          </p:cNvSpPr>
                          <p:nvPr/>
                        </p:nvSpPr>
                        <p:spPr bwMode="gray">
                          <a:xfrm>
                            <a:off x="9040687" y="3807771"/>
                            <a:ext cx="496073" cy="534137"/>
                          </a:xfrm>
                          <a:custGeom>
                            <a:avLst/>
                            <a:gdLst>
                              <a:gd name="T0" fmla="*/ 184 w 405"/>
                              <a:gd name="T1" fmla="*/ 32 h 442"/>
                              <a:gd name="T2" fmla="*/ 144 w 405"/>
                              <a:gd name="T3" fmla="*/ 32 h 442"/>
                              <a:gd name="T4" fmla="*/ 149 w 405"/>
                              <a:gd name="T5" fmla="*/ 0 h 442"/>
                              <a:gd name="T6" fmla="*/ 61 w 405"/>
                              <a:gd name="T7" fmla="*/ 20 h 442"/>
                              <a:gd name="T8" fmla="*/ 44 w 405"/>
                              <a:gd name="T9" fmla="*/ 48 h 442"/>
                              <a:gd name="T10" fmla="*/ 35 w 405"/>
                              <a:gd name="T11" fmla="*/ 88 h 442"/>
                              <a:gd name="T12" fmla="*/ 9 w 405"/>
                              <a:gd name="T13" fmla="*/ 100 h 442"/>
                              <a:gd name="T14" fmla="*/ 35 w 405"/>
                              <a:gd name="T15" fmla="*/ 112 h 442"/>
                              <a:gd name="T16" fmla="*/ 0 w 405"/>
                              <a:gd name="T17" fmla="*/ 112 h 442"/>
                              <a:gd name="T18" fmla="*/ 22 w 405"/>
                              <a:gd name="T19" fmla="*/ 124 h 442"/>
                              <a:gd name="T20" fmla="*/ 13 w 405"/>
                              <a:gd name="T21" fmla="*/ 148 h 442"/>
                              <a:gd name="T22" fmla="*/ 26 w 405"/>
                              <a:gd name="T23" fmla="*/ 216 h 442"/>
                              <a:gd name="T24" fmla="*/ 9 w 405"/>
                              <a:gd name="T25" fmla="*/ 241 h 442"/>
                              <a:gd name="T26" fmla="*/ 61 w 405"/>
                              <a:gd name="T27" fmla="*/ 257 h 442"/>
                              <a:gd name="T28" fmla="*/ 105 w 405"/>
                              <a:gd name="T29" fmla="*/ 289 h 442"/>
                              <a:gd name="T30" fmla="*/ 140 w 405"/>
                              <a:gd name="T31" fmla="*/ 305 h 442"/>
                              <a:gd name="T32" fmla="*/ 149 w 405"/>
                              <a:gd name="T33" fmla="*/ 341 h 442"/>
                              <a:gd name="T34" fmla="*/ 162 w 405"/>
                              <a:gd name="T35" fmla="*/ 349 h 442"/>
                              <a:gd name="T36" fmla="*/ 153 w 405"/>
                              <a:gd name="T37" fmla="*/ 397 h 442"/>
                              <a:gd name="T38" fmla="*/ 171 w 405"/>
                              <a:gd name="T39" fmla="*/ 421 h 442"/>
                              <a:gd name="T40" fmla="*/ 210 w 405"/>
                              <a:gd name="T41" fmla="*/ 441 h 442"/>
                              <a:gd name="T42" fmla="*/ 429 w 405"/>
                              <a:gd name="T43" fmla="*/ 401 h 442"/>
                              <a:gd name="T44" fmla="*/ 416 w 405"/>
                              <a:gd name="T45" fmla="*/ 345 h 442"/>
                              <a:gd name="T46" fmla="*/ 442 w 405"/>
                              <a:gd name="T47" fmla="*/ 136 h 442"/>
                              <a:gd name="T48" fmla="*/ 389 w 405"/>
                              <a:gd name="T49" fmla="*/ 212 h 442"/>
                              <a:gd name="T50" fmla="*/ 385 w 405"/>
                              <a:gd name="T51" fmla="*/ 192 h 442"/>
                              <a:gd name="T52" fmla="*/ 403 w 405"/>
                              <a:gd name="T53" fmla="*/ 148 h 442"/>
                              <a:gd name="T54" fmla="*/ 389 w 405"/>
                              <a:gd name="T55" fmla="*/ 96 h 442"/>
                              <a:gd name="T56" fmla="*/ 372 w 405"/>
                              <a:gd name="T57" fmla="*/ 96 h 442"/>
                              <a:gd name="T58" fmla="*/ 363 w 405"/>
                              <a:gd name="T59" fmla="*/ 80 h 442"/>
                              <a:gd name="T60" fmla="*/ 315 w 405"/>
                              <a:gd name="T61" fmla="*/ 80 h 442"/>
                              <a:gd name="T62" fmla="*/ 276 w 405"/>
                              <a:gd name="T63" fmla="*/ 52 h 442"/>
                              <a:gd name="T64" fmla="*/ 214 w 405"/>
                              <a:gd name="T65" fmla="*/ 52 h 442"/>
                              <a:gd name="T66" fmla="*/ 184 w 405"/>
                              <a:gd name="T67" fmla="*/ 32 h 4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5"/>
                              <a:gd name="T103" fmla="*/ 0 h 442"/>
                              <a:gd name="T104" fmla="*/ 405 w 405"/>
                              <a:gd name="T105" fmla="*/ 442 h 4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5" h="442">
                                <a:moveTo>
                                  <a:pt x="168" y="32"/>
                                </a:moveTo>
                                <a:lnTo>
                                  <a:pt x="132" y="32"/>
                                </a:lnTo>
                                <a:lnTo>
                                  <a:pt x="136" y="0"/>
                                </a:lnTo>
                                <a:lnTo>
                                  <a:pt x="56" y="20"/>
                                </a:lnTo>
                                <a:lnTo>
                                  <a:pt x="40" y="48"/>
                                </a:lnTo>
                                <a:lnTo>
                                  <a:pt x="32" y="88"/>
                                </a:lnTo>
                                <a:lnTo>
                                  <a:pt x="8" y="100"/>
                                </a:lnTo>
                                <a:lnTo>
                                  <a:pt x="32" y="112"/>
                                </a:lnTo>
                                <a:lnTo>
                                  <a:pt x="0" y="112"/>
                                </a:lnTo>
                                <a:lnTo>
                                  <a:pt x="20" y="124"/>
                                </a:lnTo>
                                <a:lnTo>
                                  <a:pt x="12" y="148"/>
                                </a:lnTo>
                                <a:lnTo>
                                  <a:pt x="24" y="216"/>
                                </a:lnTo>
                                <a:lnTo>
                                  <a:pt x="8" y="241"/>
                                </a:lnTo>
                                <a:lnTo>
                                  <a:pt x="56" y="257"/>
                                </a:lnTo>
                                <a:lnTo>
                                  <a:pt x="96" y="289"/>
                                </a:lnTo>
                                <a:lnTo>
                                  <a:pt x="128" y="305"/>
                                </a:lnTo>
                                <a:lnTo>
                                  <a:pt x="136" y="341"/>
                                </a:lnTo>
                                <a:lnTo>
                                  <a:pt x="148" y="349"/>
                                </a:lnTo>
                                <a:lnTo>
                                  <a:pt x="140" y="397"/>
                                </a:lnTo>
                                <a:lnTo>
                                  <a:pt x="156" y="421"/>
                                </a:lnTo>
                                <a:lnTo>
                                  <a:pt x="192" y="441"/>
                                </a:lnTo>
                                <a:lnTo>
                                  <a:pt x="392" y="401"/>
                                </a:lnTo>
                                <a:lnTo>
                                  <a:pt x="380" y="345"/>
                                </a:lnTo>
                                <a:lnTo>
                                  <a:pt x="404" y="136"/>
                                </a:lnTo>
                                <a:lnTo>
                                  <a:pt x="356" y="212"/>
                                </a:lnTo>
                                <a:lnTo>
                                  <a:pt x="352" y="192"/>
                                </a:lnTo>
                                <a:lnTo>
                                  <a:pt x="368" y="148"/>
                                </a:lnTo>
                                <a:lnTo>
                                  <a:pt x="356" y="96"/>
                                </a:lnTo>
                                <a:lnTo>
                                  <a:pt x="340" y="96"/>
                                </a:lnTo>
                                <a:lnTo>
                                  <a:pt x="332" y="80"/>
                                </a:lnTo>
                                <a:lnTo>
                                  <a:pt x="288" y="80"/>
                                </a:lnTo>
                                <a:lnTo>
                                  <a:pt x="252" y="52"/>
                                </a:lnTo>
                                <a:lnTo>
                                  <a:pt x="196" y="52"/>
                                </a:lnTo>
                                <a:lnTo>
                                  <a:pt x="168" y="32"/>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24" name="Rectangle 114">
                            <a:extLst>
                              <a:ext uri="{FF2B5EF4-FFF2-40B4-BE49-F238E27FC236}">
                                <a16:creationId xmlns:a16="http://schemas.microsoft.com/office/drawing/2014/main" id="{B46B6C7C-AFEC-BDEE-E06E-4D368454566D}"/>
                              </a:ext>
                            </a:extLst>
                          </p:cNvPr>
                          <p:cNvSpPr>
                            <a:spLocks noChangeArrowheads="1"/>
                          </p:cNvSpPr>
                          <p:nvPr/>
                        </p:nvSpPr>
                        <p:spPr bwMode="gray">
                          <a:xfrm>
                            <a:off x="9215921" y="4027709"/>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WI</a:t>
                            </a:r>
                          </a:p>
                        </p:txBody>
                      </p:sp>
                    </p:grpSp>
                    <p:grpSp>
                      <p:nvGrpSpPr>
                        <p:cNvPr id="567" name="Group 566">
                          <a:extLst>
                            <a:ext uri="{FF2B5EF4-FFF2-40B4-BE49-F238E27FC236}">
                              <a16:creationId xmlns:a16="http://schemas.microsoft.com/office/drawing/2014/main" id="{148BCCC6-D6CF-61DE-162A-3CAC886B677E}"/>
                            </a:ext>
                          </a:extLst>
                        </p:cNvPr>
                        <p:cNvGrpSpPr/>
                        <p:nvPr/>
                      </p:nvGrpSpPr>
                      <p:grpSpPr>
                        <a:xfrm>
                          <a:off x="8698354" y="3486569"/>
                          <a:ext cx="643886" cy="770993"/>
                          <a:chOff x="8657714" y="3484029"/>
                          <a:chExt cx="643886" cy="770993"/>
                        </a:xfrm>
                        <a:solidFill>
                          <a:srgbClr val="EB0029"/>
                        </a:solidFill>
                      </p:grpSpPr>
                      <p:sp>
                        <p:nvSpPr>
                          <p:cNvPr id="721" name="Freeform 67">
                            <a:extLst>
                              <a:ext uri="{FF2B5EF4-FFF2-40B4-BE49-F238E27FC236}">
                                <a16:creationId xmlns:a16="http://schemas.microsoft.com/office/drawing/2014/main" id="{DDD74C37-45BD-EC2F-BF12-71716C1729F2}"/>
                              </a:ext>
                            </a:extLst>
                          </p:cNvPr>
                          <p:cNvSpPr>
                            <a:spLocks/>
                          </p:cNvSpPr>
                          <p:nvPr/>
                        </p:nvSpPr>
                        <p:spPr bwMode="gray">
                          <a:xfrm>
                            <a:off x="8657714" y="3484029"/>
                            <a:ext cx="643886" cy="770993"/>
                          </a:xfrm>
                          <a:custGeom>
                            <a:avLst/>
                            <a:gdLst>
                              <a:gd name="T0" fmla="*/ 574 w 526"/>
                              <a:gd name="T1" fmla="*/ 140 h 638"/>
                              <a:gd name="T2" fmla="*/ 530 w 526"/>
                              <a:gd name="T3" fmla="*/ 184 h 638"/>
                              <a:gd name="T4" fmla="*/ 473 w 526"/>
                              <a:gd name="T5" fmla="*/ 212 h 638"/>
                              <a:gd name="T6" fmla="*/ 403 w 526"/>
                              <a:gd name="T7" fmla="*/ 292 h 638"/>
                              <a:gd name="T8" fmla="*/ 386 w 526"/>
                              <a:gd name="T9" fmla="*/ 320 h 638"/>
                              <a:gd name="T10" fmla="*/ 377 w 526"/>
                              <a:gd name="T11" fmla="*/ 360 h 638"/>
                              <a:gd name="T12" fmla="*/ 351 w 526"/>
                              <a:gd name="T13" fmla="*/ 372 h 638"/>
                              <a:gd name="T14" fmla="*/ 377 w 526"/>
                              <a:gd name="T15" fmla="*/ 384 h 638"/>
                              <a:gd name="T16" fmla="*/ 342 w 526"/>
                              <a:gd name="T17" fmla="*/ 384 h 638"/>
                              <a:gd name="T18" fmla="*/ 364 w 526"/>
                              <a:gd name="T19" fmla="*/ 396 h 638"/>
                              <a:gd name="T20" fmla="*/ 355 w 526"/>
                              <a:gd name="T21" fmla="*/ 420 h 638"/>
                              <a:gd name="T22" fmla="*/ 368 w 526"/>
                              <a:gd name="T23" fmla="*/ 488 h 638"/>
                              <a:gd name="T24" fmla="*/ 351 w 526"/>
                              <a:gd name="T25" fmla="*/ 513 h 638"/>
                              <a:gd name="T26" fmla="*/ 403 w 526"/>
                              <a:gd name="T27" fmla="*/ 529 h 638"/>
                              <a:gd name="T28" fmla="*/ 447 w 526"/>
                              <a:gd name="T29" fmla="*/ 561 h 638"/>
                              <a:gd name="T30" fmla="*/ 482 w 526"/>
                              <a:gd name="T31" fmla="*/ 577 h 638"/>
                              <a:gd name="T32" fmla="*/ 491 w 526"/>
                              <a:gd name="T33" fmla="*/ 613 h 638"/>
                              <a:gd name="T34" fmla="*/ 97 w 526"/>
                              <a:gd name="T35" fmla="*/ 637 h 638"/>
                              <a:gd name="T36" fmla="*/ 71 w 526"/>
                              <a:gd name="T37" fmla="*/ 460 h 638"/>
                              <a:gd name="T38" fmla="*/ 48 w 526"/>
                              <a:gd name="T39" fmla="*/ 432 h 638"/>
                              <a:gd name="T40" fmla="*/ 67 w 526"/>
                              <a:gd name="T41" fmla="*/ 396 h 638"/>
                              <a:gd name="T42" fmla="*/ 52 w 526"/>
                              <a:gd name="T43" fmla="*/ 260 h 638"/>
                              <a:gd name="T44" fmla="*/ 26 w 526"/>
                              <a:gd name="T45" fmla="*/ 192 h 638"/>
                              <a:gd name="T46" fmla="*/ 0 w 526"/>
                              <a:gd name="T47" fmla="*/ 68 h 638"/>
                              <a:gd name="T48" fmla="*/ 154 w 526"/>
                              <a:gd name="T49" fmla="*/ 52 h 638"/>
                              <a:gd name="T50" fmla="*/ 198 w 526"/>
                              <a:gd name="T51" fmla="*/ 0 h 638"/>
                              <a:gd name="T52" fmla="*/ 224 w 526"/>
                              <a:gd name="T53" fmla="*/ 16 h 638"/>
                              <a:gd name="T54" fmla="*/ 211 w 526"/>
                              <a:gd name="T55" fmla="*/ 40 h 638"/>
                              <a:gd name="T56" fmla="*/ 237 w 526"/>
                              <a:gd name="T57" fmla="*/ 52 h 638"/>
                              <a:gd name="T58" fmla="*/ 224 w 526"/>
                              <a:gd name="T59" fmla="*/ 80 h 638"/>
                              <a:gd name="T60" fmla="*/ 272 w 526"/>
                              <a:gd name="T61" fmla="*/ 100 h 638"/>
                              <a:gd name="T62" fmla="*/ 320 w 526"/>
                              <a:gd name="T63" fmla="*/ 88 h 638"/>
                              <a:gd name="T64" fmla="*/ 469 w 526"/>
                              <a:gd name="T65" fmla="*/ 140 h 638"/>
                              <a:gd name="T66" fmla="*/ 574 w 526"/>
                              <a:gd name="T67" fmla="*/ 140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638"/>
                              <a:gd name="T104" fmla="*/ 526 w 526"/>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638">
                                <a:moveTo>
                                  <a:pt x="525" y="140"/>
                                </a:moveTo>
                                <a:lnTo>
                                  <a:pt x="485" y="184"/>
                                </a:lnTo>
                                <a:lnTo>
                                  <a:pt x="433" y="212"/>
                                </a:lnTo>
                                <a:lnTo>
                                  <a:pt x="369" y="292"/>
                                </a:lnTo>
                                <a:lnTo>
                                  <a:pt x="353" y="320"/>
                                </a:lnTo>
                                <a:lnTo>
                                  <a:pt x="345" y="360"/>
                                </a:lnTo>
                                <a:lnTo>
                                  <a:pt x="321" y="372"/>
                                </a:lnTo>
                                <a:lnTo>
                                  <a:pt x="345" y="384"/>
                                </a:lnTo>
                                <a:lnTo>
                                  <a:pt x="313" y="384"/>
                                </a:lnTo>
                                <a:lnTo>
                                  <a:pt x="333" y="396"/>
                                </a:lnTo>
                                <a:lnTo>
                                  <a:pt x="325" y="420"/>
                                </a:lnTo>
                                <a:lnTo>
                                  <a:pt x="337" y="488"/>
                                </a:lnTo>
                                <a:lnTo>
                                  <a:pt x="321" y="513"/>
                                </a:lnTo>
                                <a:lnTo>
                                  <a:pt x="369" y="529"/>
                                </a:lnTo>
                                <a:lnTo>
                                  <a:pt x="409" y="561"/>
                                </a:lnTo>
                                <a:lnTo>
                                  <a:pt x="441" y="577"/>
                                </a:lnTo>
                                <a:lnTo>
                                  <a:pt x="449" y="613"/>
                                </a:lnTo>
                                <a:lnTo>
                                  <a:pt x="89" y="637"/>
                                </a:lnTo>
                                <a:lnTo>
                                  <a:pt x="65" y="460"/>
                                </a:lnTo>
                                <a:lnTo>
                                  <a:pt x="44" y="432"/>
                                </a:lnTo>
                                <a:lnTo>
                                  <a:pt x="61" y="396"/>
                                </a:lnTo>
                                <a:lnTo>
                                  <a:pt x="48" y="260"/>
                                </a:lnTo>
                                <a:lnTo>
                                  <a:pt x="24" y="192"/>
                                </a:lnTo>
                                <a:lnTo>
                                  <a:pt x="0" y="68"/>
                                </a:lnTo>
                                <a:lnTo>
                                  <a:pt x="141" y="52"/>
                                </a:lnTo>
                                <a:lnTo>
                                  <a:pt x="181" y="0"/>
                                </a:lnTo>
                                <a:lnTo>
                                  <a:pt x="205" y="16"/>
                                </a:lnTo>
                                <a:lnTo>
                                  <a:pt x="193" y="40"/>
                                </a:lnTo>
                                <a:lnTo>
                                  <a:pt x="217" y="52"/>
                                </a:lnTo>
                                <a:lnTo>
                                  <a:pt x="205" y="80"/>
                                </a:lnTo>
                                <a:lnTo>
                                  <a:pt x="249" y="100"/>
                                </a:lnTo>
                                <a:lnTo>
                                  <a:pt x="293" y="88"/>
                                </a:lnTo>
                                <a:lnTo>
                                  <a:pt x="429" y="140"/>
                                </a:lnTo>
                                <a:lnTo>
                                  <a:pt x="525" y="140"/>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22" name="Rectangle 114">
                            <a:extLst>
                              <a:ext uri="{FF2B5EF4-FFF2-40B4-BE49-F238E27FC236}">
                                <a16:creationId xmlns:a16="http://schemas.microsoft.com/office/drawing/2014/main" id="{373BE939-6383-7B14-9D2B-3A8A5CFB543E}"/>
                              </a:ext>
                            </a:extLst>
                          </p:cNvPr>
                          <p:cNvSpPr>
                            <a:spLocks noChangeArrowheads="1"/>
                          </p:cNvSpPr>
                          <p:nvPr/>
                        </p:nvSpPr>
                        <p:spPr bwMode="gray">
                          <a:xfrm>
                            <a:off x="8803662" y="3822276"/>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MN</a:t>
                            </a:r>
                          </a:p>
                        </p:txBody>
                      </p:sp>
                    </p:grpSp>
                    <p:grpSp>
                      <p:nvGrpSpPr>
                        <p:cNvPr id="568" name="Group 567">
                          <a:extLst>
                            <a:ext uri="{FF2B5EF4-FFF2-40B4-BE49-F238E27FC236}">
                              <a16:creationId xmlns:a16="http://schemas.microsoft.com/office/drawing/2014/main" id="{E978A855-CAA5-C019-6166-7D5ADC34A807}"/>
                            </a:ext>
                          </a:extLst>
                        </p:cNvPr>
                        <p:cNvGrpSpPr/>
                        <p:nvPr/>
                      </p:nvGrpSpPr>
                      <p:grpSpPr>
                        <a:xfrm>
                          <a:off x="6665914" y="4251397"/>
                          <a:ext cx="593495" cy="958303"/>
                          <a:chOff x="6625274" y="4248857"/>
                          <a:chExt cx="593495" cy="958303"/>
                        </a:xfrm>
                        <a:solidFill>
                          <a:srgbClr val="EB0029"/>
                        </a:solidFill>
                      </p:grpSpPr>
                      <p:sp>
                        <p:nvSpPr>
                          <p:cNvPr id="719" name="Freeform 32">
                            <a:extLst>
                              <a:ext uri="{FF2B5EF4-FFF2-40B4-BE49-F238E27FC236}">
                                <a16:creationId xmlns:a16="http://schemas.microsoft.com/office/drawing/2014/main" id="{025D6FE0-E267-8A90-6549-F25FC58E7EAE}"/>
                              </a:ext>
                            </a:extLst>
                          </p:cNvPr>
                          <p:cNvSpPr>
                            <a:spLocks/>
                          </p:cNvSpPr>
                          <p:nvPr/>
                        </p:nvSpPr>
                        <p:spPr bwMode="gray">
                          <a:xfrm>
                            <a:off x="6625274" y="4248857"/>
                            <a:ext cx="593495" cy="958303"/>
                          </a:xfrm>
                          <a:custGeom>
                            <a:avLst/>
                            <a:gdLst>
                              <a:gd name="T0" fmla="*/ 61 w 485"/>
                              <a:gd name="T1" fmla="*/ 0 h 793"/>
                              <a:gd name="T2" fmla="*/ 0 w 485"/>
                              <a:gd name="T3" fmla="*/ 300 h 793"/>
                              <a:gd name="T4" fmla="*/ 367 w 485"/>
                              <a:gd name="T5" fmla="*/ 792 h 793"/>
                              <a:gd name="T6" fmla="*/ 367 w 485"/>
                              <a:gd name="T7" fmla="*/ 692 h 793"/>
                              <a:gd name="T8" fmla="*/ 380 w 485"/>
                              <a:gd name="T9" fmla="*/ 672 h 793"/>
                              <a:gd name="T10" fmla="*/ 398 w 485"/>
                              <a:gd name="T11" fmla="*/ 672 h 793"/>
                              <a:gd name="T12" fmla="*/ 407 w 485"/>
                              <a:gd name="T13" fmla="*/ 692 h 793"/>
                              <a:gd name="T14" fmla="*/ 433 w 485"/>
                              <a:gd name="T15" fmla="*/ 680 h 793"/>
                              <a:gd name="T16" fmla="*/ 441 w 485"/>
                              <a:gd name="T17" fmla="*/ 604 h 793"/>
                              <a:gd name="T18" fmla="*/ 529 w 485"/>
                              <a:gd name="T19" fmla="*/ 88 h 793"/>
                              <a:gd name="T20" fmla="*/ 293 w 485"/>
                              <a:gd name="T21" fmla="*/ 48 h 793"/>
                              <a:gd name="T22" fmla="*/ 61 w 485"/>
                              <a:gd name="T23" fmla="*/ 0 h 7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5"/>
                              <a:gd name="T37" fmla="*/ 0 h 793"/>
                              <a:gd name="T38" fmla="*/ 485 w 485"/>
                              <a:gd name="T39" fmla="*/ 793 h 7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5" h="793">
                                <a:moveTo>
                                  <a:pt x="56" y="0"/>
                                </a:moveTo>
                                <a:lnTo>
                                  <a:pt x="0" y="300"/>
                                </a:lnTo>
                                <a:lnTo>
                                  <a:pt x="336" y="792"/>
                                </a:lnTo>
                                <a:lnTo>
                                  <a:pt x="336" y="692"/>
                                </a:lnTo>
                                <a:lnTo>
                                  <a:pt x="348" y="672"/>
                                </a:lnTo>
                                <a:lnTo>
                                  <a:pt x="364" y="672"/>
                                </a:lnTo>
                                <a:lnTo>
                                  <a:pt x="372" y="692"/>
                                </a:lnTo>
                                <a:lnTo>
                                  <a:pt x="396" y="680"/>
                                </a:lnTo>
                                <a:lnTo>
                                  <a:pt x="404" y="604"/>
                                </a:lnTo>
                                <a:lnTo>
                                  <a:pt x="484" y="88"/>
                                </a:lnTo>
                                <a:lnTo>
                                  <a:pt x="268" y="48"/>
                                </a:lnTo>
                                <a:lnTo>
                                  <a:pt x="56" y="0"/>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20" name="Rectangle 114">
                            <a:extLst>
                              <a:ext uri="{FF2B5EF4-FFF2-40B4-BE49-F238E27FC236}">
                                <a16:creationId xmlns:a16="http://schemas.microsoft.com/office/drawing/2014/main" id="{146D25E4-518D-B0B1-1455-3F30F05ED6D6}"/>
                              </a:ext>
                            </a:extLst>
                          </p:cNvPr>
                          <p:cNvSpPr>
                            <a:spLocks noChangeArrowheads="1"/>
                          </p:cNvSpPr>
                          <p:nvPr/>
                        </p:nvSpPr>
                        <p:spPr bwMode="gray">
                          <a:xfrm>
                            <a:off x="6840459" y="4527400"/>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NV</a:t>
                            </a:r>
                          </a:p>
                        </p:txBody>
                      </p:sp>
                    </p:grpSp>
                    <p:grpSp>
                      <p:nvGrpSpPr>
                        <p:cNvPr id="569" name="Group 568">
                          <a:extLst>
                            <a:ext uri="{FF2B5EF4-FFF2-40B4-BE49-F238E27FC236}">
                              <a16:creationId xmlns:a16="http://schemas.microsoft.com/office/drawing/2014/main" id="{ADD9C41E-CDFC-3427-0AB6-112827BB5591}"/>
                            </a:ext>
                          </a:extLst>
                        </p:cNvPr>
                        <p:cNvGrpSpPr/>
                        <p:nvPr/>
                      </p:nvGrpSpPr>
                      <p:grpSpPr>
                        <a:xfrm>
                          <a:off x="10805821" y="4027835"/>
                          <a:ext cx="483708" cy="227207"/>
                          <a:chOff x="10765181" y="4025295"/>
                          <a:chExt cx="483708" cy="227207"/>
                        </a:xfrm>
                        <a:solidFill>
                          <a:sysClr val="windowText" lastClr="000000">
                            <a:lumMod val="50000"/>
                            <a:lumOff val="50000"/>
                          </a:sysClr>
                        </a:solidFill>
                      </p:grpSpPr>
                      <p:sp>
                        <p:nvSpPr>
                          <p:cNvPr id="716" name="Freeform 75">
                            <a:extLst>
                              <a:ext uri="{FF2B5EF4-FFF2-40B4-BE49-F238E27FC236}">
                                <a16:creationId xmlns:a16="http://schemas.microsoft.com/office/drawing/2014/main" id="{04EA6C5C-31BE-BB67-089C-9FCA7223536C}"/>
                              </a:ext>
                            </a:extLst>
                          </p:cNvPr>
                          <p:cNvSpPr>
                            <a:spLocks/>
                          </p:cNvSpPr>
                          <p:nvPr/>
                        </p:nvSpPr>
                        <p:spPr bwMode="gray">
                          <a:xfrm>
                            <a:off x="10765181" y="402529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17" name="Rectangle 133">
                            <a:extLst>
                              <a:ext uri="{FF2B5EF4-FFF2-40B4-BE49-F238E27FC236}">
                                <a16:creationId xmlns:a16="http://schemas.microsoft.com/office/drawing/2014/main" id="{53402461-FABF-E673-638F-151C35BC1FD6}"/>
                              </a:ext>
                            </a:extLst>
                          </p:cNvPr>
                          <p:cNvSpPr>
                            <a:spLocks noChangeArrowheads="1"/>
                          </p:cNvSpPr>
                          <p:nvPr/>
                        </p:nvSpPr>
                        <p:spPr bwMode="gray">
                          <a:xfrm>
                            <a:off x="11069694" y="4117156"/>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CT</a:t>
                            </a:r>
                          </a:p>
                        </p:txBody>
                      </p:sp>
                      <p:sp>
                        <p:nvSpPr>
                          <p:cNvPr id="718" name="Line 184">
                            <a:extLst>
                              <a:ext uri="{FF2B5EF4-FFF2-40B4-BE49-F238E27FC236}">
                                <a16:creationId xmlns:a16="http://schemas.microsoft.com/office/drawing/2014/main" id="{E493DC4D-F367-2B8A-1F87-0A723E4B5383}"/>
                              </a:ext>
                            </a:extLst>
                          </p:cNvPr>
                          <p:cNvSpPr>
                            <a:spLocks noChangeShapeType="1"/>
                          </p:cNvSpPr>
                          <p:nvPr/>
                        </p:nvSpPr>
                        <p:spPr bwMode="gray">
                          <a:xfrm>
                            <a:off x="10874142" y="4115634"/>
                            <a:ext cx="172030" cy="64364"/>
                          </a:xfrm>
                          <a:prstGeom prst="line">
                            <a:avLst/>
                          </a:pr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grpSp>
                      <p:nvGrpSpPr>
                        <p:cNvPr id="570" name="Group 569">
                          <a:extLst>
                            <a:ext uri="{FF2B5EF4-FFF2-40B4-BE49-F238E27FC236}">
                              <a16:creationId xmlns:a16="http://schemas.microsoft.com/office/drawing/2014/main" id="{9D6BD050-177F-0E87-25B7-22CE1004CE12}"/>
                            </a:ext>
                          </a:extLst>
                        </p:cNvPr>
                        <p:cNvGrpSpPr/>
                        <p:nvPr/>
                      </p:nvGrpSpPr>
                      <p:grpSpPr>
                        <a:xfrm>
                          <a:off x="10364621" y="4402689"/>
                          <a:ext cx="422165" cy="222121"/>
                          <a:chOff x="10323981" y="4400149"/>
                          <a:chExt cx="422165" cy="222121"/>
                        </a:xfrm>
                        <a:solidFill>
                          <a:srgbClr val="44546A"/>
                        </a:solidFill>
                      </p:grpSpPr>
                      <p:sp>
                        <p:nvSpPr>
                          <p:cNvPr id="714" name="Freeform 41">
                            <a:extLst>
                              <a:ext uri="{FF2B5EF4-FFF2-40B4-BE49-F238E27FC236}">
                                <a16:creationId xmlns:a16="http://schemas.microsoft.com/office/drawing/2014/main" id="{F2179305-FFEE-B23E-5E61-A27D16B90C2E}"/>
                              </a:ext>
                            </a:extLst>
                          </p:cNvPr>
                          <p:cNvSpPr>
                            <a:spLocks/>
                          </p:cNvSpPr>
                          <p:nvPr/>
                        </p:nvSpPr>
                        <p:spPr bwMode="gray">
                          <a:xfrm>
                            <a:off x="10323981" y="440353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grpFill/>
                          <a:ln w="12700" cap="rnd" cmpd="sng">
                            <a:solidFill>
                              <a:sysClr val="windowText" lastClr="000000">
                                <a:lumMod val="50000"/>
                                <a:lumOff val="50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15" name="Rectangle 114">
                            <a:extLst>
                              <a:ext uri="{FF2B5EF4-FFF2-40B4-BE49-F238E27FC236}">
                                <a16:creationId xmlns:a16="http://schemas.microsoft.com/office/drawing/2014/main" id="{5B8E2E19-5AA1-E2DA-9DAA-F1AF5CEF2A88}"/>
                              </a:ext>
                            </a:extLst>
                          </p:cNvPr>
                          <p:cNvSpPr>
                            <a:spLocks noChangeArrowheads="1"/>
                          </p:cNvSpPr>
                          <p:nvPr/>
                        </p:nvSpPr>
                        <p:spPr bwMode="gray">
                          <a:xfrm>
                            <a:off x="10462920" y="4400149"/>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a:t>
                            </a:r>
                          </a:p>
                        </p:txBody>
                      </p:sp>
                    </p:grpSp>
                    <p:grpSp>
                      <p:nvGrpSpPr>
                        <p:cNvPr id="571" name="Group 570">
                          <a:extLst>
                            <a:ext uri="{FF2B5EF4-FFF2-40B4-BE49-F238E27FC236}">
                              <a16:creationId xmlns:a16="http://schemas.microsoft.com/office/drawing/2014/main" id="{CCB17863-ECE6-34D6-B71B-40F6013C4F69}"/>
                            </a:ext>
                          </a:extLst>
                        </p:cNvPr>
                        <p:cNvGrpSpPr/>
                        <p:nvPr/>
                      </p:nvGrpSpPr>
                      <p:grpSpPr>
                        <a:xfrm>
                          <a:off x="7018651" y="4981304"/>
                          <a:ext cx="622610" cy="761326"/>
                          <a:chOff x="6978011" y="4978764"/>
                          <a:chExt cx="622610" cy="761326"/>
                        </a:xfrm>
                      </p:grpSpPr>
                      <p:sp>
                        <p:nvSpPr>
                          <p:cNvPr id="712" name="Freeform 47">
                            <a:extLst>
                              <a:ext uri="{FF2B5EF4-FFF2-40B4-BE49-F238E27FC236}">
                                <a16:creationId xmlns:a16="http://schemas.microsoft.com/office/drawing/2014/main" id="{D88568A5-8C2E-D3B6-56A1-CC5BBCBC0563}"/>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rgbClr val="44546A"/>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13" name="Rectangle 114">
                            <a:extLst>
                              <a:ext uri="{FF2B5EF4-FFF2-40B4-BE49-F238E27FC236}">
                                <a16:creationId xmlns:a16="http://schemas.microsoft.com/office/drawing/2014/main" id="{7487DC15-62A6-DC10-B1F8-C1D226FD3626}"/>
                              </a:ext>
                            </a:extLst>
                          </p:cNvPr>
                          <p:cNvSpPr>
                            <a:spLocks noChangeArrowheads="1"/>
                          </p:cNvSpPr>
                          <p:nvPr/>
                        </p:nvSpPr>
                        <p:spPr bwMode="gray">
                          <a:xfrm>
                            <a:off x="7224741" y="5258223"/>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572" name="Group 571">
                          <a:extLst>
                            <a:ext uri="{FF2B5EF4-FFF2-40B4-BE49-F238E27FC236}">
                              <a16:creationId xmlns:a16="http://schemas.microsoft.com/office/drawing/2014/main" id="{2D83353F-D50A-BB9C-202C-6553622E5BEF}"/>
                            </a:ext>
                          </a:extLst>
                        </p:cNvPr>
                        <p:cNvGrpSpPr/>
                        <p:nvPr/>
                      </p:nvGrpSpPr>
                      <p:grpSpPr>
                        <a:xfrm>
                          <a:off x="10129460" y="5087648"/>
                          <a:ext cx="481515" cy="368577"/>
                          <a:chOff x="10088820" y="5085108"/>
                          <a:chExt cx="481515" cy="368577"/>
                        </a:xfrm>
                        <a:solidFill>
                          <a:srgbClr val="44546A"/>
                        </a:solidFill>
                      </p:grpSpPr>
                      <p:sp>
                        <p:nvSpPr>
                          <p:cNvPr id="710" name="Freeform 56">
                            <a:extLst>
                              <a:ext uri="{FF2B5EF4-FFF2-40B4-BE49-F238E27FC236}">
                                <a16:creationId xmlns:a16="http://schemas.microsoft.com/office/drawing/2014/main" id="{80F2705C-8E7B-5F85-37E0-6BD2E4793996}"/>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11" name="Rectangle 114">
                            <a:extLst>
                              <a:ext uri="{FF2B5EF4-FFF2-40B4-BE49-F238E27FC236}">
                                <a16:creationId xmlns:a16="http://schemas.microsoft.com/office/drawing/2014/main" id="{3BAF5C94-D37E-A98C-58DB-C1C02946BE32}"/>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573" name="Group 572">
                          <a:extLst>
                            <a:ext uri="{FF2B5EF4-FFF2-40B4-BE49-F238E27FC236}">
                              <a16:creationId xmlns:a16="http://schemas.microsoft.com/office/drawing/2014/main" id="{5412759E-C961-A966-1F0A-14C6083EAA86}"/>
                            </a:ext>
                          </a:extLst>
                        </p:cNvPr>
                        <p:cNvGrpSpPr/>
                        <p:nvPr/>
                      </p:nvGrpSpPr>
                      <p:grpSpPr>
                        <a:xfrm>
                          <a:off x="7018651" y="4981304"/>
                          <a:ext cx="622610" cy="761326"/>
                          <a:chOff x="6978011" y="4978764"/>
                          <a:chExt cx="622610" cy="761326"/>
                        </a:xfrm>
                      </p:grpSpPr>
                      <p:sp>
                        <p:nvSpPr>
                          <p:cNvPr id="708" name="Freeform 47">
                            <a:extLst>
                              <a:ext uri="{FF2B5EF4-FFF2-40B4-BE49-F238E27FC236}">
                                <a16:creationId xmlns:a16="http://schemas.microsoft.com/office/drawing/2014/main" id="{705E1600-1BCD-8D95-218E-C8E29229C5ED}"/>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rgbClr val="44546A"/>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09" name="Rectangle 114">
                            <a:extLst>
                              <a:ext uri="{FF2B5EF4-FFF2-40B4-BE49-F238E27FC236}">
                                <a16:creationId xmlns:a16="http://schemas.microsoft.com/office/drawing/2014/main" id="{AEA1DF68-A716-30B2-28BB-ED49075C8198}"/>
                              </a:ext>
                            </a:extLst>
                          </p:cNvPr>
                          <p:cNvSpPr>
                            <a:spLocks noChangeArrowheads="1"/>
                          </p:cNvSpPr>
                          <p:nvPr/>
                        </p:nvSpPr>
                        <p:spPr bwMode="gray">
                          <a:xfrm>
                            <a:off x="7224741" y="5258223"/>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574" name="Group 573">
                          <a:extLst>
                            <a:ext uri="{FF2B5EF4-FFF2-40B4-BE49-F238E27FC236}">
                              <a16:creationId xmlns:a16="http://schemas.microsoft.com/office/drawing/2014/main" id="{1905E6D8-6731-E1D6-5B50-CF76C40CD4E2}"/>
                            </a:ext>
                          </a:extLst>
                        </p:cNvPr>
                        <p:cNvGrpSpPr/>
                        <p:nvPr/>
                      </p:nvGrpSpPr>
                      <p:grpSpPr>
                        <a:xfrm>
                          <a:off x="10129460" y="5087648"/>
                          <a:ext cx="481515" cy="368577"/>
                          <a:chOff x="10088820" y="5085108"/>
                          <a:chExt cx="481515" cy="368577"/>
                        </a:xfrm>
                        <a:solidFill>
                          <a:srgbClr val="44546A"/>
                        </a:solidFill>
                      </p:grpSpPr>
                      <p:sp>
                        <p:nvSpPr>
                          <p:cNvPr id="706" name="Freeform 56">
                            <a:extLst>
                              <a:ext uri="{FF2B5EF4-FFF2-40B4-BE49-F238E27FC236}">
                                <a16:creationId xmlns:a16="http://schemas.microsoft.com/office/drawing/2014/main" id="{690CCF8B-4EF9-B97E-0D5C-B22012F2D396}"/>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07" name="Rectangle 114">
                            <a:extLst>
                              <a:ext uri="{FF2B5EF4-FFF2-40B4-BE49-F238E27FC236}">
                                <a16:creationId xmlns:a16="http://schemas.microsoft.com/office/drawing/2014/main" id="{ECB44871-249A-2113-FBE2-2F24CE84CDF3}"/>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575" name="Group 574">
                          <a:extLst>
                            <a:ext uri="{FF2B5EF4-FFF2-40B4-BE49-F238E27FC236}">
                              <a16:creationId xmlns:a16="http://schemas.microsoft.com/office/drawing/2014/main" id="{343B1E94-95D3-795E-697A-CBEA9D282A4F}"/>
                            </a:ext>
                          </a:extLst>
                        </p:cNvPr>
                        <p:cNvGrpSpPr/>
                        <p:nvPr/>
                      </p:nvGrpSpPr>
                      <p:grpSpPr>
                        <a:xfrm>
                          <a:off x="10364621" y="4402689"/>
                          <a:ext cx="422165" cy="222121"/>
                          <a:chOff x="10323981" y="4400149"/>
                          <a:chExt cx="422165" cy="222121"/>
                        </a:xfrm>
                        <a:solidFill>
                          <a:srgbClr val="44546A"/>
                        </a:solidFill>
                      </p:grpSpPr>
                      <p:sp>
                        <p:nvSpPr>
                          <p:cNvPr id="704" name="Freeform 41">
                            <a:extLst>
                              <a:ext uri="{FF2B5EF4-FFF2-40B4-BE49-F238E27FC236}">
                                <a16:creationId xmlns:a16="http://schemas.microsoft.com/office/drawing/2014/main" id="{F49E86D8-1F0D-157C-0EC4-AB52D4CED9FE}"/>
                              </a:ext>
                            </a:extLst>
                          </p:cNvPr>
                          <p:cNvSpPr>
                            <a:spLocks/>
                          </p:cNvSpPr>
                          <p:nvPr/>
                        </p:nvSpPr>
                        <p:spPr bwMode="gray">
                          <a:xfrm>
                            <a:off x="10323981" y="440353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grpFill/>
                          <a:ln w="12700" cap="rnd" cmpd="sng">
                            <a:solidFill>
                              <a:sysClr val="windowText" lastClr="000000">
                                <a:lumMod val="50000"/>
                                <a:lumOff val="50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05" name="Rectangle 114">
                            <a:extLst>
                              <a:ext uri="{FF2B5EF4-FFF2-40B4-BE49-F238E27FC236}">
                                <a16:creationId xmlns:a16="http://schemas.microsoft.com/office/drawing/2014/main" id="{719A8869-A835-9C61-C93D-ACA868DA2E5E}"/>
                              </a:ext>
                            </a:extLst>
                          </p:cNvPr>
                          <p:cNvSpPr>
                            <a:spLocks noChangeArrowheads="1"/>
                          </p:cNvSpPr>
                          <p:nvPr/>
                        </p:nvSpPr>
                        <p:spPr bwMode="gray">
                          <a:xfrm>
                            <a:off x="10462920" y="4400149"/>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a:t>
                            </a:r>
                          </a:p>
                        </p:txBody>
                      </p:sp>
                    </p:grpSp>
                    <p:grpSp>
                      <p:nvGrpSpPr>
                        <p:cNvPr id="576" name="Group 575">
                          <a:extLst>
                            <a:ext uri="{FF2B5EF4-FFF2-40B4-BE49-F238E27FC236}">
                              <a16:creationId xmlns:a16="http://schemas.microsoft.com/office/drawing/2014/main" id="{D2438FA8-4C0A-9F18-C600-4B1A4DCABD68}"/>
                            </a:ext>
                          </a:extLst>
                        </p:cNvPr>
                        <p:cNvGrpSpPr/>
                        <p:nvPr/>
                      </p:nvGrpSpPr>
                      <p:grpSpPr>
                        <a:xfrm>
                          <a:off x="10678165" y="4377077"/>
                          <a:ext cx="651659" cy="264651"/>
                          <a:chOff x="10637525" y="4374537"/>
                          <a:chExt cx="651659" cy="264651"/>
                        </a:xfrm>
                        <a:solidFill>
                          <a:sysClr val="windowText" lastClr="000000">
                            <a:lumMod val="50000"/>
                            <a:lumOff val="50000"/>
                          </a:sysClr>
                        </a:solidFill>
                      </p:grpSpPr>
                      <p:sp>
                        <p:nvSpPr>
                          <p:cNvPr id="701" name="Line 188">
                            <a:extLst>
                              <a:ext uri="{FF2B5EF4-FFF2-40B4-BE49-F238E27FC236}">
                                <a16:creationId xmlns:a16="http://schemas.microsoft.com/office/drawing/2014/main" id="{FD0B4555-B28F-666A-C829-BD254BE422DB}"/>
                              </a:ext>
                            </a:extLst>
                          </p:cNvPr>
                          <p:cNvSpPr>
                            <a:spLocks noChangeShapeType="1"/>
                          </p:cNvSpPr>
                          <p:nvPr/>
                        </p:nvSpPr>
                        <p:spPr bwMode="gray">
                          <a:xfrm>
                            <a:off x="10737185" y="4529218"/>
                            <a:ext cx="337789" cy="31527"/>
                          </a:xfrm>
                          <a:prstGeom prst="line">
                            <a:avLst/>
                          </a:prstGeom>
                          <a:grpFill/>
                          <a:ln w="9525">
                            <a:solidFill>
                              <a:sysClr val="window" lastClr="FFFFFF">
                                <a:lumMod val="8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02" name="Freeform 43">
                            <a:extLst>
                              <a:ext uri="{FF2B5EF4-FFF2-40B4-BE49-F238E27FC236}">
                                <a16:creationId xmlns:a16="http://schemas.microsoft.com/office/drawing/2014/main" id="{CD734E73-342D-C6B4-1FB7-0AD357063EA6}"/>
                              </a:ext>
                            </a:extLst>
                          </p:cNvPr>
                          <p:cNvSpPr>
                            <a:spLocks/>
                          </p:cNvSpPr>
                          <p:nvPr/>
                        </p:nvSpPr>
                        <p:spPr bwMode="gray">
                          <a:xfrm>
                            <a:off x="10637525" y="437453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703" name="Rectangle 132">
                            <a:extLst>
                              <a:ext uri="{FF2B5EF4-FFF2-40B4-BE49-F238E27FC236}">
                                <a16:creationId xmlns:a16="http://schemas.microsoft.com/office/drawing/2014/main" id="{67B05FD4-14DD-1FF2-7F50-A39743928127}"/>
                              </a:ext>
                            </a:extLst>
                          </p:cNvPr>
                          <p:cNvSpPr>
                            <a:spLocks noChangeArrowheads="1"/>
                          </p:cNvSpPr>
                          <p:nvPr/>
                        </p:nvSpPr>
                        <p:spPr bwMode="gray">
                          <a:xfrm>
                            <a:off x="11109989" y="4503843"/>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DE</a:t>
                            </a:r>
                          </a:p>
                        </p:txBody>
                      </p:sp>
                    </p:grpSp>
                    <p:grpSp>
                      <p:nvGrpSpPr>
                        <p:cNvPr id="577" name="Group 576">
                          <a:extLst>
                            <a:ext uri="{FF2B5EF4-FFF2-40B4-BE49-F238E27FC236}">
                              <a16:creationId xmlns:a16="http://schemas.microsoft.com/office/drawing/2014/main" id="{3D6BBF18-0EEB-C478-81FB-B5B5208F3B94}"/>
                            </a:ext>
                          </a:extLst>
                        </p:cNvPr>
                        <p:cNvGrpSpPr/>
                        <p:nvPr/>
                      </p:nvGrpSpPr>
                      <p:grpSpPr>
                        <a:xfrm>
                          <a:off x="10207847" y="4120886"/>
                          <a:ext cx="545343" cy="383080"/>
                          <a:chOff x="10167207" y="4118346"/>
                          <a:chExt cx="545343" cy="383080"/>
                        </a:xfrm>
                        <a:solidFill>
                          <a:srgbClr val="44546A"/>
                        </a:solidFill>
                      </p:grpSpPr>
                      <p:sp>
                        <p:nvSpPr>
                          <p:cNvPr id="699" name="Freeform 77">
                            <a:extLst>
                              <a:ext uri="{FF2B5EF4-FFF2-40B4-BE49-F238E27FC236}">
                                <a16:creationId xmlns:a16="http://schemas.microsoft.com/office/drawing/2014/main" id="{405476BE-F6D6-216B-A6D7-3D8872A8BD32}"/>
                              </a:ext>
                            </a:extLst>
                          </p:cNvPr>
                          <p:cNvSpPr>
                            <a:spLocks/>
                          </p:cNvSpPr>
                          <p:nvPr/>
                        </p:nvSpPr>
                        <p:spPr bwMode="gray">
                          <a:xfrm>
                            <a:off x="10167207" y="4118346"/>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00" name="Rectangle 114">
                            <a:extLst>
                              <a:ext uri="{FF2B5EF4-FFF2-40B4-BE49-F238E27FC236}">
                                <a16:creationId xmlns:a16="http://schemas.microsoft.com/office/drawing/2014/main" id="{9F0AB47C-A48E-4010-AD00-1DB847331366}"/>
                              </a:ext>
                            </a:extLst>
                          </p:cNvPr>
                          <p:cNvSpPr>
                            <a:spLocks noChangeArrowheads="1"/>
                          </p:cNvSpPr>
                          <p:nvPr/>
                        </p:nvSpPr>
                        <p:spPr bwMode="gray">
                          <a:xfrm>
                            <a:off x="10349145" y="423919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PA</a:t>
                            </a:r>
                          </a:p>
                        </p:txBody>
                      </p:sp>
                    </p:grpSp>
                    <p:grpSp>
                      <p:nvGrpSpPr>
                        <p:cNvPr id="578" name="Group 577">
                          <a:extLst>
                            <a:ext uri="{FF2B5EF4-FFF2-40B4-BE49-F238E27FC236}">
                              <a16:creationId xmlns:a16="http://schemas.microsoft.com/office/drawing/2014/main" id="{A94FF0DD-8926-5061-86B9-B14354D88624}"/>
                            </a:ext>
                          </a:extLst>
                        </p:cNvPr>
                        <p:cNvGrpSpPr/>
                        <p:nvPr/>
                      </p:nvGrpSpPr>
                      <p:grpSpPr>
                        <a:xfrm>
                          <a:off x="7018651" y="4981304"/>
                          <a:ext cx="622610" cy="761326"/>
                          <a:chOff x="6978011" y="4978764"/>
                          <a:chExt cx="622610" cy="761326"/>
                        </a:xfrm>
                        <a:solidFill>
                          <a:srgbClr val="44546A">
                            <a:lumMod val="50000"/>
                          </a:srgbClr>
                        </a:solidFill>
                      </p:grpSpPr>
                      <p:sp>
                        <p:nvSpPr>
                          <p:cNvPr id="697" name="Freeform 47">
                            <a:extLst>
                              <a:ext uri="{FF2B5EF4-FFF2-40B4-BE49-F238E27FC236}">
                                <a16:creationId xmlns:a16="http://schemas.microsoft.com/office/drawing/2014/main" id="{36D258EB-ACE1-B6A5-986D-028454500096}"/>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98" name="Rectangle 114">
                            <a:extLst>
                              <a:ext uri="{FF2B5EF4-FFF2-40B4-BE49-F238E27FC236}">
                                <a16:creationId xmlns:a16="http://schemas.microsoft.com/office/drawing/2014/main" id="{668BA6F2-C50B-2889-E39A-46B21E42D8F3}"/>
                              </a:ext>
                            </a:extLst>
                          </p:cNvPr>
                          <p:cNvSpPr>
                            <a:spLocks noChangeArrowheads="1"/>
                          </p:cNvSpPr>
                          <p:nvPr/>
                        </p:nvSpPr>
                        <p:spPr bwMode="gray">
                          <a:xfrm>
                            <a:off x="7224741" y="525822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579" name="Group 578">
                          <a:extLst>
                            <a:ext uri="{FF2B5EF4-FFF2-40B4-BE49-F238E27FC236}">
                              <a16:creationId xmlns:a16="http://schemas.microsoft.com/office/drawing/2014/main" id="{36EA5CD4-192D-B2D4-8DA2-FE9230D31371}"/>
                            </a:ext>
                          </a:extLst>
                        </p:cNvPr>
                        <p:cNvGrpSpPr/>
                        <p:nvPr/>
                      </p:nvGrpSpPr>
                      <p:grpSpPr>
                        <a:xfrm>
                          <a:off x="10129460" y="5087648"/>
                          <a:ext cx="481515" cy="368577"/>
                          <a:chOff x="10088820" y="5085108"/>
                          <a:chExt cx="481515" cy="368577"/>
                        </a:xfrm>
                        <a:solidFill>
                          <a:srgbClr val="44546A">
                            <a:lumMod val="50000"/>
                          </a:srgbClr>
                        </a:solidFill>
                      </p:grpSpPr>
                      <p:sp>
                        <p:nvSpPr>
                          <p:cNvPr id="695" name="Freeform 56">
                            <a:extLst>
                              <a:ext uri="{FF2B5EF4-FFF2-40B4-BE49-F238E27FC236}">
                                <a16:creationId xmlns:a16="http://schemas.microsoft.com/office/drawing/2014/main" id="{9F0F538C-BD5B-7F4B-207A-7B935A135AB5}"/>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96" name="Rectangle 114">
                            <a:extLst>
                              <a:ext uri="{FF2B5EF4-FFF2-40B4-BE49-F238E27FC236}">
                                <a16:creationId xmlns:a16="http://schemas.microsoft.com/office/drawing/2014/main" id="{15D769EC-754B-7EA0-03D8-E1933B0A8F69}"/>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580" name="Group 579">
                          <a:extLst>
                            <a:ext uri="{FF2B5EF4-FFF2-40B4-BE49-F238E27FC236}">
                              <a16:creationId xmlns:a16="http://schemas.microsoft.com/office/drawing/2014/main" id="{54CB74A4-26D4-392A-1A8F-88C5CD21DA94}"/>
                            </a:ext>
                          </a:extLst>
                        </p:cNvPr>
                        <p:cNvGrpSpPr/>
                        <p:nvPr/>
                      </p:nvGrpSpPr>
                      <p:grpSpPr>
                        <a:xfrm>
                          <a:off x="10207847" y="4120886"/>
                          <a:ext cx="545343" cy="383080"/>
                          <a:chOff x="10167207" y="4118346"/>
                          <a:chExt cx="545343" cy="383080"/>
                        </a:xfrm>
                        <a:solidFill>
                          <a:srgbClr val="44546A">
                            <a:lumMod val="50000"/>
                          </a:srgbClr>
                        </a:solidFill>
                      </p:grpSpPr>
                      <p:sp>
                        <p:nvSpPr>
                          <p:cNvPr id="693" name="Freeform 77">
                            <a:extLst>
                              <a:ext uri="{FF2B5EF4-FFF2-40B4-BE49-F238E27FC236}">
                                <a16:creationId xmlns:a16="http://schemas.microsoft.com/office/drawing/2014/main" id="{24FDE421-B8A3-93C0-8DE4-A62A82439CB1}"/>
                              </a:ext>
                            </a:extLst>
                          </p:cNvPr>
                          <p:cNvSpPr>
                            <a:spLocks/>
                          </p:cNvSpPr>
                          <p:nvPr/>
                        </p:nvSpPr>
                        <p:spPr bwMode="gray">
                          <a:xfrm>
                            <a:off x="10167207" y="4118346"/>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94" name="Rectangle 114">
                            <a:extLst>
                              <a:ext uri="{FF2B5EF4-FFF2-40B4-BE49-F238E27FC236}">
                                <a16:creationId xmlns:a16="http://schemas.microsoft.com/office/drawing/2014/main" id="{8A402304-31F7-D44C-6298-1B7124E23039}"/>
                              </a:ext>
                            </a:extLst>
                          </p:cNvPr>
                          <p:cNvSpPr>
                            <a:spLocks noChangeArrowheads="1"/>
                          </p:cNvSpPr>
                          <p:nvPr/>
                        </p:nvSpPr>
                        <p:spPr bwMode="gray">
                          <a:xfrm>
                            <a:off x="10349145" y="423919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PA</a:t>
                            </a:r>
                          </a:p>
                        </p:txBody>
                      </p:sp>
                    </p:grpSp>
                    <p:grpSp>
                      <p:nvGrpSpPr>
                        <p:cNvPr id="581" name="Group 580">
                          <a:extLst>
                            <a:ext uri="{FF2B5EF4-FFF2-40B4-BE49-F238E27FC236}">
                              <a16:creationId xmlns:a16="http://schemas.microsoft.com/office/drawing/2014/main" id="{C3FD7F26-0C1C-DCA9-0494-54F491062A28}"/>
                            </a:ext>
                          </a:extLst>
                        </p:cNvPr>
                        <p:cNvGrpSpPr/>
                        <p:nvPr/>
                      </p:nvGrpSpPr>
                      <p:grpSpPr>
                        <a:xfrm>
                          <a:off x="10364621" y="4402689"/>
                          <a:ext cx="422165" cy="222121"/>
                          <a:chOff x="10323981" y="4400149"/>
                          <a:chExt cx="422165" cy="222121"/>
                        </a:xfrm>
                        <a:solidFill>
                          <a:srgbClr val="44546A">
                            <a:lumMod val="50000"/>
                          </a:srgbClr>
                        </a:solidFill>
                      </p:grpSpPr>
                      <p:sp>
                        <p:nvSpPr>
                          <p:cNvPr id="691" name="Freeform 41">
                            <a:extLst>
                              <a:ext uri="{FF2B5EF4-FFF2-40B4-BE49-F238E27FC236}">
                                <a16:creationId xmlns:a16="http://schemas.microsoft.com/office/drawing/2014/main" id="{263668EC-CF31-6B08-6B6D-C36171A68229}"/>
                              </a:ext>
                            </a:extLst>
                          </p:cNvPr>
                          <p:cNvSpPr>
                            <a:spLocks/>
                          </p:cNvSpPr>
                          <p:nvPr/>
                        </p:nvSpPr>
                        <p:spPr bwMode="gray">
                          <a:xfrm>
                            <a:off x="10323981" y="440353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92" name="Rectangle 114">
                            <a:extLst>
                              <a:ext uri="{FF2B5EF4-FFF2-40B4-BE49-F238E27FC236}">
                                <a16:creationId xmlns:a16="http://schemas.microsoft.com/office/drawing/2014/main" id="{52B96079-7EB6-EFFF-EB3D-7B597B005ABE}"/>
                              </a:ext>
                            </a:extLst>
                          </p:cNvPr>
                          <p:cNvSpPr>
                            <a:spLocks noChangeArrowheads="1"/>
                          </p:cNvSpPr>
                          <p:nvPr/>
                        </p:nvSpPr>
                        <p:spPr bwMode="gray">
                          <a:xfrm>
                            <a:off x="10462920" y="4400149"/>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a:t>
                            </a:r>
                          </a:p>
                        </p:txBody>
                      </p:sp>
                    </p:grpSp>
                    <p:grpSp>
                      <p:nvGrpSpPr>
                        <p:cNvPr id="582" name="Group 581">
                          <a:extLst>
                            <a:ext uri="{FF2B5EF4-FFF2-40B4-BE49-F238E27FC236}">
                              <a16:creationId xmlns:a16="http://schemas.microsoft.com/office/drawing/2014/main" id="{E0D4733E-B92B-E075-DFC0-6EEE3D9CEF07}"/>
                            </a:ext>
                          </a:extLst>
                        </p:cNvPr>
                        <p:cNvGrpSpPr/>
                        <p:nvPr/>
                      </p:nvGrpSpPr>
                      <p:grpSpPr>
                        <a:xfrm>
                          <a:off x="10805821" y="4027835"/>
                          <a:ext cx="483708" cy="227207"/>
                          <a:chOff x="10765181" y="4025295"/>
                          <a:chExt cx="483708" cy="227207"/>
                        </a:xfrm>
                        <a:solidFill>
                          <a:srgbClr val="44546A">
                            <a:lumMod val="50000"/>
                          </a:srgbClr>
                        </a:solidFill>
                      </p:grpSpPr>
                      <p:sp>
                        <p:nvSpPr>
                          <p:cNvPr id="688" name="Freeform 75">
                            <a:extLst>
                              <a:ext uri="{FF2B5EF4-FFF2-40B4-BE49-F238E27FC236}">
                                <a16:creationId xmlns:a16="http://schemas.microsoft.com/office/drawing/2014/main" id="{A68C856D-3C7F-07AE-8D35-B8C05AA36784}"/>
                              </a:ext>
                            </a:extLst>
                          </p:cNvPr>
                          <p:cNvSpPr>
                            <a:spLocks/>
                          </p:cNvSpPr>
                          <p:nvPr/>
                        </p:nvSpPr>
                        <p:spPr bwMode="gray">
                          <a:xfrm>
                            <a:off x="10765181" y="402529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solidFill>
                            <a:srgbClr val="7F7F7F"/>
                          </a:solid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89" name="Rectangle 133">
                            <a:extLst>
                              <a:ext uri="{FF2B5EF4-FFF2-40B4-BE49-F238E27FC236}">
                                <a16:creationId xmlns:a16="http://schemas.microsoft.com/office/drawing/2014/main" id="{65AA892F-AE6B-DAA9-F600-F4C73B554598}"/>
                              </a:ext>
                            </a:extLst>
                          </p:cNvPr>
                          <p:cNvSpPr>
                            <a:spLocks noChangeArrowheads="1"/>
                          </p:cNvSpPr>
                          <p:nvPr/>
                        </p:nvSpPr>
                        <p:spPr bwMode="gray">
                          <a:xfrm>
                            <a:off x="11069694" y="4117156"/>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CT</a:t>
                            </a:r>
                          </a:p>
                        </p:txBody>
                      </p:sp>
                      <p:sp>
                        <p:nvSpPr>
                          <p:cNvPr id="690" name="Line 184">
                            <a:extLst>
                              <a:ext uri="{FF2B5EF4-FFF2-40B4-BE49-F238E27FC236}">
                                <a16:creationId xmlns:a16="http://schemas.microsoft.com/office/drawing/2014/main" id="{D9CA40CA-DB4D-017C-737E-822EBB9056F3}"/>
                              </a:ext>
                            </a:extLst>
                          </p:cNvPr>
                          <p:cNvSpPr>
                            <a:spLocks noChangeShapeType="1"/>
                          </p:cNvSpPr>
                          <p:nvPr/>
                        </p:nvSpPr>
                        <p:spPr bwMode="gray">
                          <a:xfrm>
                            <a:off x="10874142" y="4115634"/>
                            <a:ext cx="172030" cy="64364"/>
                          </a:xfrm>
                          <a:prstGeom prst="line">
                            <a:avLst/>
                          </a:pr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grpSp>
                      <p:nvGrpSpPr>
                        <p:cNvPr id="583" name="Group 582">
                          <a:extLst>
                            <a:ext uri="{FF2B5EF4-FFF2-40B4-BE49-F238E27FC236}">
                              <a16:creationId xmlns:a16="http://schemas.microsoft.com/office/drawing/2014/main" id="{0FBF0B69-B4CD-87A0-0FE3-E48CFB4CFCD1}"/>
                            </a:ext>
                          </a:extLst>
                        </p:cNvPr>
                        <p:cNvGrpSpPr/>
                        <p:nvPr/>
                      </p:nvGrpSpPr>
                      <p:grpSpPr>
                        <a:xfrm>
                          <a:off x="10678165" y="4377077"/>
                          <a:ext cx="651659" cy="264651"/>
                          <a:chOff x="10637525" y="4374537"/>
                          <a:chExt cx="651659" cy="264651"/>
                        </a:xfrm>
                        <a:solidFill>
                          <a:srgbClr val="44546A">
                            <a:lumMod val="50000"/>
                          </a:srgbClr>
                        </a:solidFill>
                      </p:grpSpPr>
                      <p:sp>
                        <p:nvSpPr>
                          <p:cNvPr id="685" name="Line 188">
                            <a:extLst>
                              <a:ext uri="{FF2B5EF4-FFF2-40B4-BE49-F238E27FC236}">
                                <a16:creationId xmlns:a16="http://schemas.microsoft.com/office/drawing/2014/main" id="{4EA179A3-3148-CC8C-64FD-4B2E876B8F04}"/>
                              </a:ext>
                            </a:extLst>
                          </p:cNvPr>
                          <p:cNvSpPr>
                            <a:spLocks noChangeShapeType="1"/>
                          </p:cNvSpPr>
                          <p:nvPr/>
                        </p:nvSpPr>
                        <p:spPr bwMode="gray">
                          <a:xfrm>
                            <a:off x="10737185" y="4529218"/>
                            <a:ext cx="337789" cy="31527"/>
                          </a:xfrm>
                          <a:prstGeom prst="line">
                            <a:avLst/>
                          </a:prstGeom>
                          <a:grpFill/>
                          <a:ln w="9525">
                            <a:solidFill>
                              <a:sysClr val="window" lastClr="FFFFFF">
                                <a:lumMod val="9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86" name="Freeform 43">
                            <a:extLst>
                              <a:ext uri="{FF2B5EF4-FFF2-40B4-BE49-F238E27FC236}">
                                <a16:creationId xmlns:a16="http://schemas.microsoft.com/office/drawing/2014/main" id="{3EE1C106-B46B-EDED-FC6A-D1044AD621B8}"/>
                              </a:ext>
                            </a:extLst>
                          </p:cNvPr>
                          <p:cNvSpPr>
                            <a:spLocks/>
                          </p:cNvSpPr>
                          <p:nvPr/>
                        </p:nvSpPr>
                        <p:spPr bwMode="gray">
                          <a:xfrm>
                            <a:off x="10637525" y="437453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87" name="Rectangle 132">
                            <a:extLst>
                              <a:ext uri="{FF2B5EF4-FFF2-40B4-BE49-F238E27FC236}">
                                <a16:creationId xmlns:a16="http://schemas.microsoft.com/office/drawing/2014/main" id="{5EC9B147-F753-C614-E570-2C0457166F5C}"/>
                              </a:ext>
                            </a:extLst>
                          </p:cNvPr>
                          <p:cNvSpPr>
                            <a:spLocks noChangeArrowheads="1"/>
                          </p:cNvSpPr>
                          <p:nvPr/>
                        </p:nvSpPr>
                        <p:spPr bwMode="gray">
                          <a:xfrm>
                            <a:off x="11109989" y="4503843"/>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DE</a:t>
                            </a:r>
                          </a:p>
                        </p:txBody>
                      </p:sp>
                    </p:grpSp>
                    <p:grpSp>
                      <p:nvGrpSpPr>
                        <p:cNvPr id="584" name="Group 583">
                          <a:extLst>
                            <a:ext uri="{FF2B5EF4-FFF2-40B4-BE49-F238E27FC236}">
                              <a16:creationId xmlns:a16="http://schemas.microsoft.com/office/drawing/2014/main" id="{C9DC8687-D6F4-E383-0C3B-A0A4FE521A9B}"/>
                            </a:ext>
                          </a:extLst>
                        </p:cNvPr>
                        <p:cNvGrpSpPr/>
                        <p:nvPr/>
                      </p:nvGrpSpPr>
                      <p:grpSpPr>
                        <a:xfrm>
                          <a:off x="7640142" y="4531758"/>
                          <a:ext cx="673001" cy="537762"/>
                          <a:chOff x="7599502" y="4529218"/>
                          <a:chExt cx="673001" cy="537762"/>
                        </a:xfrm>
                        <a:solidFill>
                          <a:srgbClr val="44546A">
                            <a:lumMod val="50000"/>
                          </a:srgbClr>
                        </a:solidFill>
                      </p:grpSpPr>
                      <p:sp>
                        <p:nvSpPr>
                          <p:cNvPr id="683" name="Freeform 34">
                            <a:extLst>
                              <a:ext uri="{FF2B5EF4-FFF2-40B4-BE49-F238E27FC236}">
                                <a16:creationId xmlns:a16="http://schemas.microsoft.com/office/drawing/2014/main" id="{D3B23F15-C67D-ACF5-2913-1C7BAE255C29}"/>
                              </a:ext>
                            </a:extLst>
                          </p:cNvPr>
                          <p:cNvSpPr>
                            <a:spLocks/>
                          </p:cNvSpPr>
                          <p:nvPr/>
                        </p:nvSpPr>
                        <p:spPr bwMode="gray">
                          <a:xfrm>
                            <a:off x="7599502" y="4529218"/>
                            <a:ext cx="673001" cy="537762"/>
                          </a:xfrm>
                          <a:custGeom>
                            <a:avLst/>
                            <a:gdLst>
                              <a:gd name="T0" fmla="*/ 0 w 549"/>
                              <a:gd name="T1" fmla="*/ 412 h 445"/>
                              <a:gd name="T2" fmla="*/ 512 w 549"/>
                              <a:gd name="T3" fmla="*/ 444 h 445"/>
                              <a:gd name="T4" fmla="*/ 600 w 549"/>
                              <a:gd name="T5" fmla="*/ 440 h 445"/>
                              <a:gd name="T6" fmla="*/ 600 w 549"/>
                              <a:gd name="T7" fmla="*/ 28 h 445"/>
                              <a:gd name="T8" fmla="*/ 451 w 549"/>
                              <a:gd name="T9" fmla="*/ 28 h 445"/>
                              <a:gd name="T10" fmla="*/ 35 w 549"/>
                              <a:gd name="T11" fmla="*/ 0 h 445"/>
                              <a:gd name="T12" fmla="*/ 0 w 549"/>
                              <a:gd name="T13" fmla="*/ 412 h 445"/>
                              <a:gd name="T14" fmla="*/ 0 60000 65536"/>
                              <a:gd name="T15" fmla="*/ 0 60000 65536"/>
                              <a:gd name="T16" fmla="*/ 0 60000 65536"/>
                              <a:gd name="T17" fmla="*/ 0 60000 65536"/>
                              <a:gd name="T18" fmla="*/ 0 60000 65536"/>
                              <a:gd name="T19" fmla="*/ 0 60000 65536"/>
                              <a:gd name="T20" fmla="*/ 0 60000 65536"/>
                              <a:gd name="T21" fmla="*/ 0 w 549"/>
                              <a:gd name="T22" fmla="*/ 0 h 445"/>
                              <a:gd name="T23" fmla="*/ 549 w 549"/>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9" h="445">
                                <a:moveTo>
                                  <a:pt x="0" y="412"/>
                                </a:moveTo>
                                <a:lnTo>
                                  <a:pt x="468" y="444"/>
                                </a:lnTo>
                                <a:lnTo>
                                  <a:pt x="548" y="440"/>
                                </a:lnTo>
                                <a:lnTo>
                                  <a:pt x="548" y="28"/>
                                </a:lnTo>
                                <a:lnTo>
                                  <a:pt x="412" y="28"/>
                                </a:lnTo>
                                <a:lnTo>
                                  <a:pt x="32" y="0"/>
                                </a:lnTo>
                                <a:lnTo>
                                  <a:pt x="0" y="412"/>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84" name="Rectangle 114">
                            <a:extLst>
                              <a:ext uri="{FF2B5EF4-FFF2-40B4-BE49-F238E27FC236}">
                                <a16:creationId xmlns:a16="http://schemas.microsoft.com/office/drawing/2014/main" id="{6FDC02C1-C911-6AA5-6398-A3410DB8C193}"/>
                              </a:ext>
                            </a:extLst>
                          </p:cNvPr>
                          <p:cNvSpPr>
                            <a:spLocks noChangeArrowheads="1"/>
                          </p:cNvSpPr>
                          <p:nvPr/>
                        </p:nvSpPr>
                        <p:spPr bwMode="gray">
                          <a:xfrm>
                            <a:off x="7842894" y="4725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CO</a:t>
                            </a:r>
                          </a:p>
                        </p:txBody>
                      </p:sp>
                    </p:grpSp>
                    <p:sp>
                      <p:nvSpPr>
                        <p:cNvPr id="585" name="Freeform 78">
                          <a:extLst>
                            <a:ext uri="{FF2B5EF4-FFF2-40B4-BE49-F238E27FC236}">
                              <a16:creationId xmlns:a16="http://schemas.microsoft.com/office/drawing/2014/main" id="{228B8700-4B47-B9B4-EDF5-41AC39A5F632}"/>
                            </a:ext>
                          </a:extLst>
                        </p:cNvPr>
                        <p:cNvSpPr>
                          <a:spLocks/>
                        </p:cNvSpPr>
                        <p:nvPr/>
                      </p:nvSpPr>
                      <p:spPr bwMode="gray">
                        <a:xfrm>
                          <a:off x="10707280" y="4198228"/>
                          <a:ext cx="118700" cy="276736"/>
                        </a:xfrm>
                        <a:custGeom>
                          <a:avLst/>
                          <a:gdLst>
                            <a:gd name="T0" fmla="*/ 17 w 97"/>
                            <a:gd name="T1" fmla="*/ 0 h 229"/>
                            <a:gd name="T2" fmla="*/ 96 w 97"/>
                            <a:gd name="T3" fmla="*/ 12 h 229"/>
                            <a:gd name="T4" fmla="*/ 96 w 97"/>
                            <a:gd name="T5" fmla="*/ 40 h 229"/>
                            <a:gd name="T6" fmla="*/ 83 w 97"/>
                            <a:gd name="T7" fmla="*/ 76 h 229"/>
                            <a:gd name="T8" fmla="*/ 87 w 97"/>
                            <a:gd name="T9" fmla="*/ 84 h 229"/>
                            <a:gd name="T10" fmla="*/ 101 w 97"/>
                            <a:gd name="T11" fmla="*/ 80 h 229"/>
                            <a:gd name="T12" fmla="*/ 105 w 97"/>
                            <a:gd name="T13" fmla="*/ 92 h 229"/>
                            <a:gd name="T14" fmla="*/ 105 w 97"/>
                            <a:gd name="T15" fmla="*/ 132 h 229"/>
                            <a:gd name="T16" fmla="*/ 92 w 97"/>
                            <a:gd name="T17" fmla="*/ 184 h 229"/>
                            <a:gd name="T18" fmla="*/ 79 w 97"/>
                            <a:gd name="T19" fmla="*/ 220 h 229"/>
                            <a:gd name="T20" fmla="*/ 66 w 97"/>
                            <a:gd name="T21" fmla="*/ 228 h 229"/>
                            <a:gd name="T22" fmla="*/ 66 w 97"/>
                            <a:gd name="T23" fmla="*/ 216 h 229"/>
                            <a:gd name="T24" fmla="*/ 52 w 97"/>
                            <a:gd name="T25" fmla="*/ 212 h 229"/>
                            <a:gd name="T26" fmla="*/ 39 w 97"/>
                            <a:gd name="T27" fmla="*/ 212 h 229"/>
                            <a:gd name="T28" fmla="*/ 22 w 97"/>
                            <a:gd name="T29" fmla="*/ 196 h 229"/>
                            <a:gd name="T30" fmla="*/ 9 w 97"/>
                            <a:gd name="T31" fmla="*/ 180 h 229"/>
                            <a:gd name="T32" fmla="*/ 13 w 97"/>
                            <a:gd name="T33" fmla="*/ 156 h 229"/>
                            <a:gd name="T34" fmla="*/ 17 w 97"/>
                            <a:gd name="T35" fmla="*/ 132 h 229"/>
                            <a:gd name="T36" fmla="*/ 17 w 97"/>
                            <a:gd name="T37" fmla="*/ 120 h 229"/>
                            <a:gd name="T38" fmla="*/ 39 w 97"/>
                            <a:gd name="T39" fmla="*/ 104 h 229"/>
                            <a:gd name="T40" fmla="*/ 31 w 97"/>
                            <a:gd name="T41" fmla="*/ 92 h 229"/>
                            <a:gd name="T42" fmla="*/ 17 w 97"/>
                            <a:gd name="T43" fmla="*/ 92 h 229"/>
                            <a:gd name="T44" fmla="*/ 9 w 97"/>
                            <a:gd name="T45" fmla="*/ 84 h 229"/>
                            <a:gd name="T46" fmla="*/ 17 w 97"/>
                            <a:gd name="T47" fmla="*/ 64 h 229"/>
                            <a:gd name="T48" fmla="*/ 0 w 97"/>
                            <a:gd name="T49" fmla="*/ 52 h 229"/>
                            <a:gd name="T50" fmla="*/ 9 w 97"/>
                            <a:gd name="T51" fmla="*/ 32 h 229"/>
                            <a:gd name="T52" fmla="*/ 9 w 97"/>
                            <a:gd name="T53" fmla="*/ 16 h 229"/>
                            <a:gd name="T54" fmla="*/ 17 w 97"/>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229"/>
                            <a:gd name="T86" fmla="*/ 97 w 97"/>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229">
                              <a:moveTo>
                                <a:pt x="16" y="0"/>
                              </a:moveTo>
                              <a:lnTo>
                                <a:pt x="88" y="12"/>
                              </a:lnTo>
                              <a:lnTo>
                                <a:pt x="88" y="40"/>
                              </a:lnTo>
                              <a:lnTo>
                                <a:pt x="76" y="76"/>
                              </a:lnTo>
                              <a:lnTo>
                                <a:pt x="80" y="84"/>
                              </a:lnTo>
                              <a:lnTo>
                                <a:pt x="92" y="80"/>
                              </a:lnTo>
                              <a:lnTo>
                                <a:pt x="96" y="92"/>
                              </a:lnTo>
                              <a:lnTo>
                                <a:pt x="96" y="132"/>
                              </a:lnTo>
                              <a:lnTo>
                                <a:pt x="84" y="184"/>
                              </a:lnTo>
                              <a:lnTo>
                                <a:pt x="72" y="220"/>
                              </a:lnTo>
                              <a:lnTo>
                                <a:pt x="60" y="228"/>
                              </a:lnTo>
                              <a:lnTo>
                                <a:pt x="60" y="216"/>
                              </a:lnTo>
                              <a:lnTo>
                                <a:pt x="48" y="212"/>
                              </a:lnTo>
                              <a:lnTo>
                                <a:pt x="36" y="212"/>
                              </a:lnTo>
                              <a:lnTo>
                                <a:pt x="20" y="196"/>
                              </a:lnTo>
                              <a:lnTo>
                                <a:pt x="8" y="180"/>
                              </a:lnTo>
                              <a:lnTo>
                                <a:pt x="12" y="156"/>
                              </a:lnTo>
                              <a:lnTo>
                                <a:pt x="16" y="132"/>
                              </a:lnTo>
                              <a:lnTo>
                                <a:pt x="16" y="120"/>
                              </a:lnTo>
                              <a:lnTo>
                                <a:pt x="36" y="104"/>
                              </a:lnTo>
                              <a:lnTo>
                                <a:pt x="28" y="92"/>
                              </a:lnTo>
                              <a:lnTo>
                                <a:pt x="16" y="92"/>
                              </a:lnTo>
                              <a:lnTo>
                                <a:pt x="8" y="84"/>
                              </a:lnTo>
                              <a:lnTo>
                                <a:pt x="16" y="64"/>
                              </a:lnTo>
                              <a:lnTo>
                                <a:pt x="0" y="52"/>
                              </a:lnTo>
                              <a:lnTo>
                                <a:pt x="8" y="32"/>
                              </a:lnTo>
                              <a:lnTo>
                                <a:pt x="8" y="16"/>
                              </a:lnTo>
                              <a:lnTo>
                                <a:pt x="16" y="0"/>
                              </a:lnTo>
                            </a:path>
                          </a:pathLst>
                        </a:custGeom>
                        <a:solidFill>
                          <a:srgbClr val="44546A">
                            <a:lumMod val="50000"/>
                          </a:srgbClr>
                        </a:solid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586" name="Group 585">
                          <a:extLst>
                            <a:ext uri="{FF2B5EF4-FFF2-40B4-BE49-F238E27FC236}">
                              <a16:creationId xmlns:a16="http://schemas.microsoft.com/office/drawing/2014/main" id="{A43FD15C-3371-356E-D397-86E37AA428F9}"/>
                            </a:ext>
                          </a:extLst>
                        </p:cNvPr>
                        <p:cNvGrpSpPr/>
                        <p:nvPr/>
                      </p:nvGrpSpPr>
                      <p:grpSpPr>
                        <a:xfrm>
                          <a:off x="10065632" y="4493090"/>
                          <a:ext cx="712194" cy="465255"/>
                          <a:chOff x="10024992" y="4490550"/>
                          <a:chExt cx="712194" cy="465255"/>
                        </a:xfrm>
                        <a:solidFill>
                          <a:srgbClr val="44546A">
                            <a:lumMod val="50000"/>
                          </a:srgbClr>
                        </a:solidFill>
                      </p:grpSpPr>
                      <p:sp>
                        <p:nvSpPr>
                          <p:cNvPr id="680" name="Freeform 44">
                            <a:extLst>
                              <a:ext uri="{FF2B5EF4-FFF2-40B4-BE49-F238E27FC236}">
                                <a16:creationId xmlns:a16="http://schemas.microsoft.com/office/drawing/2014/main" id="{1FCDEA49-9F10-5FCA-AEE0-FF89E9606CE8}"/>
                              </a:ext>
                            </a:extLst>
                          </p:cNvPr>
                          <p:cNvSpPr>
                            <a:spLocks/>
                          </p:cNvSpPr>
                          <p:nvPr/>
                        </p:nvSpPr>
                        <p:spPr bwMode="gray">
                          <a:xfrm>
                            <a:off x="10696874" y="4611395"/>
                            <a:ext cx="40312" cy="112385"/>
                          </a:xfrm>
                          <a:custGeom>
                            <a:avLst/>
                            <a:gdLst>
                              <a:gd name="T0" fmla="*/ 0 w 33"/>
                              <a:gd name="T1" fmla="*/ 48 h 93"/>
                              <a:gd name="T2" fmla="*/ 17 w 33"/>
                              <a:gd name="T3" fmla="*/ 92 h 93"/>
                              <a:gd name="T4" fmla="*/ 26 w 33"/>
                              <a:gd name="T5" fmla="*/ 80 h 93"/>
                              <a:gd name="T6" fmla="*/ 22 w 33"/>
                              <a:gd name="T7" fmla="*/ 48 h 93"/>
                              <a:gd name="T8" fmla="*/ 31 w 33"/>
                              <a:gd name="T9" fmla="*/ 48 h 93"/>
                              <a:gd name="T10" fmla="*/ 35 w 33"/>
                              <a:gd name="T11" fmla="*/ 0 h 93"/>
                              <a:gd name="T12" fmla="*/ 4 w 33"/>
                              <a:gd name="T13" fmla="*/ 8 h 93"/>
                              <a:gd name="T14" fmla="*/ 0 w 33"/>
                              <a:gd name="T15" fmla="*/ 48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48"/>
                                </a:moveTo>
                                <a:lnTo>
                                  <a:pt x="16" y="92"/>
                                </a:lnTo>
                                <a:lnTo>
                                  <a:pt x="24" y="80"/>
                                </a:lnTo>
                                <a:lnTo>
                                  <a:pt x="20" y="48"/>
                                </a:lnTo>
                                <a:lnTo>
                                  <a:pt x="28" y="48"/>
                                </a:lnTo>
                                <a:lnTo>
                                  <a:pt x="32" y="0"/>
                                </a:lnTo>
                                <a:lnTo>
                                  <a:pt x="4" y="8"/>
                                </a:lnTo>
                                <a:lnTo>
                                  <a:pt x="0" y="48"/>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81" name="Freeform 46">
                            <a:extLst>
                              <a:ext uri="{FF2B5EF4-FFF2-40B4-BE49-F238E27FC236}">
                                <a16:creationId xmlns:a16="http://schemas.microsoft.com/office/drawing/2014/main" id="{BCB9B290-760D-4D7F-544E-B7308C21AE17}"/>
                              </a:ext>
                            </a:extLst>
                          </p:cNvPr>
                          <p:cNvSpPr>
                            <a:spLocks/>
                          </p:cNvSpPr>
                          <p:nvPr/>
                        </p:nvSpPr>
                        <p:spPr bwMode="gray">
                          <a:xfrm>
                            <a:off x="10024992" y="4490550"/>
                            <a:ext cx="706596" cy="465255"/>
                          </a:xfrm>
                          <a:custGeom>
                            <a:avLst/>
                            <a:gdLst>
                              <a:gd name="T0" fmla="*/ 420 w 577"/>
                              <a:gd name="T1" fmla="*/ 12 h 385"/>
                              <a:gd name="T2" fmla="*/ 381 w 577"/>
                              <a:gd name="T3" fmla="*/ 0 h 385"/>
                              <a:gd name="T4" fmla="*/ 359 w 577"/>
                              <a:gd name="T5" fmla="*/ 56 h 385"/>
                              <a:gd name="T6" fmla="*/ 337 w 577"/>
                              <a:gd name="T7" fmla="*/ 76 h 385"/>
                              <a:gd name="T8" fmla="*/ 328 w 577"/>
                              <a:gd name="T9" fmla="*/ 112 h 385"/>
                              <a:gd name="T10" fmla="*/ 297 w 577"/>
                              <a:gd name="T11" fmla="*/ 128 h 385"/>
                              <a:gd name="T12" fmla="*/ 284 w 577"/>
                              <a:gd name="T13" fmla="*/ 120 h 385"/>
                              <a:gd name="T14" fmla="*/ 262 w 577"/>
                              <a:gd name="T15" fmla="*/ 132 h 385"/>
                              <a:gd name="T16" fmla="*/ 271 w 577"/>
                              <a:gd name="T17" fmla="*/ 148 h 385"/>
                              <a:gd name="T18" fmla="*/ 254 w 577"/>
                              <a:gd name="T19" fmla="*/ 200 h 385"/>
                              <a:gd name="T20" fmla="*/ 254 w 577"/>
                              <a:gd name="T21" fmla="*/ 228 h 385"/>
                              <a:gd name="T22" fmla="*/ 197 w 577"/>
                              <a:gd name="T23" fmla="*/ 268 h 385"/>
                              <a:gd name="T24" fmla="*/ 184 w 577"/>
                              <a:gd name="T25" fmla="*/ 268 h 385"/>
                              <a:gd name="T26" fmla="*/ 166 w 577"/>
                              <a:gd name="T27" fmla="*/ 292 h 385"/>
                              <a:gd name="T28" fmla="*/ 131 w 577"/>
                              <a:gd name="T29" fmla="*/ 300 h 385"/>
                              <a:gd name="T30" fmla="*/ 114 w 577"/>
                              <a:gd name="T31" fmla="*/ 272 h 385"/>
                              <a:gd name="T32" fmla="*/ 105 w 577"/>
                              <a:gd name="T33" fmla="*/ 272 h 385"/>
                              <a:gd name="T34" fmla="*/ 83 w 577"/>
                              <a:gd name="T35" fmla="*/ 308 h 385"/>
                              <a:gd name="T36" fmla="*/ 57 w 577"/>
                              <a:gd name="T37" fmla="*/ 320 h 385"/>
                              <a:gd name="T38" fmla="*/ 52 w 577"/>
                              <a:gd name="T39" fmla="*/ 352 h 385"/>
                              <a:gd name="T40" fmla="*/ 0 w 577"/>
                              <a:gd name="T41" fmla="*/ 384 h 385"/>
                              <a:gd name="T42" fmla="*/ 162 w 577"/>
                              <a:gd name="T43" fmla="*/ 356 h 385"/>
                              <a:gd name="T44" fmla="*/ 630 w 577"/>
                              <a:gd name="T45" fmla="*/ 256 h 385"/>
                              <a:gd name="T46" fmla="*/ 617 w 577"/>
                              <a:gd name="T47" fmla="*/ 216 h 385"/>
                              <a:gd name="T48" fmla="*/ 591 w 577"/>
                              <a:gd name="T49" fmla="*/ 212 h 385"/>
                              <a:gd name="T50" fmla="*/ 577 w 577"/>
                              <a:gd name="T51" fmla="*/ 228 h 385"/>
                              <a:gd name="T52" fmla="*/ 564 w 577"/>
                              <a:gd name="T53" fmla="*/ 220 h 385"/>
                              <a:gd name="T54" fmla="*/ 573 w 577"/>
                              <a:gd name="T55" fmla="*/ 208 h 385"/>
                              <a:gd name="T56" fmla="*/ 573 w 577"/>
                              <a:gd name="T57" fmla="*/ 192 h 385"/>
                              <a:gd name="T58" fmla="*/ 560 w 577"/>
                              <a:gd name="T59" fmla="*/ 184 h 385"/>
                              <a:gd name="T60" fmla="*/ 577 w 577"/>
                              <a:gd name="T61" fmla="*/ 172 h 385"/>
                              <a:gd name="T62" fmla="*/ 564 w 577"/>
                              <a:gd name="T63" fmla="*/ 156 h 385"/>
                              <a:gd name="T64" fmla="*/ 529 w 577"/>
                              <a:gd name="T65" fmla="*/ 136 h 385"/>
                              <a:gd name="T66" fmla="*/ 560 w 577"/>
                              <a:gd name="T67" fmla="*/ 136 h 385"/>
                              <a:gd name="T68" fmla="*/ 551 w 577"/>
                              <a:gd name="T69" fmla="*/ 116 h 385"/>
                              <a:gd name="T70" fmla="*/ 529 w 577"/>
                              <a:gd name="T71" fmla="*/ 104 h 385"/>
                              <a:gd name="T72" fmla="*/ 494 w 577"/>
                              <a:gd name="T73" fmla="*/ 80 h 385"/>
                              <a:gd name="T74" fmla="*/ 472 w 577"/>
                              <a:gd name="T75" fmla="*/ 80 h 385"/>
                              <a:gd name="T76" fmla="*/ 477 w 577"/>
                              <a:gd name="T77" fmla="*/ 52 h 385"/>
                              <a:gd name="T78" fmla="*/ 490 w 577"/>
                              <a:gd name="T79" fmla="*/ 36 h 385"/>
                              <a:gd name="T80" fmla="*/ 437 w 577"/>
                              <a:gd name="T81" fmla="*/ 8 h 385"/>
                              <a:gd name="T82" fmla="*/ 420 w 577"/>
                              <a:gd name="T83" fmla="*/ 12 h 3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7"/>
                              <a:gd name="T127" fmla="*/ 0 h 385"/>
                              <a:gd name="T128" fmla="*/ 577 w 577"/>
                              <a:gd name="T129" fmla="*/ 385 h 3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7" h="385">
                                <a:moveTo>
                                  <a:pt x="384" y="12"/>
                                </a:moveTo>
                                <a:lnTo>
                                  <a:pt x="348" y="0"/>
                                </a:lnTo>
                                <a:lnTo>
                                  <a:pt x="328" y="56"/>
                                </a:lnTo>
                                <a:lnTo>
                                  <a:pt x="308" y="76"/>
                                </a:lnTo>
                                <a:lnTo>
                                  <a:pt x="300" y="112"/>
                                </a:lnTo>
                                <a:lnTo>
                                  <a:pt x="272" y="128"/>
                                </a:lnTo>
                                <a:lnTo>
                                  <a:pt x="260" y="120"/>
                                </a:lnTo>
                                <a:lnTo>
                                  <a:pt x="240" y="132"/>
                                </a:lnTo>
                                <a:lnTo>
                                  <a:pt x="248" y="148"/>
                                </a:lnTo>
                                <a:lnTo>
                                  <a:pt x="232" y="200"/>
                                </a:lnTo>
                                <a:lnTo>
                                  <a:pt x="232" y="228"/>
                                </a:lnTo>
                                <a:lnTo>
                                  <a:pt x="180" y="268"/>
                                </a:lnTo>
                                <a:lnTo>
                                  <a:pt x="168" y="268"/>
                                </a:lnTo>
                                <a:lnTo>
                                  <a:pt x="152" y="292"/>
                                </a:lnTo>
                                <a:lnTo>
                                  <a:pt x="120" y="300"/>
                                </a:lnTo>
                                <a:lnTo>
                                  <a:pt x="104" y="272"/>
                                </a:lnTo>
                                <a:lnTo>
                                  <a:pt x="96" y="272"/>
                                </a:lnTo>
                                <a:lnTo>
                                  <a:pt x="76" y="308"/>
                                </a:lnTo>
                                <a:lnTo>
                                  <a:pt x="52" y="320"/>
                                </a:lnTo>
                                <a:lnTo>
                                  <a:pt x="48" y="352"/>
                                </a:lnTo>
                                <a:lnTo>
                                  <a:pt x="0" y="384"/>
                                </a:lnTo>
                                <a:lnTo>
                                  <a:pt x="148" y="356"/>
                                </a:lnTo>
                                <a:lnTo>
                                  <a:pt x="576" y="256"/>
                                </a:lnTo>
                                <a:lnTo>
                                  <a:pt x="564" y="216"/>
                                </a:lnTo>
                                <a:lnTo>
                                  <a:pt x="540" y="212"/>
                                </a:lnTo>
                                <a:lnTo>
                                  <a:pt x="528" y="228"/>
                                </a:lnTo>
                                <a:lnTo>
                                  <a:pt x="516" y="220"/>
                                </a:lnTo>
                                <a:lnTo>
                                  <a:pt x="524" y="208"/>
                                </a:lnTo>
                                <a:lnTo>
                                  <a:pt x="524" y="192"/>
                                </a:lnTo>
                                <a:lnTo>
                                  <a:pt x="512" y="184"/>
                                </a:lnTo>
                                <a:lnTo>
                                  <a:pt x="528" y="172"/>
                                </a:lnTo>
                                <a:lnTo>
                                  <a:pt x="516" y="156"/>
                                </a:lnTo>
                                <a:lnTo>
                                  <a:pt x="484" y="136"/>
                                </a:lnTo>
                                <a:lnTo>
                                  <a:pt x="512" y="136"/>
                                </a:lnTo>
                                <a:lnTo>
                                  <a:pt x="504" y="116"/>
                                </a:lnTo>
                                <a:lnTo>
                                  <a:pt x="484" y="104"/>
                                </a:lnTo>
                                <a:lnTo>
                                  <a:pt x="452" y="80"/>
                                </a:lnTo>
                                <a:lnTo>
                                  <a:pt x="432" y="80"/>
                                </a:lnTo>
                                <a:lnTo>
                                  <a:pt x="436" y="52"/>
                                </a:lnTo>
                                <a:lnTo>
                                  <a:pt x="448" y="36"/>
                                </a:lnTo>
                                <a:lnTo>
                                  <a:pt x="400" y="8"/>
                                </a:lnTo>
                                <a:lnTo>
                                  <a:pt x="384" y="12"/>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82" name="Rectangle 114">
                            <a:extLst>
                              <a:ext uri="{FF2B5EF4-FFF2-40B4-BE49-F238E27FC236}">
                                <a16:creationId xmlns:a16="http://schemas.microsoft.com/office/drawing/2014/main" id="{52EFB37A-ECAA-A159-4E5D-E4E41E876C34}"/>
                              </a:ext>
                            </a:extLst>
                          </p:cNvPr>
                          <p:cNvSpPr>
                            <a:spLocks noChangeArrowheads="1"/>
                          </p:cNvSpPr>
                          <p:nvPr/>
                        </p:nvSpPr>
                        <p:spPr bwMode="gray">
                          <a:xfrm>
                            <a:off x="10388329" y="4665109"/>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VA</a:t>
                            </a:r>
                          </a:p>
                        </p:txBody>
                      </p:sp>
                    </p:grpSp>
                    <p:grpSp>
                      <p:nvGrpSpPr>
                        <p:cNvPr id="587" name="Group 586">
                          <a:extLst>
                            <a:ext uri="{FF2B5EF4-FFF2-40B4-BE49-F238E27FC236}">
                              <a16:creationId xmlns:a16="http://schemas.microsoft.com/office/drawing/2014/main" id="{2C0518DE-054C-1E64-8DD5-018098313DA2}"/>
                            </a:ext>
                          </a:extLst>
                        </p:cNvPr>
                        <p:cNvGrpSpPr/>
                        <p:nvPr/>
                      </p:nvGrpSpPr>
                      <p:grpSpPr>
                        <a:xfrm>
                          <a:off x="7018651" y="4981304"/>
                          <a:ext cx="622610" cy="761326"/>
                          <a:chOff x="6978011" y="4978764"/>
                          <a:chExt cx="622610" cy="761326"/>
                        </a:xfrm>
                        <a:solidFill>
                          <a:srgbClr val="7A232E"/>
                        </a:solidFill>
                      </p:grpSpPr>
                      <p:sp>
                        <p:nvSpPr>
                          <p:cNvPr id="678" name="Freeform 47">
                            <a:extLst>
                              <a:ext uri="{FF2B5EF4-FFF2-40B4-BE49-F238E27FC236}">
                                <a16:creationId xmlns:a16="http://schemas.microsoft.com/office/drawing/2014/main" id="{6281867D-019F-5021-4EDD-6D611EAD7CA3}"/>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79" name="Rectangle 114">
                            <a:extLst>
                              <a:ext uri="{FF2B5EF4-FFF2-40B4-BE49-F238E27FC236}">
                                <a16:creationId xmlns:a16="http://schemas.microsoft.com/office/drawing/2014/main" id="{1F66549C-86B2-18A9-E238-CBA7E692855E}"/>
                              </a:ext>
                            </a:extLst>
                          </p:cNvPr>
                          <p:cNvSpPr>
                            <a:spLocks noChangeArrowheads="1"/>
                          </p:cNvSpPr>
                          <p:nvPr/>
                        </p:nvSpPr>
                        <p:spPr bwMode="gray">
                          <a:xfrm>
                            <a:off x="7224741" y="525822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AZ</a:t>
                            </a:r>
                          </a:p>
                        </p:txBody>
                      </p:sp>
                    </p:grpSp>
                    <p:grpSp>
                      <p:nvGrpSpPr>
                        <p:cNvPr id="588" name="Group 587">
                          <a:extLst>
                            <a:ext uri="{FF2B5EF4-FFF2-40B4-BE49-F238E27FC236}">
                              <a16:creationId xmlns:a16="http://schemas.microsoft.com/office/drawing/2014/main" id="{1766CB1E-A130-F0D5-34AA-2B310149824F}"/>
                            </a:ext>
                          </a:extLst>
                        </p:cNvPr>
                        <p:cNvGrpSpPr/>
                        <p:nvPr/>
                      </p:nvGrpSpPr>
                      <p:grpSpPr>
                        <a:xfrm>
                          <a:off x="6665914" y="4251397"/>
                          <a:ext cx="593495" cy="958303"/>
                          <a:chOff x="6625274" y="4248857"/>
                          <a:chExt cx="593495" cy="958303"/>
                        </a:xfrm>
                        <a:solidFill>
                          <a:srgbClr val="7A232E"/>
                        </a:solidFill>
                      </p:grpSpPr>
                      <p:sp>
                        <p:nvSpPr>
                          <p:cNvPr id="676" name="Freeform 32">
                            <a:extLst>
                              <a:ext uri="{FF2B5EF4-FFF2-40B4-BE49-F238E27FC236}">
                                <a16:creationId xmlns:a16="http://schemas.microsoft.com/office/drawing/2014/main" id="{BA1B0BB4-9BFD-C42C-CDA7-F505C3787947}"/>
                              </a:ext>
                            </a:extLst>
                          </p:cNvPr>
                          <p:cNvSpPr>
                            <a:spLocks/>
                          </p:cNvSpPr>
                          <p:nvPr/>
                        </p:nvSpPr>
                        <p:spPr bwMode="gray">
                          <a:xfrm>
                            <a:off x="6625274" y="4248857"/>
                            <a:ext cx="593495" cy="958303"/>
                          </a:xfrm>
                          <a:custGeom>
                            <a:avLst/>
                            <a:gdLst>
                              <a:gd name="T0" fmla="*/ 61 w 485"/>
                              <a:gd name="T1" fmla="*/ 0 h 793"/>
                              <a:gd name="T2" fmla="*/ 0 w 485"/>
                              <a:gd name="T3" fmla="*/ 300 h 793"/>
                              <a:gd name="T4" fmla="*/ 367 w 485"/>
                              <a:gd name="T5" fmla="*/ 792 h 793"/>
                              <a:gd name="T6" fmla="*/ 367 w 485"/>
                              <a:gd name="T7" fmla="*/ 692 h 793"/>
                              <a:gd name="T8" fmla="*/ 380 w 485"/>
                              <a:gd name="T9" fmla="*/ 672 h 793"/>
                              <a:gd name="T10" fmla="*/ 398 w 485"/>
                              <a:gd name="T11" fmla="*/ 672 h 793"/>
                              <a:gd name="T12" fmla="*/ 407 w 485"/>
                              <a:gd name="T13" fmla="*/ 692 h 793"/>
                              <a:gd name="T14" fmla="*/ 433 w 485"/>
                              <a:gd name="T15" fmla="*/ 680 h 793"/>
                              <a:gd name="T16" fmla="*/ 441 w 485"/>
                              <a:gd name="T17" fmla="*/ 604 h 793"/>
                              <a:gd name="T18" fmla="*/ 529 w 485"/>
                              <a:gd name="T19" fmla="*/ 88 h 793"/>
                              <a:gd name="T20" fmla="*/ 293 w 485"/>
                              <a:gd name="T21" fmla="*/ 48 h 793"/>
                              <a:gd name="T22" fmla="*/ 61 w 485"/>
                              <a:gd name="T23" fmla="*/ 0 h 7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5"/>
                              <a:gd name="T37" fmla="*/ 0 h 793"/>
                              <a:gd name="T38" fmla="*/ 485 w 485"/>
                              <a:gd name="T39" fmla="*/ 793 h 7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5" h="793">
                                <a:moveTo>
                                  <a:pt x="56" y="0"/>
                                </a:moveTo>
                                <a:lnTo>
                                  <a:pt x="0" y="300"/>
                                </a:lnTo>
                                <a:lnTo>
                                  <a:pt x="336" y="792"/>
                                </a:lnTo>
                                <a:lnTo>
                                  <a:pt x="336" y="692"/>
                                </a:lnTo>
                                <a:lnTo>
                                  <a:pt x="348" y="672"/>
                                </a:lnTo>
                                <a:lnTo>
                                  <a:pt x="364" y="672"/>
                                </a:lnTo>
                                <a:lnTo>
                                  <a:pt x="372" y="692"/>
                                </a:lnTo>
                                <a:lnTo>
                                  <a:pt x="396" y="680"/>
                                </a:lnTo>
                                <a:lnTo>
                                  <a:pt x="404" y="604"/>
                                </a:lnTo>
                                <a:lnTo>
                                  <a:pt x="484" y="88"/>
                                </a:lnTo>
                                <a:lnTo>
                                  <a:pt x="268" y="48"/>
                                </a:lnTo>
                                <a:lnTo>
                                  <a:pt x="56" y="0"/>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77" name="Rectangle 114">
                            <a:extLst>
                              <a:ext uri="{FF2B5EF4-FFF2-40B4-BE49-F238E27FC236}">
                                <a16:creationId xmlns:a16="http://schemas.microsoft.com/office/drawing/2014/main" id="{BB8E01A2-F585-8D5F-6FD8-A50519218D27}"/>
                              </a:ext>
                            </a:extLst>
                          </p:cNvPr>
                          <p:cNvSpPr>
                            <a:spLocks noChangeArrowheads="1"/>
                          </p:cNvSpPr>
                          <p:nvPr/>
                        </p:nvSpPr>
                        <p:spPr bwMode="gray">
                          <a:xfrm>
                            <a:off x="6840459" y="4527400"/>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NV</a:t>
                            </a:r>
                          </a:p>
                        </p:txBody>
                      </p:sp>
                    </p:grpSp>
                    <p:grpSp>
                      <p:nvGrpSpPr>
                        <p:cNvPr id="589" name="Group 588">
                          <a:extLst>
                            <a:ext uri="{FF2B5EF4-FFF2-40B4-BE49-F238E27FC236}">
                              <a16:creationId xmlns:a16="http://schemas.microsoft.com/office/drawing/2014/main" id="{5F1ADCA9-B73E-DE28-889E-78D5432FD6FF}"/>
                            </a:ext>
                          </a:extLst>
                        </p:cNvPr>
                        <p:cNvGrpSpPr/>
                        <p:nvPr/>
                      </p:nvGrpSpPr>
                      <p:grpSpPr>
                        <a:xfrm>
                          <a:off x="7640142" y="4531758"/>
                          <a:ext cx="673001" cy="537762"/>
                          <a:chOff x="7599502" y="4529218"/>
                          <a:chExt cx="673001" cy="537762"/>
                        </a:xfrm>
                        <a:solidFill>
                          <a:srgbClr val="7A232E"/>
                        </a:solidFill>
                      </p:grpSpPr>
                      <p:sp>
                        <p:nvSpPr>
                          <p:cNvPr id="674" name="Freeform 34">
                            <a:extLst>
                              <a:ext uri="{FF2B5EF4-FFF2-40B4-BE49-F238E27FC236}">
                                <a16:creationId xmlns:a16="http://schemas.microsoft.com/office/drawing/2014/main" id="{C3F3554F-41F7-3983-1ABE-7C9EA2680356}"/>
                              </a:ext>
                            </a:extLst>
                          </p:cNvPr>
                          <p:cNvSpPr>
                            <a:spLocks/>
                          </p:cNvSpPr>
                          <p:nvPr/>
                        </p:nvSpPr>
                        <p:spPr bwMode="gray">
                          <a:xfrm>
                            <a:off x="7599502" y="4529218"/>
                            <a:ext cx="673001" cy="537762"/>
                          </a:xfrm>
                          <a:custGeom>
                            <a:avLst/>
                            <a:gdLst>
                              <a:gd name="T0" fmla="*/ 0 w 549"/>
                              <a:gd name="T1" fmla="*/ 412 h 445"/>
                              <a:gd name="T2" fmla="*/ 512 w 549"/>
                              <a:gd name="T3" fmla="*/ 444 h 445"/>
                              <a:gd name="T4" fmla="*/ 600 w 549"/>
                              <a:gd name="T5" fmla="*/ 440 h 445"/>
                              <a:gd name="T6" fmla="*/ 600 w 549"/>
                              <a:gd name="T7" fmla="*/ 28 h 445"/>
                              <a:gd name="T8" fmla="*/ 451 w 549"/>
                              <a:gd name="T9" fmla="*/ 28 h 445"/>
                              <a:gd name="T10" fmla="*/ 35 w 549"/>
                              <a:gd name="T11" fmla="*/ 0 h 445"/>
                              <a:gd name="T12" fmla="*/ 0 w 549"/>
                              <a:gd name="T13" fmla="*/ 412 h 445"/>
                              <a:gd name="T14" fmla="*/ 0 60000 65536"/>
                              <a:gd name="T15" fmla="*/ 0 60000 65536"/>
                              <a:gd name="T16" fmla="*/ 0 60000 65536"/>
                              <a:gd name="T17" fmla="*/ 0 60000 65536"/>
                              <a:gd name="T18" fmla="*/ 0 60000 65536"/>
                              <a:gd name="T19" fmla="*/ 0 60000 65536"/>
                              <a:gd name="T20" fmla="*/ 0 60000 65536"/>
                              <a:gd name="T21" fmla="*/ 0 w 549"/>
                              <a:gd name="T22" fmla="*/ 0 h 445"/>
                              <a:gd name="T23" fmla="*/ 549 w 549"/>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9" h="445">
                                <a:moveTo>
                                  <a:pt x="0" y="412"/>
                                </a:moveTo>
                                <a:lnTo>
                                  <a:pt x="468" y="444"/>
                                </a:lnTo>
                                <a:lnTo>
                                  <a:pt x="548" y="440"/>
                                </a:lnTo>
                                <a:lnTo>
                                  <a:pt x="548" y="28"/>
                                </a:lnTo>
                                <a:lnTo>
                                  <a:pt x="412" y="28"/>
                                </a:lnTo>
                                <a:lnTo>
                                  <a:pt x="32" y="0"/>
                                </a:lnTo>
                                <a:lnTo>
                                  <a:pt x="0" y="412"/>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75" name="Rectangle 114">
                            <a:extLst>
                              <a:ext uri="{FF2B5EF4-FFF2-40B4-BE49-F238E27FC236}">
                                <a16:creationId xmlns:a16="http://schemas.microsoft.com/office/drawing/2014/main" id="{C4E4EACE-F5C2-CDAC-5465-4880EE19A98E}"/>
                              </a:ext>
                            </a:extLst>
                          </p:cNvPr>
                          <p:cNvSpPr>
                            <a:spLocks noChangeArrowheads="1"/>
                          </p:cNvSpPr>
                          <p:nvPr/>
                        </p:nvSpPr>
                        <p:spPr bwMode="gray">
                          <a:xfrm>
                            <a:off x="7842894" y="4725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CO</a:t>
                            </a:r>
                          </a:p>
                        </p:txBody>
                      </p:sp>
                    </p:grpSp>
                    <p:grpSp>
                      <p:nvGrpSpPr>
                        <p:cNvPr id="590" name="Group 589">
                          <a:extLst>
                            <a:ext uri="{FF2B5EF4-FFF2-40B4-BE49-F238E27FC236}">
                              <a16:creationId xmlns:a16="http://schemas.microsoft.com/office/drawing/2014/main" id="{7F7351E5-BD7C-F321-3913-86D75996859B}"/>
                            </a:ext>
                          </a:extLst>
                        </p:cNvPr>
                        <p:cNvGrpSpPr/>
                        <p:nvPr/>
                      </p:nvGrpSpPr>
                      <p:grpSpPr>
                        <a:xfrm>
                          <a:off x="8698354" y="3486569"/>
                          <a:ext cx="643886" cy="770993"/>
                          <a:chOff x="8657714" y="3484029"/>
                          <a:chExt cx="643886" cy="770993"/>
                        </a:xfrm>
                        <a:solidFill>
                          <a:srgbClr val="7A232E"/>
                        </a:solidFill>
                      </p:grpSpPr>
                      <p:sp>
                        <p:nvSpPr>
                          <p:cNvPr id="672" name="Freeform 67">
                            <a:extLst>
                              <a:ext uri="{FF2B5EF4-FFF2-40B4-BE49-F238E27FC236}">
                                <a16:creationId xmlns:a16="http://schemas.microsoft.com/office/drawing/2014/main" id="{39804D61-CA6B-E5EE-6153-3DFC916FBAE3}"/>
                              </a:ext>
                            </a:extLst>
                          </p:cNvPr>
                          <p:cNvSpPr>
                            <a:spLocks/>
                          </p:cNvSpPr>
                          <p:nvPr/>
                        </p:nvSpPr>
                        <p:spPr bwMode="gray">
                          <a:xfrm>
                            <a:off x="8657714" y="3484029"/>
                            <a:ext cx="643886" cy="770993"/>
                          </a:xfrm>
                          <a:custGeom>
                            <a:avLst/>
                            <a:gdLst>
                              <a:gd name="T0" fmla="*/ 574 w 526"/>
                              <a:gd name="T1" fmla="*/ 140 h 638"/>
                              <a:gd name="T2" fmla="*/ 530 w 526"/>
                              <a:gd name="T3" fmla="*/ 184 h 638"/>
                              <a:gd name="T4" fmla="*/ 473 w 526"/>
                              <a:gd name="T5" fmla="*/ 212 h 638"/>
                              <a:gd name="T6" fmla="*/ 403 w 526"/>
                              <a:gd name="T7" fmla="*/ 292 h 638"/>
                              <a:gd name="T8" fmla="*/ 386 w 526"/>
                              <a:gd name="T9" fmla="*/ 320 h 638"/>
                              <a:gd name="T10" fmla="*/ 377 w 526"/>
                              <a:gd name="T11" fmla="*/ 360 h 638"/>
                              <a:gd name="T12" fmla="*/ 351 w 526"/>
                              <a:gd name="T13" fmla="*/ 372 h 638"/>
                              <a:gd name="T14" fmla="*/ 377 w 526"/>
                              <a:gd name="T15" fmla="*/ 384 h 638"/>
                              <a:gd name="T16" fmla="*/ 342 w 526"/>
                              <a:gd name="T17" fmla="*/ 384 h 638"/>
                              <a:gd name="T18" fmla="*/ 364 w 526"/>
                              <a:gd name="T19" fmla="*/ 396 h 638"/>
                              <a:gd name="T20" fmla="*/ 355 w 526"/>
                              <a:gd name="T21" fmla="*/ 420 h 638"/>
                              <a:gd name="T22" fmla="*/ 368 w 526"/>
                              <a:gd name="T23" fmla="*/ 488 h 638"/>
                              <a:gd name="T24" fmla="*/ 351 w 526"/>
                              <a:gd name="T25" fmla="*/ 513 h 638"/>
                              <a:gd name="T26" fmla="*/ 403 w 526"/>
                              <a:gd name="T27" fmla="*/ 529 h 638"/>
                              <a:gd name="T28" fmla="*/ 447 w 526"/>
                              <a:gd name="T29" fmla="*/ 561 h 638"/>
                              <a:gd name="T30" fmla="*/ 482 w 526"/>
                              <a:gd name="T31" fmla="*/ 577 h 638"/>
                              <a:gd name="T32" fmla="*/ 491 w 526"/>
                              <a:gd name="T33" fmla="*/ 613 h 638"/>
                              <a:gd name="T34" fmla="*/ 97 w 526"/>
                              <a:gd name="T35" fmla="*/ 637 h 638"/>
                              <a:gd name="T36" fmla="*/ 71 w 526"/>
                              <a:gd name="T37" fmla="*/ 460 h 638"/>
                              <a:gd name="T38" fmla="*/ 48 w 526"/>
                              <a:gd name="T39" fmla="*/ 432 h 638"/>
                              <a:gd name="T40" fmla="*/ 67 w 526"/>
                              <a:gd name="T41" fmla="*/ 396 h 638"/>
                              <a:gd name="T42" fmla="*/ 52 w 526"/>
                              <a:gd name="T43" fmla="*/ 260 h 638"/>
                              <a:gd name="T44" fmla="*/ 26 w 526"/>
                              <a:gd name="T45" fmla="*/ 192 h 638"/>
                              <a:gd name="T46" fmla="*/ 0 w 526"/>
                              <a:gd name="T47" fmla="*/ 68 h 638"/>
                              <a:gd name="T48" fmla="*/ 154 w 526"/>
                              <a:gd name="T49" fmla="*/ 52 h 638"/>
                              <a:gd name="T50" fmla="*/ 198 w 526"/>
                              <a:gd name="T51" fmla="*/ 0 h 638"/>
                              <a:gd name="T52" fmla="*/ 224 w 526"/>
                              <a:gd name="T53" fmla="*/ 16 h 638"/>
                              <a:gd name="T54" fmla="*/ 211 w 526"/>
                              <a:gd name="T55" fmla="*/ 40 h 638"/>
                              <a:gd name="T56" fmla="*/ 237 w 526"/>
                              <a:gd name="T57" fmla="*/ 52 h 638"/>
                              <a:gd name="T58" fmla="*/ 224 w 526"/>
                              <a:gd name="T59" fmla="*/ 80 h 638"/>
                              <a:gd name="T60" fmla="*/ 272 w 526"/>
                              <a:gd name="T61" fmla="*/ 100 h 638"/>
                              <a:gd name="T62" fmla="*/ 320 w 526"/>
                              <a:gd name="T63" fmla="*/ 88 h 638"/>
                              <a:gd name="T64" fmla="*/ 469 w 526"/>
                              <a:gd name="T65" fmla="*/ 140 h 638"/>
                              <a:gd name="T66" fmla="*/ 574 w 526"/>
                              <a:gd name="T67" fmla="*/ 140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638"/>
                              <a:gd name="T104" fmla="*/ 526 w 526"/>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638">
                                <a:moveTo>
                                  <a:pt x="525" y="140"/>
                                </a:moveTo>
                                <a:lnTo>
                                  <a:pt x="485" y="184"/>
                                </a:lnTo>
                                <a:lnTo>
                                  <a:pt x="433" y="212"/>
                                </a:lnTo>
                                <a:lnTo>
                                  <a:pt x="369" y="292"/>
                                </a:lnTo>
                                <a:lnTo>
                                  <a:pt x="353" y="320"/>
                                </a:lnTo>
                                <a:lnTo>
                                  <a:pt x="345" y="360"/>
                                </a:lnTo>
                                <a:lnTo>
                                  <a:pt x="321" y="372"/>
                                </a:lnTo>
                                <a:lnTo>
                                  <a:pt x="345" y="384"/>
                                </a:lnTo>
                                <a:lnTo>
                                  <a:pt x="313" y="384"/>
                                </a:lnTo>
                                <a:lnTo>
                                  <a:pt x="333" y="396"/>
                                </a:lnTo>
                                <a:lnTo>
                                  <a:pt x="325" y="420"/>
                                </a:lnTo>
                                <a:lnTo>
                                  <a:pt x="337" y="488"/>
                                </a:lnTo>
                                <a:lnTo>
                                  <a:pt x="321" y="513"/>
                                </a:lnTo>
                                <a:lnTo>
                                  <a:pt x="369" y="529"/>
                                </a:lnTo>
                                <a:lnTo>
                                  <a:pt x="409" y="561"/>
                                </a:lnTo>
                                <a:lnTo>
                                  <a:pt x="441" y="577"/>
                                </a:lnTo>
                                <a:lnTo>
                                  <a:pt x="449" y="613"/>
                                </a:lnTo>
                                <a:lnTo>
                                  <a:pt x="89" y="637"/>
                                </a:lnTo>
                                <a:lnTo>
                                  <a:pt x="65" y="460"/>
                                </a:lnTo>
                                <a:lnTo>
                                  <a:pt x="44" y="432"/>
                                </a:lnTo>
                                <a:lnTo>
                                  <a:pt x="61" y="396"/>
                                </a:lnTo>
                                <a:lnTo>
                                  <a:pt x="48" y="260"/>
                                </a:lnTo>
                                <a:lnTo>
                                  <a:pt x="24" y="192"/>
                                </a:lnTo>
                                <a:lnTo>
                                  <a:pt x="0" y="68"/>
                                </a:lnTo>
                                <a:lnTo>
                                  <a:pt x="141" y="52"/>
                                </a:lnTo>
                                <a:lnTo>
                                  <a:pt x="181" y="0"/>
                                </a:lnTo>
                                <a:lnTo>
                                  <a:pt x="205" y="16"/>
                                </a:lnTo>
                                <a:lnTo>
                                  <a:pt x="193" y="40"/>
                                </a:lnTo>
                                <a:lnTo>
                                  <a:pt x="217" y="52"/>
                                </a:lnTo>
                                <a:lnTo>
                                  <a:pt x="205" y="80"/>
                                </a:lnTo>
                                <a:lnTo>
                                  <a:pt x="249" y="100"/>
                                </a:lnTo>
                                <a:lnTo>
                                  <a:pt x="293" y="88"/>
                                </a:lnTo>
                                <a:lnTo>
                                  <a:pt x="429" y="140"/>
                                </a:lnTo>
                                <a:lnTo>
                                  <a:pt x="525" y="140"/>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73" name="Rectangle 114">
                            <a:extLst>
                              <a:ext uri="{FF2B5EF4-FFF2-40B4-BE49-F238E27FC236}">
                                <a16:creationId xmlns:a16="http://schemas.microsoft.com/office/drawing/2014/main" id="{F51AF69A-90A3-25C1-B5DA-B2CF24E70836}"/>
                              </a:ext>
                            </a:extLst>
                          </p:cNvPr>
                          <p:cNvSpPr>
                            <a:spLocks noChangeArrowheads="1"/>
                          </p:cNvSpPr>
                          <p:nvPr/>
                        </p:nvSpPr>
                        <p:spPr bwMode="gray">
                          <a:xfrm>
                            <a:off x="8803662" y="3822276"/>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MN</a:t>
                            </a:r>
                          </a:p>
                        </p:txBody>
                      </p:sp>
                    </p:grpSp>
                    <p:grpSp>
                      <p:nvGrpSpPr>
                        <p:cNvPr id="591" name="Group 590">
                          <a:extLst>
                            <a:ext uri="{FF2B5EF4-FFF2-40B4-BE49-F238E27FC236}">
                              <a16:creationId xmlns:a16="http://schemas.microsoft.com/office/drawing/2014/main" id="{4BA591BC-68AC-929C-CB2C-9B2F9E775325}"/>
                            </a:ext>
                          </a:extLst>
                        </p:cNvPr>
                        <p:cNvGrpSpPr/>
                        <p:nvPr/>
                      </p:nvGrpSpPr>
                      <p:grpSpPr>
                        <a:xfrm>
                          <a:off x="9081327" y="3810311"/>
                          <a:ext cx="496073" cy="534137"/>
                          <a:chOff x="9040687" y="3807771"/>
                          <a:chExt cx="496073" cy="534137"/>
                        </a:xfrm>
                        <a:solidFill>
                          <a:srgbClr val="7A232E"/>
                        </a:solidFill>
                      </p:grpSpPr>
                      <p:sp>
                        <p:nvSpPr>
                          <p:cNvPr id="670" name="Freeform 68">
                            <a:extLst>
                              <a:ext uri="{FF2B5EF4-FFF2-40B4-BE49-F238E27FC236}">
                                <a16:creationId xmlns:a16="http://schemas.microsoft.com/office/drawing/2014/main" id="{A7B0F494-EB74-D078-0FB5-4D41A0A22320}"/>
                              </a:ext>
                            </a:extLst>
                          </p:cNvPr>
                          <p:cNvSpPr>
                            <a:spLocks/>
                          </p:cNvSpPr>
                          <p:nvPr/>
                        </p:nvSpPr>
                        <p:spPr bwMode="gray">
                          <a:xfrm>
                            <a:off x="9040687" y="3807771"/>
                            <a:ext cx="496073" cy="534137"/>
                          </a:xfrm>
                          <a:custGeom>
                            <a:avLst/>
                            <a:gdLst>
                              <a:gd name="T0" fmla="*/ 184 w 405"/>
                              <a:gd name="T1" fmla="*/ 32 h 442"/>
                              <a:gd name="T2" fmla="*/ 144 w 405"/>
                              <a:gd name="T3" fmla="*/ 32 h 442"/>
                              <a:gd name="T4" fmla="*/ 149 w 405"/>
                              <a:gd name="T5" fmla="*/ 0 h 442"/>
                              <a:gd name="T6" fmla="*/ 61 w 405"/>
                              <a:gd name="T7" fmla="*/ 20 h 442"/>
                              <a:gd name="T8" fmla="*/ 44 w 405"/>
                              <a:gd name="T9" fmla="*/ 48 h 442"/>
                              <a:gd name="T10" fmla="*/ 35 w 405"/>
                              <a:gd name="T11" fmla="*/ 88 h 442"/>
                              <a:gd name="T12" fmla="*/ 9 w 405"/>
                              <a:gd name="T13" fmla="*/ 100 h 442"/>
                              <a:gd name="T14" fmla="*/ 35 w 405"/>
                              <a:gd name="T15" fmla="*/ 112 h 442"/>
                              <a:gd name="T16" fmla="*/ 0 w 405"/>
                              <a:gd name="T17" fmla="*/ 112 h 442"/>
                              <a:gd name="T18" fmla="*/ 22 w 405"/>
                              <a:gd name="T19" fmla="*/ 124 h 442"/>
                              <a:gd name="T20" fmla="*/ 13 w 405"/>
                              <a:gd name="T21" fmla="*/ 148 h 442"/>
                              <a:gd name="T22" fmla="*/ 26 w 405"/>
                              <a:gd name="T23" fmla="*/ 216 h 442"/>
                              <a:gd name="T24" fmla="*/ 9 w 405"/>
                              <a:gd name="T25" fmla="*/ 241 h 442"/>
                              <a:gd name="T26" fmla="*/ 61 w 405"/>
                              <a:gd name="T27" fmla="*/ 257 h 442"/>
                              <a:gd name="T28" fmla="*/ 105 w 405"/>
                              <a:gd name="T29" fmla="*/ 289 h 442"/>
                              <a:gd name="T30" fmla="*/ 140 w 405"/>
                              <a:gd name="T31" fmla="*/ 305 h 442"/>
                              <a:gd name="T32" fmla="*/ 149 w 405"/>
                              <a:gd name="T33" fmla="*/ 341 h 442"/>
                              <a:gd name="T34" fmla="*/ 162 w 405"/>
                              <a:gd name="T35" fmla="*/ 349 h 442"/>
                              <a:gd name="T36" fmla="*/ 153 w 405"/>
                              <a:gd name="T37" fmla="*/ 397 h 442"/>
                              <a:gd name="T38" fmla="*/ 171 w 405"/>
                              <a:gd name="T39" fmla="*/ 421 h 442"/>
                              <a:gd name="T40" fmla="*/ 210 w 405"/>
                              <a:gd name="T41" fmla="*/ 441 h 442"/>
                              <a:gd name="T42" fmla="*/ 429 w 405"/>
                              <a:gd name="T43" fmla="*/ 401 h 442"/>
                              <a:gd name="T44" fmla="*/ 416 w 405"/>
                              <a:gd name="T45" fmla="*/ 345 h 442"/>
                              <a:gd name="T46" fmla="*/ 442 w 405"/>
                              <a:gd name="T47" fmla="*/ 136 h 442"/>
                              <a:gd name="T48" fmla="*/ 389 w 405"/>
                              <a:gd name="T49" fmla="*/ 212 h 442"/>
                              <a:gd name="T50" fmla="*/ 385 w 405"/>
                              <a:gd name="T51" fmla="*/ 192 h 442"/>
                              <a:gd name="T52" fmla="*/ 403 w 405"/>
                              <a:gd name="T53" fmla="*/ 148 h 442"/>
                              <a:gd name="T54" fmla="*/ 389 w 405"/>
                              <a:gd name="T55" fmla="*/ 96 h 442"/>
                              <a:gd name="T56" fmla="*/ 372 w 405"/>
                              <a:gd name="T57" fmla="*/ 96 h 442"/>
                              <a:gd name="T58" fmla="*/ 363 w 405"/>
                              <a:gd name="T59" fmla="*/ 80 h 442"/>
                              <a:gd name="T60" fmla="*/ 315 w 405"/>
                              <a:gd name="T61" fmla="*/ 80 h 442"/>
                              <a:gd name="T62" fmla="*/ 276 w 405"/>
                              <a:gd name="T63" fmla="*/ 52 h 442"/>
                              <a:gd name="T64" fmla="*/ 214 w 405"/>
                              <a:gd name="T65" fmla="*/ 52 h 442"/>
                              <a:gd name="T66" fmla="*/ 184 w 405"/>
                              <a:gd name="T67" fmla="*/ 32 h 4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5"/>
                              <a:gd name="T103" fmla="*/ 0 h 442"/>
                              <a:gd name="T104" fmla="*/ 405 w 405"/>
                              <a:gd name="T105" fmla="*/ 442 h 4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5" h="442">
                                <a:moveTo>
                                  <a:pt x="168" y="32"/>
                                </a:moveTo>
                                <a:lnTo>
                                  <a:pt x="132" y="32"/>
                                </a:lnTo>
                                <a:lnTo>
                                  <a:pt x="136" y="0"/>
                                </a:lnTo>
                                <a:lnTo>
                                  <a:pt x="56" y="20"/>
                                </a:lnTo>
                                <a:lnTo>
                                  <a:pt x="40" y="48"/>
                                </a:lnTo>
                                <a:lnTo>
                                  <a:pt x="32" y="88"/>
                                </a:lnTo>
                                <a:lnTo>
                                  <a:pt x="8" y="100"/>
                                </a:lnTo>
                                <a:lnTo>
                                  <a:pt x="32" y="112"/>
                                </a:lnTo>
                                <a:lnTo>
                                  <a:pt x="0" y="112"/>
                                </a:lnTo>
                                <a:lnTo>
                                  <a:pt x="20" y="124"/>
                                </a:lnTo>
                                <a:lnTo>
                                  <a:pt x="12" y="148"/>
                                </a:lnTo>
                                <a:lnTo>
                                  <a:pt x="24" y="216"/>
                                </a:lnTo>
                                <a:lnTo>
                                  <a:pt x="8" y="241"/>
                                </a:lnTo>
                                <a:lnTo>
                                  <a:pt x="56" y="257"/>
                                </a:lnTo>
                                <a:lnTo>
                                  <a:pt x="96" y="289"/>
                                </a:lnTo>
                                <a:lnTo>
                                  <a:pt x="128" y="305"/>
                                </a:lnTo>
                                <a:lnTo>
                                  <a:pt x="136" y="341"/>
                                </a:lnTo>
                                <a:lnTo>
                                  <a:pt x="148" y="349"/>
                                </a:lnTo>
                                <a:lnTo>
                                  <a:pt x="140" y="397"/>
                                </a:lnTo>
                                <a:lnTo>
                                  <a:pt x="156" y="421"/>
                                </a:lnTo>
                                <a:lnTo>
                                  <a:pt x="192" y="441"/>
                                </a:lnTo>
                                <a:lnTo>
                                  <a:pt x="392" y="401"/>
                                </a:lnTo>
                                <a:lnTo>
                                  <a:pt x="380" y="345"/>
                                </a:lnTo>
                                <a:lnTo>
                                  <a:pt x="404" y="136"/>
                                </a:lnTo>
                                <a:lnTo>
                                  <a:pt x="356" y="212"/>
                                </a:lnTo>
                                <a:lnTo>
                                  <a:pt x="352" y="192"/>
                                </a:lnTo>
                                <a:lnTo>
                                  <a:pt x="368" y="148"/>
                                </a:lnTo>
                                <a:lnTo>
                                  <a:pt x="356" y="96"/>
                                </a:lnTo>
                                <a:lnTo>
                                  <a:pt x="340" y="96"/>
                                </a:lnTo>
                                <a:lnTo>
                                  <a:pt x="332" y="80"/>
                                </a:lnTo>
                                <a:lnTo>
                                  <a:pt x="288" y="80"/>
                                </a:lnTo>
                                <a:lnTo>
                                  <a:pt x="252" y="52"/>
                                </a:lnTo>
                                <a:lnTo>
                                  <a:pt x="196" y="52"/>
                                </a:lnTo>
                                <a:lnTo>
                                  <a:pt x="168" y="32"/>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71" name="Rectangle 114">
                            <a:extLst>
                              <a:ext uri="{FF2B5EF4-FFF2-40B4-BE49-F238E27FC236}">
                                <a16:creationId xmlns:a16="http://schemas.microsoft.com/office/drawing/2014/main" id="{78389DFF-0A0B-5A9A-7A72-A11CF93A10CE}"/>
                              </a:ext>
                            </a:extLst>
                          </p:cNvPr>
                          <p:cNvSpPr>
                            <a:spLocks noChangeArrowheads="1"/>
                          </p:cNvSpPr>
                          <p:nvPr/>
                        </p:nvSpPr>
                        <p:spPr bwMode="gray">
                          <a:xfrm>
                            <a:off x="9215921" y="4027709"/>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WI</a:t>
                            </a:r>
                          </a:p>
                        </p:txBody>
                      </p:sp>
                    </p:grpSp>
                    <p:grpSp>
                      <p:nvGrpSpPr>
                        <p:cNvPr id="592" name="Group 591">
                          <a:extLst>
                            <a:ext uri="{FF2B5EF4-FFF2-40B4-BE49-F238E27FC236}">
                              <a16:creationId xmlns:a16="http://schemas.microsoft.com/office/drawing/2014/main" id="{F3258772-55A2-BF98-679E-FDB1380CAB99}"/>
                            </a:ext>
                          </a:extLst>
                        </p:cNvPr>
                        <p:cNvGrpSpPr/>
                        <p:nvPr/>
                      </p:nvGrpSpPr>
                      <p:grpSpPr>
                        <a:xfrm>
                          <a:off x="9272812" y="4294901"/>
                          <a:ext cx="387452" cy="706946"/>
                          <a:chOff x="9232172" y="4292361"/>
                          <a:chExt cx="387452" cy="706946"/>
                        </a:xfrm>
                        <a:solidFill>
                          <a:srgbClr val="7A232E"/>
                        </a:solidFill>
                      </p:grpSpPr>
                      <p:sp>
                        <p:nvSpPr>
                          <p:cNvPr id="668" name="Freeform 62">
                            <a:extLst>
                              <a:ext uri="{FF2B5EF4-FFF2-40B4-BE49-F238E27FC236}">
                                <a16:creationId xmlns:a16="http://schemas.microsoft.com/office/drawing/2014/main" id="{72D3939D-99B9-48B4-D0EF-ECDB7B29AD96}"/>
                              </a:ext>
                            </a:extLst>
                          </p:cNvPr>
                          <p:cNvSpPr>
                            <a:spLocks/>
                          </p:cNvSpPr>
                          <p:nvPr/>
                        </p:nvSpPr>
                        <p:spPr bwMode="gray">
                          <a:xfrm>
                            <a:off x="9232172" y="4292361"/>
                            <a:ext cx="387452" cy="706946"/>
                          </a:xfrm>
                          <a:custGeom>
                            <a:avLst/>
                            <a:gdLst>
                              <a:gd name="T0" fmla="*/ 39 w 317"/>
                              <a:gd name="T1" fmla="*/ 40 h 585"/>
                              <a:gd name="T2" fmla="*/ 258 w 317"/>
                              <a:gd name="T3" fmla="*/ 0 h 585"/>
                              <a:gd name="T4" fmla="*/ 258 w 317"/>
                              <a:gd name="T5" fmla="*/ 24 h 585"/>
                              <a:gd name="T6" fmla="*/ 279 w 317"/>
                              <a:gd name="T7" fmla="*/ 60 h 585"/>
                              <a:gd name="T8" fmla="*/ 288 w 317"/>
                              <a:gd name="T9" fmla="*/ 92 h 585"/>
                              <a:gd name="T10" fmla="*/ 332 w 317"/>
                              <a:gd name="T11" fmla="*/ 324 h 585"/>
                              <a:gd name="T12" fmla="*/ 323 w 317"/>
                              <a:gd name="T13" fmla="*/ 352 h 585"/>
                              <a:gd name="T14" fmla="*/ 345 w 317"/>
                              <a:gd name="T15" fmla="*/ 376 h 585"/>
                              <a:gd name="T16" fmla="*/ 310 w 317"/>
                              <a:gd name="T17" fmla="*/ 484 h 585"/>
                              <a:gd name="T18" fmla="*/ 284 w 317"/>
                              <a:gd name="T19" fmla="*/ 524 h 585"/>
                              <a:gd name="T20" fmla="*/ 297 w 317"/>
                              <a:gd name="T21" fmla="*/ 536 h 585"/>
                              <a:gd name="T22" fmla="*/ 275 w 317"/>
                              <a:gd name="T23" fmla="*/ 548 h 585"/>
                              <a:gd name="T24" fmla="*/ 279 w 317"/>
                              <a:gd name="T25" fmla="*/ 568 h 585"/>
                              <a:gd name="T26" fmla="*/ 223 w 317"/>
                              <a:gd name="T27" fmla="*/ 568 h 585"/>
                              <a:gd name="T28" fmla="*/ 210 w 317"/>
                              <a:gd name="T29" fmla="*/ 584 h 585"/>
                              <a:gd name="T30" fmla="*/ 188 w 317"/>
                              <a:gd name="T31" fmla="*/ 572 h 585"/>
                              <a:gd name="T32" fmla="*/ 166 w 317"/>
                              <a:gd name="T33" fmla="*/ 532 h 585"/>
                              <a:gd name="T34" fmla="*/ 114 w 317"/>
                              <a:gd name="T35" fmla="*/ 484 h 585"/>
                              <a:gd name="T36" fmla="*/ 122 w 317"/>
                              <a:gd name="T37" fmla="*/ 412 h 585"/>
                              <a:gd name="T38" fmla="*/ 70 w 317"/>
                              <a:gd name="T39" fmla="*/ 384 h 585"/>
                              <a:gd name="T40" fmla="*/ 31 w 317"/>
                              <a:gd name="T41" fmla="*/ 340 h 585"/>
                              <a:gd name="T42" fmla="*/ 0 w 317"/>
                              <a:gd name="T43" fmla="*/ 268 h 585"/>
                              <a:gd name="T44" fmla="*/ 0 w 317"/>
                              <a:gd name="T45" fmla="*/ 204 h 585"/>
                              <a:gd name="T46" fmla="*/ 17 w 317"/>
                              <a:gd name="T47" fmla="*/ 172 h 585"/>
                              <a:gd name="T48" fmla="*/ 13 w 317"/>
                              <a:gd name="T49" fmla="*/ 132 h 585"/>
                              <a:gd name="T50" fmla="*/ 48 w 317"/>
                              <a:gd name="T51" fmla="*/ 124 h 585"/>
                              <a:gd name="T52" fmla="*/ 61 w 317"/>
                              <a:gd name="T53" fmla="*/ 100 h 585"/>
                              <a:gd name="T54" fmla="*/ 61 w 317"/>
                              <a:gd name="T55" fmla="*/ 64 h 585"/>
                              <a:gd name="T56" fmla="*/ 39 w 317"/>
                              <a:gd name="T57" fmla="*/ 40 h 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7"/>
                              <a:gd name="T88" fmla="*/ 0 h 585"/>
                              <a:gd name="T89" fmla="*/ 317 w 317"/>
                              <a:gd name="T90" fmla="*/ 585 h 5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7" h="585">
                                <a:moveTo>
                                  <a:pt x="36" y="40"/>
                                </a:moveTo>
                                <a:lnTo>
                                  <a:pt x="236" y="0"/>
                                </a:lnTo>
                                <a:lnTo>
                                  <a:pt x="236" y="24"/>
                                </a:lnTo>
                                <a:lnTo>
                                  <a:pt x="256" y="60"/>
                                </a:lnTo>
                                <a:lnTo>
                                  <a:pt x="264" y="92"/>
                                </a:lnTo>
                                <a:lnTo>
                                  <a:pt x="304" y="324"/>
                                </a:lnTo>
                                <a:lnTo>
                                  <a:pt x="296" y="352"/>
                                </a:lnTo>
                                <a:lnTo>
                                  <a:pt x="316" y="376"/>
                                </a:lnTo>
                                <a:lnTo>
                                  <a:pt x="284" y="484"/>
                                </a:lnTo>
                                <a:lnTo>
                                  <a:pt x="260" y="524"/>
                                </a:lnTo>
                                <a:lnTo>
                                  <a:pt x="272" y="536"/>
                                </a:lnTo>
                                <a:lnTo>
                                  <a:pt x="252" y="548"/>
                                </a:lnTo>
                                <a:lnTo>
                                  <a:pt x="256" y="568"/>
                                </a:lnTo>
                                <a:lnTo>
                                  <a:pt x="204" y="568"/>
                                </a:lnTo>
                                <a:lnTo>
                                  <a:pt x="192" y="584"/>
                                </a:lnTo>
                                <a:lnTo>
                                  <a:pt x="172" y="572"/>
                                </a:lnTo>
                                <a:lnTo>
                                  <a:pt x="152" y="532"/>
                                </a:lnTo>
                                <a:lnTo>
                                  <a:pt x="104" y="484"/>
                                </a:lnTo>
                                <a:lnTo>
                                  <a:pt x="112" y="412"/>
                                </a:lnTo>
                                <a:lnTo>
                                  <a:pt x="64" y="384"/>
                                </a:lnTo>
                                <a:lnTo>
                                  <a:pt x="28" y="340"/>
                                </a:lnTo>
                                <a:lnTo>
                                  <a:pt x="0" y="268"/>
                                </a:lnTo>
                                <a:lnTo>
                                  <a:pt x="0" y="204"/>
                                </a:lnTo>
                                <a:lnTo>
                                  <a:pt x="16" y="172"/>
                                </a:lnTo>
                                <a:lnTo>
                                  <a:pt x="12" y="132"/>
                                </a:lnTo>
                                <a:lnTo>
                                  <a:pt x="44" y="124"/>
                                </a:lnTo>
                                <a:lnTo>
                                  <a:pt x="56" y="100"/>
                                </a:lnTo>
                                <a:lnTo>
                                  <a:pt x="56" y="64"/>
                                </a:lnTo>
                                <a:lnTo>
                                  <a:pt x="36" y="40"/>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69" name="Rectangle 114">
                            <a:extLst>
                              <a:ext uri="{FF2B5EF4-FFF2-40B4-BE49-F238E27FC236}">
                                <a16:creationId xmlns:a16="http://schemas.microsoft.com/office/drawing/2014/main" id="{90710A95-0254-470D-F803-12D4FFD27625}"/>
                              </a:ext>
                            </a:extLst>
                          </p:cNvPr>
                          <p:cNvSpPr>
                            <a:spLocks noChangeArrowheads="1"/>
                          </p:cNvSpPr>
                          <p:nvPr/>
                        </p:nvSpPr>
                        <p:spPr bwMode="gray">
                          <a:xfrm>
                            <a:off x="9313903" y="4532719"/>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IL</a:t>
                            </a:r>
                          </a:p>
                        </p:txBody>
                      </p:sp>
                    </p:grpSp>
                    <p:grpSp>
                      <p:nvGrpSpPr>
                        <p:cNvPr id="593" name="Group 592">
                          <a:extLst>
                            <a:ext uri="{FF2B5EF4-FFF2-40B4-BE49-F238E27FC236}">
                              <a16:creationId xmlns:a16="http://schemas.microsoft.com/office/drawing/2014/main" id="{08CE0791-76BC-9021-3A88-AAB2EF5A3796}"/>
                            </a:ext>
                          </a:extLst>
                        </p:cNvPr>
                        <p:cNvGrpSpPr/>
                        <p:nvPr/>
                      </p:nvGrpSpPr>
                      <p:grpSpPr>
                        <a:xfrm>
                          <a:off x="10129460" y="5087648"/>
                          <a:ext cx="481515" cy="368577"/>
                          <a:chOff x="10088820" y="5085108"/>
                          <a:chExt cx="481515" cy="368577"/>
                        </a:xfrm>
                        <a:solidFill>
                          <a:srgbClr val="7A232E"/>
                        </a:solidFill>
                      </p:grpSpPr>
                      <p:sp>
                        <p:nvSpPr>
                          <p:cNvPr id="666" name="Freeform 56">
                            <a:extLst>
                              <a:ext uri="{FF2B5EF4-FFF2-40B4-BE49-F238E27FC236}">
                                <a16:creationId xmlns:a16="http://schemas.microsoft.com/office/drawing/2014/main" id="{DEDFCCCE-216F-A034-0C44-10EF2559794F}"/>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67" name="Rectangle 114">
                            <a:extLst>
                              <a:ext uri="{FF2B5EF4-FFF2-40B4-BE49-F238E27FC236}">
                                <a16:creationId xmlns:a16="http://schemas.microsoft.com/office/drawing/2014/main" id="{EA54AFC3-E560-35A8-8734-3D856683EDBC}"/>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SC</a:t>
                            </a:r>
                          </a:p>
                        </p:txBody>
                      </p:sp>
                    </p:grpSp>
                    <p:grpSp>
                      <p:nvGrpSpPr>
                        <p:cNvPr id="594" name="Group 593">
                          <a:extLst>
                            <a:ext uri="{FF2B5EF4-FFF2-40B4-BE49-F238E27FC236}">
                              <a16:creationId xmlns:a16="http://schemas.microsoft.com/office/drawing/2014/main" id="{C401C763-FDE2-AF71-E83A-5EE546BD4168}"/>
                            </a:ext>
                          </a:extLst>
                        </p:cNvPr>
                        <p:cNvGrpSpPr/>
                        <p:nvPr/>
                      </p:nvGrpSpPr>
                      <p:grpSpPr>
                        <a:xfrm>
                          <a:off x="10065632" y="4493090"/>
                          <a:ext cx="712194" cy="465255"/>
                          <a:chOff x="10024992" y="4490550"/>
                          <a:chExt cx="712194" cy="465255"/>
                        </a:xfrm>
                        <a:solidFill>
                          <a:srgbClr val="7A232E"/>
                        </a:solidFill>
                      </p:grpSpPr>
                      <p:sp>
                        <p:nvSpPr>
                          <p:cNvPr id="663" name="Freeform 44">
                            <a:extLst>
                              <a:ext uri="{FF2B5EF4-FFF2-40B4-BE49-F238E27FC236}">
                                <a16:creationId xmlns:a16="http://schemas.microsoft.com/office/drawing/2014/main" id="{24435305-D433-10C4-8073-8BB74E00F702}"/>
                              </a:ext>
                            </a:extLst>
                          </p:cNvPr>
                          <p:cNvSpPr>
                            <a:spLocks/>
                          </p:cNvSpPr>
                          <p:nvPr/>
                        </p:nvSpPr>
                        <p:spPr bwMode="gray">
                          <a:xfrm>
                            <a:off x="10696874" y="4611395"/>
                            <a:ext cx="40312" cy="112385"/>
                          </a:xfrm>
                          <a:custGeom>
                            <a:avLst/>
                            <a:gdLst>
                              <a:gd name="T0" fmla="*/ 0 w 33"/>
                              <a:gd name="T1" fmla="*/ 48 h 93"/>
                              <a:gd name="T2" fmla="*/ 17 w 33"/>
                              <a:gd name="T3" fmla="*/ 92 h 93"/>
                              <a:gd name="T4" fmla="*/ 26 w 33"/>
                              <a:gd name="T5" fmla="*/ 80 h 93"/>
                              <a:gd name="T6" fmla="*/ 22 w 33"/>
                              <a:gd name="T7" fmla="*/ 48 h 93"/>
                              <a:gd name="T8" fmla="*/ 31 w 33"/>
                              <a:gd name="T9" fmla="*/ 48 h 93"/>
                              <a:gd name="T10" fmla="*/ 35 w 33"/>
                              <a:gd name="T11" fmla="*/ 0 h 93"/>
                              <a:gd name="T12" fmla="*/ 4 w 33"/>
                              <a:gd name="T13" fmla="*/ 8 h 93"/>
                              <a:gd name="T14" fmla="*/ 0 w 33"/>
                              <a:gd name="T15" fmla="*/ 48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48"/>
                                </a:moveTo>
                                <a:lnTo>
                                  <a:pt x="16" y="92"/>
                                </a:lnTo>
                                <a:lnTo>
                                  <a:pt x="24" y="80"/>
                                </a:lnTo>
                                <a:lnTo>
                                  <a:pt x="20" y="48"/>
                                </a:lnTo>
                                <a:lnTo>
                                  <a:pt x="28" y="48"/>
                                </a:lnTo>
                                <a:lnTo>
                                  <a:pt x="32" y="0"/>
                                </a:lnTo>
                                <a:lnTo>
                                  <a:pt x="4" y="8"/>
                                </a:lnTo>
                                <a:lnTo>
                                  <a:pt x="0" y="48"/>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64" name="Freeform 46">
                            <a:extLst>
                              <a:ext uri="{FF2B5EF4-FFF2-40B4-BE49-F238E27FC236}">
                                <a16:creationId xmlns:a16="http://schemas.microsoft.com/office/drawing/2014/main" id="{DC6B5AE2-0F6C-BCD3-6ECB-2BE7C0841542}"/>
                              </a:ext>
                            </a:extLst>
                          </p:cNvPr>
                          <p:cNvSpPr>
                            <a:spLocks/>
                          </p:cNvSpPr>
                          <p:nvPr/>
                        </p:nvSpPr>
                        <p:spPr bwMode="gray">
                          <a:xfrm>
                            <a:off x="10024992" y="4490550"/>
                            <a:ext cx="706596" cy="465255"/>
                          </a:xfrm>
                          <a:custGeom>
                            <a:avLst/>
                            <a:gdLst>
                              <a:gd name="T0" fmla="*/ 420 w 577"/>
                              <a:gd name="T1" fmla="*/ 12 h 385"/>
                              <a:gd name="T2" fmla="*/ 381 w 577"/>
                              <a:gd name="T3" fmla="*/ 0 h 385"/>
                              <a:gd name="T4" fmla="*/ 359 w 577"/>
                              <a:gd name="T5" fmla="*/ 56 h 385"/>
                              <a:gd name="T6" fmla="*/ 337 w 577"/>
                              <a:gd name="T7" fmla="*/ 76 h 385"/>
                              <a:gd name="T8" fmla="*/ 328 w 577"/>
                              <a:gd name="T9" fmla="*/ 112 h 385"/>
                              <a:gd name="T10" fmla="*/ 297 w 577"/>
                              <a:gd name="T11" fmla="*/ 128 h 385"/>
                              <a:gd name="T12" fmla="*/ 284 w 577"/>
                              <a:gd name="T13" fmla="*/ 120 h 385"/>
                              <a:gd name="T14" fmla="*/ 262 w 577"/>
                              <a:gd name="T15" fmla="*/ 132 h 385"/>
                              <a:gd name="T16" fmla="*/ 271 w 577"/>
                              <a:gd name="T17" fmla="*/ 148 h 385"/>
                              <a:gd name="T18" fmla="*/ 254 w 577"/>
                              <a:gd name="T19" fmla="*/ 200 h 385"/>
                              <a:gd name="T20" fmla="*/ 254 w 577"/>
                              <a:gd name="T21" fmla="*/ 228 h 385"/>
                              <a:gd name="T22" fmla="*/ 197 w 577"/>
                              <a:gd name="T23" fmla="*/ 268 h 385"/>
                              <a:gd name="T24" fmla="*/ 184 w 577"/>
                              <a:gd name="T25" fmla="*/ 268 h 385"/>
                              <a:gd name="T26" fmla="*/ 166 w 577"/>
                              <a:gd name="T27" fmla="*/ 292 h 385"/>
                              <a:gd name="T28" fmla="*/ 131 w 577"/>
                              <a:gd name="T29" fmla="*/ 300 h 385"/>
                              <a:gd name="T30" fmla="*/ 114 w 577"/>
                              <a:gd name="T31" fmla="*/ 272 h 385"/>
                              <a:gd name="T32" fmla="*/ 105 w 577"/>
                              <a:gd name="T33" fmla="*/ 272 h 385"/>
                              <a:gd name="T34" fmla="*/ 83 w 577"/>
                              <a:gd name="T35" fmla="*/ 308 h 385"/>
                              <a:gd name="T36" fmla="*/ 57 w 577"/>
                              <a:gd name="T37" fmla="*/ 320 h 385"/>
                              <a:gd name="T38" fmla="*/ 52 w 577"/>
                              <a:gd name="T39" fmla="*/ 352 h 385"/>
                              <a:gd name="T40" fmla="*/ 0 w 577"/>
                              <a:gd name="T41" fmla="*/ 384 h 385"/>
                              <a:gd name="T42" fmla="*/ 162 w 577"/>
                              <a:gd name="T43" fmla="*/ 356 h 385"/>
                              <a:gd name="T44" fmla="*/ 630 w 577"/>
                              <a:gd name="T45" fmla="*/ 256 h 385"/>
                              <a:gd name="T46" fmla="*/ 617 w 577"/>
                              <a:gd name="T47" fmla="*/ 216 h 385"/>
                              <a:gd name="T48" fmla="*/ 591 w 577"/>
                              <a:gd name="T49" fmla="*/ 212 h 385"/>
                              <a:gd name="T50" fmla="*/ 577 w 577"/>
                              <a:gd name="T51" fmla="*/ 228 h 385"/>
                              <a:gd name="T52" fmla="*/ 564 w 577"/>
                              <a:gd name="T53" fmla="*/ 220 h 385"/>
                              <a:gd name="T54" fmla="*/ 573 w 577"/>
                              <a:gd name="T55" fmla="*/ 208 h 385"/>
                              <a:gd name="T56" fmla="*/ 573 w 577"/>
                              <a:gd name="T57" fmla="*/ 192 h 385"/>
                              <a:gd name="T58" fmla="*/ 560 w 577"/>
                              <a:gd name="T59" fmla="*/ 184 h 385"/>
                              <a:gd name="T60" fmla="*/ 577 w 577"/>
                              <a:gd name="T61" fmla="*/ 172 h 385"/>
                              <a:gd name="T62" fmla="*/ 564 w 577"/>
                              <a:gd name="T63" fmla="*/ 156 h 385"/>
                              <a:gd name="T64" fmla="*/ 529 w 577"/>
                              <a:gd name="T65" fmla="*/ 136 h 385"/>
                              <a:gd name="T66" fmla="*/ 560 w 577"/>
                              <a:gd name="T67" fmla="*/ 136 h 385"/>
                              <a:gd name="T68" fmla="*/ 551 w 577"/>
                              <a:gd name="T69" fmla="*/ 116 h 385"/>
                              <a:gd name="T70" fmla="*/ 529 w 577"/>
                              <a:gd name="T71" fmla="*/ 104 h 385"/>
                              <a:gd name="T72" fmla="*/ 494 w 577"/>
                              <a:gd name="T73" fmla="*/ 80 h 385"/>
                              <a:gd name="T74" fmla="*/ 472 w 577"/>
                              <a:gd name="T75" fmla="*/ 80 h 385"/>
                              <a:gd name="T76" fmla="*/ 477 w 577"/>
                              <a:gd name="T77" fmla="*/ 52 h 385"/>
                              <a:gd name="T78" fmla="*/ 490 w 577"/>
                              <a:gd name="T79" fmla="*/ 36 h 385"/>
                              <a:gd name="T80" fmla="*/ 437 w 577"/>
                              <a:gd name="T81" fmla="*/ 8 h 385"/>
                              <a:gd name="T82" fmla="*/ 420 w 577"/>
                              <a:gd name="T83" fmla="*/ 12 h 3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7"/>
                              <a:gd name="T127" fmla="*/ 0 h 385"/>
                              <a:gd name="T128" fmla="*/ 577 w 577"/>
                              <a:gd name="T129" fmla="*/ 385 h 3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7" h="385">
                                <a:moveTo>
                                  <a:pt x="384" y="12"/>
                                </a:moveTo>
                                <a:lnTo>
                                  <a:pt x="348" y="0"/>
                                </a:lnTo>
                                <a:lnTo>
                                  <a:pt x="328" y="56"/>
                                </a:lnTo>
                                <a:lnTo>
                                  <a:pt x="308" y="76"/>
                                </a:lnTo>
                                <a:lnTo>
                                  <a:pt x="300" y="112"/>
                                </a:lnTo>
                                <a:lnTo>
                                  <a:pt x="272" y="128"/>
                                </a:lnTo>
                                <a:lnTo>
                                  <a:pt x="260" y="120"/>
                                </a:lnTo>
                                <a:lnTo>
                                  <a:pt x="240" y="132"/>
                                </a:lnTo>
                                <a:lnTo>
                                  <a:pt x="248" y="148"/>
                                </a:lnTo>
                                <a:lnTo>
                                  <a:pt x="232" y="200"/>
                                </a:lnTo>
                                <a:lnTo>
                                  <a:pt x="232" y="228"/>
                                </a:lnTo>
                                <a:lnTo>
                                  <a:pt x="180" y="268"/>
                                </a:lnTo>
                                <a:lnTo>
                                  <a:pt x="168" y="268"/>
                                </a:lnTo>
                                <a:lnTo>
                                  <a:pt x="152" y="292"/>
                                </a:lnTo>
                                <a:lnTo>
                                  <a:pt x="120" y="300"/>
                                </a:lnTo>
                                <a:lnTo>
                                  <a:pt x="104" y="272"/>
                                </a:lnTo>
                                <a:lnTo>
                                  <a:pt x="96" y="272"/>
                                </a:lnTo>
                                <a:lnTo>
                                  <a:pt x="76" y="308"/>
                                </a:lnTo>
                                <a:lnTo>
                                  <a:pt x="52" y="320"/>
                                </a:lnTo>
                                <a:lnTo>
                                  <a:pt x="48" y="352"/>
                                </a:lnTo>
                                <a:lnTo>
                                  <a:pt x="0" y="384"/>
                                </a:lnTo>
                                <a:lnTo>
                                  <a:pt x="148" y="356"/>
                                </a:lnTo>
                                <a:lnTo>
                                  <a:pt x="576" y="256"/>
                                </a:lnTo>
                                <a:lnTo>
                                  <a:pt x="564" y="216"/>
                                </a:lnTo>
                                <a:lnTo>
                                  <a:pt x="540" y="212"/>
                                </a:lnTo>
                                <a:lnTo>
                                  <a:pt x="528" y="228"/>
                                </a:lnTo>
                                <a:lnTo>
                                  <a:pt x="516" y="220"/>
                                </a:lnTo>
                                <a:lnTo>
                                  <a:pt x="524" y="208"/>
                                </a:lnTo>
                                <a:lnTo>
                                  <a:pt x="524" y="192"/>
                                </a:lnTo>
                                <a:lnTo>
                                  <a:pt x="512" y="184"/>
                                </a:lnTo>
                                <a:lnTo>
                                  <a:pt x="528" y="172"/>
                                </a:lnTo>
                                <a:lnTo>
                                  <a:pt x="516" y="156"/>
                                </a:lnTo>
                                <a:lnTo>
                                  <a:pt x="484" y="136"/>
                                </a:lnTo>
                                <a:lnTo>
                                  <a:pt x="512" y="136"/>
                                </a:lnTo>
                                <a:lnTo>
                                  <a:pt x="504" y="116"/>
                                </a:lnTo>
                                <a:lnTo>
                                  <a:pt x="484" y="104"/>
                                </a:lnTo>
                                <a:lnTo>
                                  <a:pt x="452" y="80"/>
                                </a:lnTo>
                                <a:lnTo>
                                  <a:pt x="432" y="80"/>
                                </a:lnTo>
                                <a:lnTo>
                                  <a:pt x="436" y="52"/>
                                </a:lnTo>
                                <a:lnTo>
                                  <a:pt x="448" y="36"/>
                                </a:lnTo>
                                <a:lnTo>
                                  <a:pt x="400" y="8"/>
                                </a:lnTo>
                                <a:lnTo>
                                  <a:pt x="384" y="12"/>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65" name="Rectangle 114">
                            <a:extLst>
                              <a:ext uri="{FF2B5EF4-FFF2-40B4-BE49-F238E27FC236}">
                                <a16:creationId xmlns:a16="http://schemas.microsoft.com/office/drawing/2014/main" id="{F15BF1DA-BFB5-F2BF-05DC-DB191CD802F3}"/>
                              </a:ext>
                            </a:extLst>
                          </p:cNvPr>
                          <p:cNvSpPr>
                            <a:spLocks noChangeArrowheads="1"/>
                          </p:cNvSpPr>
                          <p:nvPr/>
                        </p:nvSpPr>
                        <p:spPr bwMode="gray">
                          <a:xfrm>
                            <a:off x="10388329" y="4665109"/>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VA</a:t>
                            </a:r>
                          </a:p>
                        </p:txBody>
                      </p:sp>
                    </p:grpSp>
                    <p:sp>
                      <p:nvSpPr>
                        <p:cNvPr id="661" name="Freeform 41">
                          <a:extLst>
                            <a:ext uri="{FF2B5EF4-FFF2-40B4-BE49-F238E27FC236}">
                              <a16:creationId xmlns:a16="http://schemas.microsoft.com/office/drawing/2014/main" id="{0F7C10D9-BFE8-57BB-9BD9-E9CBF5E2E566}"/>
                            </a:ext>
                          </a:extLst>
                        </p:cNvPr>
                        <p:cNvSpPr>
                          <a:spLocks/>
                        </p:cNvSpPr>
                        <p:nvPr/>
                      </p:nvSpPr>
                      <p:spPr bwMode="gray">
                        <a:xfrm>
                          <a:off x="10364621" y="440607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solidFill>
                          <a:srgbClr val="7A232E"/>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596" name="Group 595">
                          <a:extLst>
                            <a:ext uri="{FF2B5EF4-FFF2-40B4-BE49-F238E27FC236}">
                              <a16:creationId xmlns:a16="http://schemas.microsoft.com/office/drawing/2014/main" id="{125CB0F9-F958-0FA9-28FF-18B813AE737E}"/>
                            </a:ext>
                          </a:extLst>
                        </p:cNvPr>
                        <p:cNvGrpSpPr/>
                        <p:nvPr/>
                      </p:nvGrpSpPr>
                      <p:grpSpPr>
                        <a:xfrm>
                          <a:off x="10678165" y="4377077"/>
                          <a:ext cx="651659" cy="264651"/>
                          <a:chOff x="10637525" y="4374537"/>
                          <a:chExt cx="651659" cy="264651"/>
                        </a:xfrm>
                        <a:solidFill>
                          <a:srgbClr val="7A232E"/>
                        </a:solidFill>
                      </p:grpSpPr>
                      <p:sp>
                        <p:nvSpPr>
                          <p:cNvPr id="658" name="Line 188">
                            <a:extLst>
                              <a:ext uri="{FF2B5EF4-FFF2-40B4-BE49-F238E27FC236}">
                                <a16:creationId xmlns:a16="http://schemas.microsoft.com/office/drawing/2014/main" id="{3919B984-D8A7-4126-0237-28A4EFAE6952}"/>
                              </a:ext>
                            </a:extLst>
                          </p:cNvPr>
                          <p:cNvSpPr>
                            <a:spLocks noChangeShapeType="1"/>
                          </p:cNvSpPr>
                          <p:nvPr/>
                        </p:nvSpPr>
                        <p:spPr bwMode="gray">
                          <a:xfrm>
                            <a:off x="10737185" y="4529218"/>
                            <a:ext cx="337789" cy="31527"/>
                          </a:xfrm>
                          <a:prstGeom prst="line">
                            <a:avLst/>
                          </a:prstGeom>
                          <a:grpFill/>
                          <a:ln w="9525">
                            <a:solidFill>
                              <a:sysClr val="window" lastClr="FFFFFF">
                                <a:lumMod val="9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59" name="Freeform 43">
                            <a:extLst>
                              <a:ext uri="{FF2B5EF4-FFF2-40B4-BE49-F238E27FC236}">
                                <a16:creationId xmlns:a16="http://schemas.microsoft.com/office/drawing/2014/main" id="{F644203A-24E5-B76C-E056-D9CD1DE74D1F}"/>
                              </a:ext>
                            </a:extLst>
                          </p:cNvPr>
                          <p:cNvSpPr>
                            <a:spLocks/>
                          </p:cNvSpPr>
                          <p:nvPr/>
                        </p:nvSpPr>
                        <p:spPr bwMode="gray">
                          <a:xfrm>
                            <a:off x="10637525" y="437453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60" name="Rectangle 132">
                            <a:extLst>
                              <a:ext uri="{FF2B5EF4-FFF2-40B4-BE49-F238E27FC236}">
                                <a16:creationId xmlns:a16="http://schemas.microsoft.com/office/drawing/2014/main" id="{73976905-2E86-6549-68A1-C70389B1CA06}"/>
                              </a:ext>
                            </a:extLst>
                          </p:cNvPr>
                          <p:cNvSpPr>
                            <a:spLocks noChangeArrowheads="1"/>
                          </p:cNvSpPr>
                          <p:nvPr/>
                        </p:nvSpPr>
                        <p:spPr bwMode="gray">
                          <a:xfrm>
                            <a:off x="11109989" y="4503843"/>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DE</a:t>
                            </a:r>
                          </a:p>
                        </p:txBody>
                      </p:sp>
                    </p:grpSp>
                    <p:grpSp>
                      <p:nvGrpSpPr>
                        <p:cNvPr id="597" name="Group 596">
                          <a:extLst>
                            <a:ext uri="{FF2B5EF4-FFF2-40B4-BE49-F238E27FC236}">
                              <a16:creationId xmlns:a16="http://schemas.microsoft.com/office/drawing/2014/main" id="{4BF07363-81D7-754E-B53A-A65A8B8E4407}"/>
                            </a:ext>
                          </a:extLst>
                        </p:cNvPr>
                        <p:cNvGrpSpPr/>
                        <p:nvPr/>
                      </p:nvGrpSpPr>
                      <p:grpSpPr>
                        <a:xfrm>
                          <a:off x="10707280" y="4198228"/>
                          <a:ext cx="617739" cy="276736"/>
                          <a:chOff x="10666640" y="4195688"/>
                          <a:chExt cx="617739" cy="276736"/>
                        </a:xfrm>
                        <a:solidFill>
                          <a:srgbClr val="7A232E"/>
                        </a:solidFill>
                      </p:grpSpPr>
                      <p:sp>
                        <p:nvSpPr>
                          <p:cNvPr id="655" name="Line 187">
                            <a:extLst>
                              <a:ext uri="{FF2B5EF4-FFF2-40B4-BE49-F238E27FC236}">
                                <a16:creationId xmlns:a16="http://schemas.microsoft.com/office/drawing/2014/main" id="{52E08F7B-03A1-E83B-754D-84A487BBE1AE}"/>
                              </a:ext>
                            </a:extLst>
                          </p:cNvPr>
                          <p:cNvSpPr>
                            <a:spLocks noChangeShapeType="1"/>
                          </p:cNvSpPr>
                          <p:nvPr/>
                        </p:nvSpPr>
                        <p:spPr bwMode="gray">
                          <a:xfrm flipV="1">
                            <a:off x="10779811" y="4310058"/>
                            <a:ext cx="316421" cy="45316"/>
                          </a:xfrm>
                          <a:prstGeom prst="line">
                            <a:avLst/>
                          </a:prstGeom>
                          <a:grpFill/>
                          <a:ln w="9525">
                            <a:solidFill>
                              <a:sysClr val="window" lastClr="FFFFFF">
                                <a:lumMod val="9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656" name="Freeform 78">
                            <a:extLst>
                              <a:ext uri="{FF2B5EF4-FFF2-40B4-BE49-F238E27FC236}">
                                <a16:creationId xmlns:a16="http://schemas.microsoft.com/office/drawing/2014/main" id="{B685AAD2-1108-E592-7133-B6801D109177}"/>
                              </a:ext>
                            </a:extLst>
                          </p:cNvPr>
                          <p:cNvSpPr>
                            <a:spLocks/>
                          </p:cNvSpPr>
                          <p:nvPr/>
                        </p:nvSpPr>
                        <p:spPr bwMode="gray">
                          <a:xfrm>
                            <a:off x="10666640" y="4195688"/>
                            <a:ext cx="118700" cy="276736"/>
                          </a:xfrm>
                          <a:custGeom>
                            <a:avLst/>
                            <a:gdLst>
                              <a:gd name="T0" fmla="*/ 17 w 97"/>
                              <a:gd name="T1" fmla="*/ 0 h 229"/>
                              <a:gd name="T2" fmla="*/ 96 w 97"/>
                              <a:gd name="T3" fmla="*/ 12 h 229"/>
                              <a:gd name="T4" fmla="*/ 96 w 97"/>
                              <a:gd name="T5" fmla="*/ 40 h 229"/>
                              <a:gd name="T6" fmla="*/ 83 w 97"/>
                              <a:gd name="T7" fmla="*/ 76 h 229"/>
                              <a:gd name="T8" fmla="*/ 87 w 97"/>
                              <a:gd name="T9" fmla="*/ 84 h 229"/>
                              <a:gd name="T10" fmla="*/ 101 w 97"/>
                              <a:gd name="T11" fmla="*/ 80 h 229"/>
                              <a:gd name="T12" fmla="*/ 105 w 97"/>
                              <a:gd name="T13" fmla="*/ 92 h 229"/>
                              <a:gd name="T14" fmla="*/ 105 w 97"/>
                              <a:gd name="T15" fmla="*/ 132 h 229"/>
                              <a:gd name="T16" fmla="*/ 92 w 97"/>
                              <a:gd name="T17" fmla="*/ 184 h 229"/>
                              <a:gd name="T18" fmla="*/ 79 w 97"/>
                              <a:gd name="T19" fmla="*/ 220 h 229"/>
                              <a:gd name="T20" fmla="*/ 66 w 97"/>
                              <a:gd name="T21" fmla="*/ 228 h 229"/>
                              <a:gd name="T22" fmla="*/ 66 w 97"/>
                              <a:gd name="T23" fmla="*/ 216 h 229"/>
                              <a:gd name="T24" fmla="*/ 52 w 97"/>
                              <a:gd name="T25" fmla="*/ 212 h 229"/>
                              <a:gd name="T26" fmla="*/ 39 w 97"/>
                              <a:gd name="T27" fmla="*/ 212 h 229"/>
                              <a:gd name="T28" fmla="*/ 22 w 97"/>
                              <a:gd name="T29" fmla="*/ 196 h 229"/>
                              <a:gd name="T30" fmla="*/ 9 w 97"/>
                              <a:gd name="T31" fmla="*/ 180 h 229"/>
                              <a:gd name="T32" fmla="*/ 13 w 97"/>
                              <a:gd name="T33" fmla="*/ 156 h 229"/>
                              <a:gd name="T34" fmla="*/ 17 w 97"/>
                              <a:gd name="T35" fmla="*/ 132 h 229"/>
                              <a:gd name="T36" fmla="*/ 17 w 97"/>
                              <a:gd name="T37" fmla="*/ 120 h 229"/>
                              <a:gd name="T38" fmla="*/ 39 w 97"/>
                              <a:gd name="T39" fmla="*/ 104 h 229"/>
                              <a:gd name="T40" fmla="*/ 31 w 97"/>
                              <a:gd name="T41" fmla="*/ 92 h 229"/>
                              <a:gd name="T42" fmla="*/ 17 w 97"/>
                              <a:gd name="T43" fmla="*/ 92 h 229"/>
                              <a:gd name="T44" fmla="*/ 9 w 97"/>
                              <a:gd name="T45" fmla="*/ 84 h 229"/>
                              <a:gd name="T46" fmla="*/ 17 w 97"/>
                              <a:gd name="T47" fmla="*/ 64 h 229"/>
                              <a:gd name="T48" fmla="*/ 0 w 97"/>
                              <a:gd name="T49" fmla="*/ 52 h 229"/>
                              <a:gd name="T50" fmla="*/ 9 w 97"/>
                              <a:gd name="T51" fmla="*/ 32 h 229"/>
                              <a:gd name="T52" fmla="*/ 9 w 97"/>
                              <a:gd name="T53" fmla="*/ 16 h 229"/>
                              <a:gd name="T54" fmla="*/ 17 w 97"/>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229"/>
                              <a:gd name="T86" fmla="*/ 97 w 97"/>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229">
                                <a:moveTo>
                                  <a:pt x="16" y="0"/>
                                </a:moveTo>
                                <a:lnTo>
                                  <a:pt x="88" y="12"/>
                                </a:lnTo>
                                <a:lnTo>
                                  <a:pt x="88" y="40"/>
                                </a:lnTo>
                                <a:lnTo>
                                  <a:pt x="76" y="76"/>
                                </a:lnTo>
                                <a:lnTo>
                                  <a:pt x="80" y="84"/>
                                </a:lnTo>
                                <a:lnTo>
                                  <a:pt x="92" y="80"/>
                                </a:lnTo>
                                <a:lnTo>
                                  <a:pt x="96" y="92"/>
                                </a:lnTo>
                                <a:lnTo>
                                  <a:pt x="96" y="132"/>
                                </a:lnTo>
                                <a:lnTo>
                                  <a:pt x="84" y="184"/>
                                </a:lnTo>
                                <a:lnTo>
                                  <a:pt x="72" y="220"/>
                                </a:lnTo>
                                <a:lnTo>
                                  <a:pt x="60" y="228"/>
                                </a:lnTo>
                                <a:lnTo>
                                  <a:pt x="60" y="216"/>
                                </a:lnTo>
                                <a:lnTo>
                                  <a:pt x="48" y="212"/>
                                </a:lnTo>
                                <a:lnTo>
                                  <a:pt x="36" y="212"/>
                                </a:lnTo>
                                <a:lnTo>
                                  <a:pt x="20" y="196"/>
                                </a:lnTo>
                                <a:lnTo>
                                  <a:pt x="8" y="180"/>
                                </a:lnTo>
                                <a:lnTo>
                                  <a:pt x="12" y="156"/>
                                </a:lnTo>
                                <a:lnTo>
                                  <a:pt x="16" y="132"/>
                                </a:lnTo>
                                <a:lnTo>
                                  <a:pt x="16" y="120"/>
                                </a:lnTo>
                                <a:lnTo>
                                  <a:pt x="36" y="104"/>
                                </a:lnTo>
                                <a:lnTo>
                                  <a:pt x="28" y="92"/>
                                </a:lnTo>
                                <a:lnTo>
                                  <a:pt x="16" y="92"/>
                                </a:lnTo>
                                <a:lnTo>
                                  <a:pt x="8" y="84"/>
                                </a:lnTo>
                                <a:lnTo>
                                  <a:pt x="16" y="64"/>
                                </a:lnTo>
                                <a:lnTo>
                                  <a:pt x="0" y="52"/>
                                </a:lnTo>
                                <a:lnTo>
                                  <a:pt x="8" y="32"/>
                                </a:lnTo>
                                <a:lnTo>
                                  <a:pt x="8" y="16"/>
                                </a:lnTo>
                                <a:lnTo>
                                  <a:pt x="16" y="0"/>
                                </a:lnTo>
                              </a:path>
                            </a:pathLst>
                          </a:custGeom>
                          <a:solidFill>
                            <a:srgbClr val="7F7F7F"/>
                          </a:solidFill>
                          <a:ln w="12700" cap="rnd" cmpd="sng">
                            <a:solidFill>
                              <a:sysClr val="window" lastClr="FFFFFF">
                                <a:lumMod val="95000"/>
                              </a:sysClr>
                            </a:solidFill>
                            <a:prstDash val="solid"/>
                            <a:round/>
                            <a:headEnd type="none" w="med" len="med"/>
                            <a:tailEnd type="none" w="med" len="med"/>
                          </a:ln>
                          <a:effectLst>
                            <a:outerShdw blurRad="50800" dist="38100" dir="8100000" algn="tr" rotWithShape="0">
                              <a:prstClr val="black">
                                <a:alpha val="40000"/>
                              </a:prstClr>
                            </a:outerShdw>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57" name="Rectangle 131">
                            <a:extLst>
                              <a:ext uri="{FF2B5EF4-FFF2-40B4-BE49-F238E27FC236}">
                                <a16:creationId xmlns:a16="http://schemas.microsoft.com/office/drawing/2014/main" id="{69B14224-D6A6-5A19-EDC6-7E2E5E1C4CEA}"/>
                              </a:ext>
                            </a:extLst>
                          </p:cNvPr>
                          <p:cNvSpPr>
                            <a:spLocks noChangeArrowheads="1"/>
                          </p:cNvSpPr>
                          <p:nvPr/>
                        </p:nvSpPr>
                        <p:spPr bwMode="gray">
                          <a:xfrm>
                            <a:off x="11105184" y="4239995"/>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NJ</a:t>
                            </a:r>
                          </a:p>
                        </p:txBody>
                      </p:sp>
                    </p:grpSp>
                    <p:grpSp>
                      <p:nvGrpSpPr>
                        <p:cNvPr id="598" name="Group 597">
                          <a:extLst>
                            <a:ext uri="{FF2B5EF4-FFF2-40B4-BE49-F238E27FC236}">
                              <a16:creationId xmlns:a16="http://schemas.microsoft.com/office/drawing/2014/main" id="{040BE6B9-0D1A-162A-6790-B2199AE99B57}"/>
                            </a:ext>
                          </a:extLst>
                        </p:cNvPr>
                        <p:cNvGrpSpPr/>
                        <p:nvPr/>
                      </p:nvGrpSpPr>
                      <p:grpSpPr>
                        <a:xfrm>
                          <a:off x="10198352" y="4112366"/>
                          <a:ext cx="545343" cy="383080"/>
                          <a:chOff x="10157712" y="4109826"/>
                          <a:chExt cx="545343" cy="383080"/>
                        </a:xfrm>
                        <a:solidFill>
                          <a:srgbClr val="7A232E"/>
                        </a:solidFill>
                      </p:grpSpPr>
                      <p:sp>
                        <p:nvSpPr>
                          <p:cNvPr id="653" name="Freeform 77">
                            <a:extLst>
                              <a:ext uri="{FF2B5EF4-FFF2-40B4-BE49-F238E27FC236}">
                                <a16:creationId xmlns:a16="http://schemas.microsoft.com/office/drawing/2014/main" id="{9A405220-4D0A-B6D0-E7F0-6EBF559ECFB5}"/>
                              </a:ext>
                            </a:extLst>
                          </p:cNvPr>
                          <p:cNvSpPr>
                            <a:spLocks/>
                          </p:cNvSpPr>
                          <p:nvPr/>
                        </p:nvSpPr>
                        <p:spPr bwMode="gray">
                          <a:xfrm>
                            <a:off x="10157712" y="4109826"/>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54" name="Rectangle 114">
                            <a:extLst>
                              <a:ext uri="{FF2B5EF4-FFF2-40B4-BE49-F238E27FC236}">
                                <a16:creationId xmlns:a16="http://schemas.microsoft.com/office/drawing/2014/main" id="{D00AD6D3-BB33-EE2F-F5C9-2AA6BD059AD5}"/>
                              </a:ext>
                            </a:extLst>
                          </p:cNvPr>
                          <p:cNvSpPr>
                            <a:spLocks noChangeArrowheads="1"/>
                          </p:cNvSpPr>
                          <p:nvPr/>
                        </p:nvSpPr>
                        <p:spPr bwMode="gray">
                          <a:xfrm>
                            <a:off x="10349145" y="423919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prstClr val="white"/>
                                </a:solidFill>
                                <a:effectLst/>
                                <a:uLnTx/>
                                <a:uFillTx/>
                                <a:cs typeface="Arial" panose="020B0604020202020204" pitchFamily="34" charset="0"/>
                              </a:rPr>
                              <a:t>PA</a:t>
                            </a:r>
                          </a:p>
                        </p:txBody>
                      </p:sp>
                    </p:grpSp>
                    <p:grpSp>
                      <p:nvGrpSpPr>
                        <p:cNvPr id="599" name="Group 598">
                          <a:extLst>
                            <a:ext uri="{FF2B5EF4-FFF2-40B4-BE49-F238E27FC236}">
                              <a16:creationId xmlns:a16="http://schemas.microsoft.com/office/drawing/2014/main" id="{AE957EB6-F661-9D03-1CA7-E59A3269490D}"/>
                            </a:ext>
                          </a:extLst>
                        </p:cNvPr>
                        <p:cNvGrpSpPr/>
                        <p:nvPr/>
                      </p:nvGrpSpPr>
                      <p:grpSpPr>
                        <a:xfrm>
                          <a:off x="10805821" y="4027835"/>
                          <a:ext cx="483708" cy="227207"/>
                          <a:chOff x="10765181" y="4025295"/>
                          <a:chExt cx="483708" cy="227207"/>
                        </a:xfrm>
                        <a:solidFill>
                          <a:srgbClr val="7A232E"/>
                        </a:solidFill>
                      </p:grpSpPr>
                      <p:sp>
                        <p:nvSpPr>
                          <p:cNvPr id="650" name="Freeform 75">
                            <a:extLst>
                              <a:ext uri="{FF2B5EF4-FFF2-40B4-BE49-F238E27FC236}">
                                <a16:creationId xmlns:a16="http://schemas.microsoft.com/office/drawing/2014/main" id="{383AD101-E766-CC67-55E2-23528B52F172}"/>
                              </a:ext>
                            </a:extLst>
                          </p:cNvPr>
                          <p:cNvSpPr>
                            <a:spLocks/>
                          </p:cNvSpPr>
                          <p:nvPr/>
                        </p:nvSpPr>
                        <p:spPr bwMode="gray">
                          <a:xfrm>
                            <a:off x="10765181" y="402529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solidFill>
                            <a:sysClr val="windowText" lastClr="000000">
                              <a:lumMod val="50000"/>
                              <a:lumOff val="50000"/>
                            </a:sysClr>
                          </a:solidFill>
                          <a:ln w="12700" cap="rnd" cmpd="sng">
                            <a:solidFill>
                              <a:sysClr val="window" lastClr="FFFFFF">
                                <a:lumMod val="95000"/>
                              </a:sysClr>
                            </a:solidFill>
                            <a:prstDash val="solid"/>
                            <a:round/>
                            <a:headEnd type="none" w="med" len="med"/>
                            <a:tailEnd type="none" w="med" len="med"/>
                          </a:ln>
                          <a:effectLst>
                            <a:outerShdw blurRad="50800" dist="38100" dir="8100000" algn="tr" rotWithShape="0">
                              <a:prstClr val="black">
                                <a:alpha val="40000"/>
                              </a:prstClr>
                            </a:outerShdw>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51" name="Rectangle 133">
                            <a:extLst>
                              <a:ext uri="{FF2B5EF4-FFF2-40B4-BE49-F238E27FC236}">
                                <a16:creationId xmlns:a16="http://schemas.microsoft.com/office/drawing/2014/main" id="{F132D8EE-A872-0AD9-967C-13634B6DBB3F}"/>
                              </a:ext>
                            </a:extLst>
                          </p:cNvPr>
                          <p:cNvSpPr>
                            <a:spLocks noChangeArrowheads="1"/>
                          </p:cNvSpPr>
                          <p:nvPr/>
                        </p:nvSpPr>
                        <p:spPr bwMode="gray">
                          <a:xfrm>
                            <a:off x="11069694" y="4117156"/>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CT</a:t>
                            </a:r>
                          </a:p>
                        </p:txBody>
                      </p:sp>
                      <p:sp>
                        <p:nvSpPr>
                          <p:cNvPr id="652" name="Line 184">
                            <a:extLst>
                              <a:ext uri="{FF2B5EF4-FFF2-40B4-BE49-F238E27FC236}">
                                <a16:creationId xmlns:a16="http://schemas.microsoft.com/office/drawing/2014/main" id="{95EC1625-5821-0E86-1B36-5C80A05A9DBA}"/>
                              </a:ext>
                            </a:extLst>
                          </p:cNvPr>
                          <p:cNvSpPr>
                            <a:spLocks noChangeShapeType="1"/>
                          </p:cNvSpPr>
                          <p:nvPr/>
                        </p:nvSpPr>
                        <p:spPr bwMode="gray">
                          <a:xfrm>
                            <a:off x="10874142" y="4115634"/>
                            <a:ext cx="172030" cy="64364"/>
                          </a:xfrm>
                          <a:prstGeom prst="line">
                            <a:avLst/>
                          </a:pr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grpSp>
                      <p:nvGrpSpPr>
                        <p:cNvPr id="600" name="组合 12">
                          <a:extLst>
                            <a:ext uri="{FF2B5EF4-FFF2-40B4-BE49-F238E27FC236}">
                              <a16:creationId xmlns:a16="http://schemas.microsoft.com/office/drawing/2014/main" id="{7A627875-134D-8242-68AC-629B93835A98}"/>
                            </a:ext>
                          </a:extLst>
                        </p:cNvPr>
                        <p:cNvGrpSpPr/>
                        <p:nvPr/>
                      </p:nvGrpSpPr>
                      <p:grpSpPr>
                        <a:xfrm rot="21254482">
                          <a:off x="6376380" y="916346"/>
                          <a:ext cx="5652423" cy="3174859"/>
                          <a:chOff x="1894289" y="1477274"/>
                          <a:chExt cx="5492750" cy="4351337"/>
                        </a:xfrm>
                        <a:solidFill>
                          <a:srgbClr val="7A232E"/>
                        </a:solidFill>
                        <a:effectLst/>
                      </p:grpSpPr>
                      <p:sp>
                        <p:nvSpPr>
                          <p:cNvPr id="611" name="Freeform 5">
                            <a:extLst>
                              <a:ext uri="{FF2B5EF4-FFF2-40B4-BE49-F238E27FC236}">
                                <a16:creationId xmlns:a16="http://schemas.microsoft.com/office/drawing/2014/main" id="{A4050AF4-52F2-9080-63FF-2E66ED105A81}"/>
                              </a:ext>
                            </a:extLst>
                          </p:cNvPr>
                          <p:cNvSpPr>
                            <a:spLocks/>
                          </p:cNvSpPr>
                          <p:nvPr/>
                        </p:nvSpPr>
                        <p:spPr bwMode="auto">
                          <a:xfrm>
                            <a:off x="2072089" y="2174186"/>
                            <a:ext cx="795337" cy="1204913"/>
                          </a:xfrm>
                          <a:custGeom>
                            <a:avLst/>
                            <a:gdLst>
                              <a:gd name="T0" fmla="*/ 2210 w 2215"/>
                              <a:gd name="T1" fmla="*/ 113 h 3354"/>
                              <a:gd name="T2" fmla="*/ 2103 w 2215"/>
                              <a:gd name="T3" fmla="*/ 0 h 3354"/>
                              <a:gd name="T4" fmla="*/ 1523 w 2215"/>
                              <a:gd name="T5" fmla="*/ 528 h 3354"/>
                              <a:gd name="T6" fmla="*/ 1310 w 2215"/>
                              <a:gd name="T7" fmla="*/ 713 h 3354"/>
                              <a:gd name="T8" fmla="*/ 0 w 2215"/>
                              <a:gd name="T9" fmla="*/ 2084 h 3354"/>
                              <a:gd name="T10" fmla="*/ 170 w 2215"/>
                              <a:gd name="T11" fmla="*/ 2189 h 3354"/>
                              <a:gd name="T12" fmla="*/ 169 w 2215"/>
                              <a:gd name="T13" fmla="*/ 2309 h 3354"/>
                              <a:gd name="T14" fmla="*/ 403 w 2215"/>
                              <a:gd name="T15" fmla="*/ 2504 h 3354"/>
                              <a:gd name="T16" fmla="*/ 919 w 2215"/>
                              <a:gd name="T17" fmla="*/ 2867 h 3354"/>
                              <a:gd name="T18" fmla="*/ 1775 w 2215"/>
                              <a:gd name="T19" fmla="*/ 3354 h 3354"/>
                              <a:gd name="T20" fmla="*/ 1830 w 2215"/>
                              <a:gd name="T21" fmla="*/ 3129 h 3354"/>
                              <a:gd name="T22" fmla="*/ 1890 w 2215"/>
                              <a:gd name="T23" fmla="*/ 3039 h 3354"/>
                              <a:gd name="T24" fmla="*/ 1770 w 2215"/>
                              <a:gd name="T25" fmla="*/ 3044 h 3354"/>
                              <a:gd name="T26" fmla="*/ 1575 w 2215"/>
                              <a:gd name="T27" fmla="*/ 2949 h 3354"/>
                              <a:gd name="T28" fmla="*/ 1625 w 2215"/>
                              <a:gd name="T29" fmla="*/ 2754 h 3354"/>
                              <a:gd name="T30" fmla="*/ 1625 w 2215"/>
                              <a:gd name="T31" fmla="*/ 2559 h 3354"/>
                              <a:gd name="T32" fmla="*/ 1565 w 2215"/>
                              <a:gd name="T33" fmla="*/ 2394 h 3354"/>
                              <a:gd name="T34" fmla="*/ 1755 w 2215"/>
                              <a:gd name="T35" fmla="*/ 1959 h 3354"/>
                              <a:gd name="T36" fmla="*/ 1770 w 2215"/>
                              <a:gd name="T37" fmla="*/ 1784 h 3354"/>
                              <a:gd name="T38" fmla="*/ 1765 w 2215"/>
                              <a:gd name="T39" fmla="*/ 1613 h 3354"/>
                              <a:gd name="T40" fmla="*/ 1775 w 2215"/>
                              <a:gd name="T41" fmla="*/ 1483 h 3354"/>
                              <a:gd name="T42" fmla="*/ 1935 w 2215"/>
                              <a:gd name="T43" fmla="*/ 1388 h 3354"/>
                              <a:gd name="T44" fmla="*/ 1895 w 2215"/>
                              <a:gd name="T45" fmla="*/ 1208 h 3354"/>
                              <a:gd name="T46" fmla="*/ 2045 w 2215"/>
                              <a:gd name="T47" fmla="*/ 983 h 3354"/>
                              <a:gd name="T48" fmla="*/ 1865 w 2215"/>
                              <a:gd name="T49" fmla="*/ 868 h 3354"/>
                              <a:gd name="T50" fmla="*/ 1950 w 2215"/>
                              <a:gd name="T51" fmla="*/ 733 h 3354"/>
                              <a:gd name="T52" fmla="*/ 2010 w 2215"/>
                              <a:gd name="T53" fmla="*/ 623 h 3354"/>
                              <a:gd name="T54" fmla="*/ 2215 w 2215"/>
                              <a:gd name="T55" fmla="*/ 478 h 3354"/>
                              <a:gd name="T56" fmla="*/ 2195 w 2215"/>
                              <a:gd name="T57" fmla="*/ 263 h 3354"/>
                              <a:gd name="T58" fmla="*/ 2210 w 2215"/>
                              <a:gd name="T59" fmla="*/ 113 h 3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5" h="3354">
                                <a:moveTo>
                                  <a:pt x="2210" y="113"/>
                                </a:moveTo>
                                <a:lnTo>
                                  <a:pt x="2103" y="0"/>
                                </a:lnTo>
                                <a:lnTo>
                                  <a:pt x="1523" y="528"/>
                                </a:lnTo>
                                <a:lnTo>
                                  <a:pt x="1310" y="713"/>
                                </a:lnTo>
                                <a:lnTo>
                                  <a:pt x="0" y="2084"/>
                                </a:lnTo>
                                <a:lnTo>
                                  <a:pt x="170" y="2189"/>
                                </a:lnTo>
                                <a:lnTo>
                                  <a:pt x="169" y="2309"/>
                                </a:lnTo>
                                <a:lnTo>
                                  <a:pt x="403" y="2504"/>
                                </a:lnTo>
                                <a:lnTo>
                                  <a:pt x="919" y="2867"/>
                                </a:lnTo>
                                <a:lnTo>
                                  <a:pt x="1775" y="3354"/>
                                </a:lnTo>
                                <a:lnTo>
                                  <a:pt x="1830" y="3129"/>
                                </a:lnTo>
                                <a:lnTo>
                                  <a:pt x="1890" y="3039"/>
                                </a:lnTo>
                                <a:lnTo>
                                  <a:pt x="1770" y="3044"/>
                                </a:lnTo>
                                <a:lnTo>
                                  <a:pt x="1575" y="2949"/>
                                </a:lnTo>
                                <a:lnTo>
                                  <a:pt x="1625" y="2754"/>
                                </a:lnTo>
                                <a:lnTo>
                                  <a:pt x="1625" y="2559"/>
                                </a:lnTo>
                                <a:lnTo>
                                  <a:pt x="1565" y="2394"/>
                                </a:lnTo>
                                <a:lnTo>
                                  <a:pt x="1755" y="1959"/>
                                </a:lnTo>
                                <a:lnTo>
                                  <a:pt x="1770" y="1784"/>
                                </a:lnTo>
                                <a:lnTo>
                                  <a:pt x="1765" y="1613"/>
                                </a:lnTo>
                                <a:lnTo>
                                  <a:pt x="1775" y="1483"/>
                                </a:lnTo>
                                <a:lnTo>
                                  <a:pt x="1935" y="1388"/>
                                </a:lnTo>
                                <a:lnTo>
                                  <a:pt x="1895" y="1208"/>
                                </a:lnTo>
                                <a:lnTo>
                                  <a:pt x="2045" y="983"/>
                                </a:lnTo>
                                <a:lnTo>
                                  <a:pt x="1865" y="868"/>
                                </a:lnTo>
                                <a:lnTo>
                                  <a:pt x="1950" y="733"/>
                                </a:lnTo>
                                <a:lnTo>
                                  <a:pt x="2010" y="623"/>
                                </a:lnTo>
                                <a:lnTo>
                                  <a:pt x="2215" y="478"/>
                                </a:lnTo>
                                <a:lnTo>
                                  <a:pt x="2195" y="263"/>
                                </a:lnTo>
                                <a:lnTo>
                                  <a:pt x="2210" y="113"/>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12" name="Freeform 16">
                            <a:extLst>
                              <a:ext uri="{FF2B5EF4-FFF2-40B4-BE49-F238E27FC236}">
                                <a16:creationId xmlns:a16="http://schemas.microsoft.com/office/drawing/2014/main" id="{5D81C1FB-24CF-8CBA-5880-65DA19C26DF0}"/>
                              </a:ext>
                            </a:extLst>
                          </p:cNvPr>
                          <p:cNvSpPr>
                            <a:spLocks/>
                          </p:cNvSpPr>
                          <p:nvPr/>
                        </p:nvSpPr>
                        <p:spPr bwMode="auto">
                          <a:xfrm>
                            <a:off x="2586439" y="3467999"/>
                            <a:ext cx="846137" cy="1390650"/>
                          </a:xfrm>
                          <a:custGeom>
                            <a:avLst/>
                            <a:gdLst>
                              <a:gd name="T0" fmla="*/ 0 w 2356"/>
                              <a:gd name="T1" fmla="*/ 1765 h 3870"/>
                              <a:gd name="T2" fmla="*/ 851 w 2356"/>
                              <a:gd name="T3" fmla="*/ 0 h 3870"/>
                              <a:gd name="T4" fmla="*/ 2356 w 2356"/>
                              <a:gd name="T5" fmla="*/ 460 h 3870"/>
                              <a:gd name="T6" fmla="*/ 1966 w 2356"/>
                              <a:gd name="T7" fmla="*/ 1500 h 3870"/>
                              <a:gd name="T8" fmla="*/ 1306 w 2356"/>
                              <a:gd name="T9" fmla="*/ 3870 h 3870"/>
                              <a:gd name="T10" fmla="*/ 570 w 2356"/>
                              <a:gd name="T11" fmla="*/ 3675 h 3870"/>
                              <a:gd name="T12" fmla="*/ 467 w 2356"/>
                              <a:gd name="T13" fmla="*/ 3505 h 3870"/>
                              <a:gd name="T14" fmla="*/ 506 w 2356"/>
                              <a:gd name="T15" fmla="*/ 3205 h 3870"/>
                              <a:gd name="T16" fmla="*/ 300 w 2356"/>
                              <a:gd name="T17" fmla="*/ 2620 h 3870"/>
                              <a:gd name="T18" fmla="*/ 130 w 2356"/>
                              <a:gd name="T19" fmla="*/ 2320 h 3870"/>
                              <a:gd name="T20" fmla="*/ 160 w 2356"/>
                              <a:gd name="T21" fmla="*/ 2140 h 3870"/>
                              <a:gd name="T22" fmla="*/ 10 w 2356"/>
                              <a:gd name="T23" fmla="*/ 1920 h 3870"/>
                              <a:gd name="T24" fmla="*/ 0 w 2356"/>
                              <a:gd name="T25" fmla="*/ 1765 h 3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6" h="3870">
                                <a:moveTo>
                                  <a:pt x="0" y="1765"/>
                                </a:moveTo>
                                <a:lnTo>
                                  <a:pt x="851" y="0"/>
                                </a:lnTo>
                                <a:lnTo>
                                  <a:pt x="2356" y="460"/>
                                </a:lnTo>
                                <a:lnTo>
                                  <a:pt x="1966" y="1500"/>
                                </a:lnTo>
                                <a:lnTo>
                                  <a:pt x="1306" y="3870"/>
                                </a:lnTo>
                                <a:lnTo>
                                  <a:pt x="570" y="3675"/>
                                </a:lnTo>
                                <a:lnTo>
                                  <a:pt x="467" y="3505"/>
                                </a:lnTo>
                                <a:lnTo>
                                  <a:pt x="506" y="3205"/>
                                </a:lnTo>
                                <a:lnTo>
                                  <a:pt x="300" y="2620"/>
                                </a:lnTo>
                                <a:lnTo>
                                  <a:pt x="130" y="2320"/>
                                </a:lnTo>
                                <a:lnTo>
                                  <a:pt x="160" y="2140"/>
                                </a:lnTo>
                                <a:lnTo>
                                  <a:pt x="10" y="1920"/>
                                </a:lnTo>
                                <a:lnTo>
                                  <a:pt x="0" y="1765"/>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ea typeface="等线" panose="020B0503020204020204" pitchFamily="2" charset="-122"/>
                            </a:endParaRPr>
                          </a:p>
                        </p:txBody>
                      </p:sp>
                      <p:sp>
                        <p:nvSpPr>
                          <p:cNvPr id="613" name="Freeform 17">
                            <a:extLst>
                              <a:ext uri="{FF2B5EF4-FFF2-40B4-BE49-F238E27FC236}">
                                <a16:creationId xmlns:a16="http://schemas.microsoft.com/office/drawing/2014/main" id="{C5DF0B33-D298-46B5-29EA-EB1EF277EE4D}"/>
                              </a:ext>
                            </a:extLst>
                          </p:cNvPr>
                          <p:cNvSpPr>
                            <a:spLocks/>
                          </p:cNvSpPr>
                          <p:nvPr/>
                        </p:nvSpPr>
                        <p:spPr bwMode="auto">
                          <a:xfrm>
                            <a:off x="3054751" y="3633099"/>
                            <a:ext cx="814388" cy="1365250"/>
                          </a:xfrm>
                          <a:custGeom>
                            <a:avLst/>
                            <a:gdLst>
                              <a:gd name="T0" fmla="*/ 2266 w 2266"/>
                              <a:gd name="T1" fmla="*/ 258 h 3801"/>
                              <a:gd name="T2" fmla="*/ 1050 w 2266"/>
                              <a:gd name="T3" fmla="*/ 0 h 3801"/>
                              <a:gd name="T4" fmla="*/ 654 w 2266"/>
                              <a:gd name="T5" fmla="*/ 1056 h 3801"/>
                              <a:gd name="T6" fmla="*/ 329 w 2266"/>
                              <a:gd name="T7" fmla="*/ 2236 h 3801"/>
                              <a:gd name="T8" fmla="*/ 0 w 2266"/>
                              <a:gd name="T9" fmla="*/ 3411 h 3801"/>
                              <a:gd name="T10" fmla="*/ 1830 w 2266"/>
                              <a:gd name="T11" fmla="*/ 3801 h 3801"/>
                              <a:gd name="T12" fmla="*/ 1855 w 2266"/>
                              <a:gd name="T13" fmla="*/ 3186 h 3801"/>
                              <a:gd name="T14" fmla="*/ 1995 w 2266"/>
                              <a:gd name="T15" fmla="*/ 2056 h 3801"/>
                              <a:gd name="T16" fmla="*/ 2070 w 2266"/>
                              <a:gd name="T17" fmla="*/ 1371 h 3801"/>
                              <a:gd name="T18" fmla="*/ 2266 w 2266"/>
                              <a:gd name="T19" fmla="*/ 258 h 3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801">
                                <a:moveTo>
                                  <a:pt x="2266" y="258"/>
                                </a:moveTo>
                                <a:lnTo>
                                  <a:pt x="1050" y="0"/>
                                </a:lnTo>
                                <a:lnTo>
                                  <a:pt x="654" y="1056"/>
                                </a:lnTo>
                                <a:lnTo>
                                  <a:pt x="329" y="2236"/>
                                </a:lnTo>
                                <a:lnTo>
                                  <a:pt x="0" y="3411"/>
                                </a:lnTo>
                                <a:lnTo>
                                  <a:pt x="1830" y="3801"/>
                                </a:lnTo>
                                <a:lnTo>
                                  <a:pt x="1855" y="3186"/>
                                </a:lnTo>
                                <a:lnTo>
                                  <a:pt x="1995" y="2056"/>
                                </a:lnTo>
                                <a:lnTo>
                                  <a:pt x="2070" y="1371"/>
                                </a:lnTo>
                                <a:lnTo>
                                  <a:pt x="2266" y="258"/>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14" name="Freeform 18">
                            <a:extLst>
                              <a:ext uri="{FF2B5EF4-FFF2-40B4-BE49-F238E27FC236}">
                                <a16:creationId xmlns:a16="http://schemas.microsoft.com/office/drawing/2014/main" id="{6376B42A-3542-7118-9C9B-03332042EBEC}"/>
                              </a:ext>
                            </a:extLst>
                          </p:cNvPr>
                          <p:cNvSpPr>
                            <a:spLocks/>
                          </p:cNvSpPr>
                          <p:nvPr/>
                        </p:nvSpPr>
                        <p:spPr bwMode="auto">
                          <a:xfrm>
                            <a:off x="3711976" y="3725174"/>
                            <a:ext cx="947738" cy="1327151"/>
                          </a:xfrm>
                          <a:custGeom>
                            <a:avLst/>
                            <a:gdLst>
                              <a:gd name="T0" fmla="*/ 1675 w 2635"/>
                              <a:gd name="T1" fmla="*/ 110 h 3695"/>
                              <a:gd name="T2" fmla="*/ 435 w 2635"/>
                              <a:gd name="T3" fmla="*/ 0 h 3695"/>
                              <a:gd name="T4" fmla="*/ 239 w 2635"/>
                              <a:gd name="T5" fmla="*/ 1116 h 3695"/>
                              <a:gd name="T6" fmla="*/ 165 w 2635"/>
                              <a:gd name="T7" fmla="*/ 1792 h 3695"/>
                              <a:gd name="T8" fmla="*/ 27 w 2635"/>
                              <a:gd name="T9" fmla="*/ 2932 h 3695"/>
                              <a:gd name="T10" fmla="*/ 0 w 2635"/>
                              <a:gd name="T11" fmla="*/ 3545 h 3695"/>
                              <a:gd name="T12" fmla="*/ 1330 w 2635"/>
                              <a:gd name="T13" fmla="*/ 3695 h 3695"/>
                              <a:gd name="T14" fmla="*/ 1420 w 2635"/>
                              <a:gd name="T15" fmla="*/ 2477 h 3695"/>
                              <a:gd name="T16" fmla="*/ 2635 w 2635"/>
                              <a:gd name="T17" fmla="*/ 1154 h 3695"/>
                              <a:gd name="T18" fmla="*/ 2305 w 2635"/>
                              <a:gd name="T19" fmla="*/ 995 h 3695"/>
                              <a:gd name="T20" fmla="*/ 2130 w 2635"/>
                              <a:gd name="T21" fmla="*/ 1070 h 3695"/>
                              <a:gd name="T22" fmla="*/ 2010 w 2635"/>
                              <a:gd name="T23" fmla="*/ 1055 h 3695"/>
                              <a:gd name="T24" fmla="*/ 2040 w 2635"/>
                              <a:gd name="T25" fmla="*/ 945 h 3695"/>
                              <a:gd name="T26" fmla="*/ 1990 w 2635"/>
                              <a:gd name="T27" fmla="*/ 795 h 3695"/>
                              <a:gd name="T28" fmla="*/ 1990 w 2635"/>
                              <a:gd name="T29" fmla="*/ 735 h 3695"/>
                              <a:gd name="T30" fmla="*/ 1930 w 2635"/>
                              <a:gd name="T31" fmla="*/ 635 h 3695"/>
                              <a:gd name="T32" fmla="*/ 1930 w 2635"/>
                              <a:gd name="T33" fmla="*/ 515 h 3695"/>
                              <a:gd name="T34" fmla="*/ 1815 w 2635"/>
                              <a:gd name="T35" fmla="*/ 485 h 3695"/>
                              <a:gd name="T36" fmla="*/ 1755 w 2635"/>
                              <a:gd name="T37" fmla="*/ 515 h 3695"/>
                              <a:gd name="T38" fmla="*/ 1755 w 2635"/>
                              <a:gd name="T39" fmla="*/ 620 h 3695"/>
                              <a:gd name="T40" fmla="*/ 1710 w 2635"/>
                              <a:gd name="T41" fmla="*/ 630 h 3695"/>
                              <a:gd name="T42" fmla="*/ 1720 w 2635"/>
                              <a:gd name="T43" fmla="*/ 495 h 3695"/>
                              <a:gd name="T44" fmla="*/ 1645 w 2635"/>
                              <a:gd name="T45" fmla="*/ 395 h 3695"/>
                              <a:gd name="T46" fmla="*/ 1695 w 2635"/>
                              <a:gd name="T47" fmla="*/ 255 h 3695"/>
                              <a:gd name="T48" fmla="*/ 1675 w 2635"/>
                              <a:gd name="T49" fmla="*/ 110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35" h="3695">
                                <a:moveTo>
                                  <a:pt x="1675" y="110"/>
                                </a:moveTo>
                                <a:lnTo>
                                  <a:pt x="435" y="0"/>
                                </a:lnTo>
                                <a:lnTo>
                                  <a:pt x="239" y="1116"/>
                                </a:lnTo>
                                <a:lnTo>
                                  <a:pt x="165" y="1792"/>
                                </a:lnTo>
                                <a:lnTo>
                                  <a:pt x="27" y="2932"/>
                                </a:lnTo>
                                <a:lnTo>
                                  <a:pt x="0" y="3545"/>
                                </a:lnTo>
                                <a:lnTo>
                                  <a:pt x="1330" y="3695"/>
                                </a:lnTo>
                                <a:lnTo>
                                  <a:pt x="1420" y="2477"/>
                                </a:lnTo>
                                <a:lnTo>
                                  <a:pt x="2635" y="1154"/>
                                </a:lnTo>
                                <a:lnTo>
                                  <a:pt x="2305" y="995"/>
                                </a:lnTo>
                                <a:lnTo>
                                  <a:pt x="2130" y="1070"/>
                                </a:lnTo>
                                <a:lnTo>
                                  <a:pt x="2010" y="1055"/>
                                </a:lnTo>
                                <a:lnTo>
                                  <a:pt x="2040" y="945"/>
                                </a:lnTo>
                                <a:lnTo>
                                  <a:pt x="1990" y="795"/>
                                </a:lnTo>
                                <a:lnTo>
                                  <a:pt x="1990" y="735"/>
                                </a:lnTo>
                                <a:lnTo>
                                  <a:pt x="1930" y="635"/>
                                </a:lnTo>
                                <a:lnTo>
                                  <a:pt x="1930" y="515"/>
                                </a:lnTo>
                                <a:lnTo>
                                  <a:pt x="1815" y="485"/>
                                </a:lnTo>
                                <a:lnTo>
                                  <a:pt x="1755" y="515"/>
                                </a:lnTo>
                                <a:lnTo>
                                  <a:pt x="1755" y="620"/>
                                </a:lnTo>
                                <a:lnTo>
                                  <a:pt x="1710" y="630"/>
                                </a:lnTo>
                                <a:lnTo>
                                  <a:pt x="1720" y="495"/>
                                </a:lnTo>
                                <a:lnTo>
                                  <a:pt x="1645" y="395"/>
                                </a:lnTo>
                                <a:lnTo>
                                  <a:pt x="1695" y="255"/>
                                </a:lnTo>
                                <a:lnTo>
                                  <a:pt x="1675" y="11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15" name="Freeform 19">
                            <a:extLst>
                              <a:ext uri="{FF2B5EF4-FFF2-40B4-BE49-F238E27FC236}">
                                <a16:creationId xmlns:a16="http://schemas.microsoft.com/office/drawing/2014/main" id="{1172C318-FAB4-6877-E744-A5E36D398912}"/>
                              </a:ext>
                            </a:extLst>
                          </p:cNvPr>
                          <p:cNvSpPr>
                            <a:spLocks/>
                          </p:cNvSpPr>
                          <p:nvPr/>
                        </p:nvSpPr>
                        <p:spPr bwMode="auto">
                          <a:xfrm>
                            <a:off x="4189814" y="4139511"/>
                            <a:ext cx="1739900" cy="1689100"/>
                          </a:xfrm>
                          <a:custGeom>
                            <a:avLst/>
                            <a:gdLst>
                              <a:gd name="T0" fmla="*/ 545 w 4841"/>
                              <a:gd name="T1" fmla="*/ 2730 h 4701"/>
                              <a:gd name="T2" fmla="*/ 893 w 4841"/>
                              <a:gd name="T3" fmla="*/ 2879 h 4701"/>
                              <a:gd name="T4" fmla="*/ 1278 w 4841"/>
                              <a:gd name="T5" fmla="*/ 2870 h 4701"/>
                              <a:gd name="T6" fmla="*/ 1545 w 4841"/>
                              <a:gd name="T7" fmla="*/ 2706 h 4701"/>
                              <a:gd name="T8" fmla="*/ 1610 w 4841"/>
                              <a:gd name="T9" fmla="*/ 2586 h 4701"/>
                              <a:gd name="T10" fmla="*/ 1965 w 4841"/>
                              <a:gd name="T11" fmla="*/ 2631 h 4701"/>
                              <a:gd name="T12" fmla="*/ 2105 w 4841"/>
                              <a:gd name="T13" fmla="*/ 2886 h 4701"/>
                              <a:gd name="T14" fmla="*/ 2295 w 4841"/>
                              <a:gd name="T15" fmla="*/ 2976 h 4701"/>
                              <a:gd name="T16" fmla="*/ 2385 w 4841"/>
                              <a:gd name="T17" fmla="*/ 3151 h 4701"/>
                              <a:gd name="T18" fmla="*/ 2447 w 4841"/>
                              <a:gd name="T19" fmla="*/ 3362 h 4701"/>
                              <a:gd name="T20" fmla="*/ 2570 w 4841"/>
                              <a:gd name="T21" fmla="*/ 3509 h 4701"/>
                              <a:gd name="T22" fmla="*/ 3031 w 4841"/>
                              <a:gd name="T23" fmla="*/ 3391 h 4701"/>
                              <a:gd name="T24" fmla="*/ 3471 w 4841"/>
                              <a:gd name="T25" fmla="*/ 3526 h 4701"/>
                              <a:gd name="T26" fmla="*/ 3541 w 4841"/>
                              <a:gd name="T27" fmla="*/ 3811 h 4701"/>
                              <a:gd name="T28" fmla="*/ 3381 w 4841"/>
                              <a:gd name="T29" fmla="*/ 3816 h 4701"/>
                              <a:gd name="T30" fmla="*/ 3241 w 4841"/>
                              <a:gd name="T31" fmla="*/ 3921 h 4701"/>
                              <a:gd name="T32" fmla="*/ 3196 w 4841"/>
                              <a:gd name="T33" fmla="*/ 4296 h 4701"/>
                              <a:gd name="T34" fmla="*/ 2954 w 4841"/>
                              <a:gd name="T35" fmla="*/ 4584 h 4701"/>
                              <a:gd name="T36" fmla="*/ 3061 w 4841"/>
                              <a:gd name="T37" fmla="*/ 4701 h 4701"/>
                              <a:gd name="T38" fmla="*/ 3921 w 4841"/>
                              <a:gd name="T39" fmla="*/ 4325 h 4701"/>
                              <a:gd name="T40" fmla="*/ 3636 w 4841"/>
                              <a:gd name="T41" fmla="*/ 4236 h 4701"/>
                              <a:gd name="T42" fmla="*/ 4101 w 4841"/>
                              <a:gd name="T43" fmla="*/ 3951 h 4701"/>
                              <a:gd name="T44" fmla="*/ 4381 w 4841"/>
                              <a:gd name="T45" fmla="*/ 3871 h 4701"/>
                              <a:gd name="T46" fmla="*/ 4741 w 4841"/>
                              <a:gd name="T47" fmla="*/ 3296 h 4701"/>
                              <a:gd name="T48" fmla="*/ 4131 w 4841"/>
                              <a:gd name="T49" fmla="*/ 3281 h 4701"/>
                              <a:gd name="T50" fmla="*/ 3571 w 4841"/>
                              <a:gd name="T51" fmla="*/ 2971 h 4701"/>
                              <a:gd name="T52" fmla="*/ 3406 w 4841"/>
                              <a:gd name="T53" fmla="*/ 1795 h 4701"/>
                              <a:gd name="T54" fmla="*/ 3171 w 4841"/>
                              <a:gd name="T55" fmla="*/ 1650 h 4701"/>
                              <a:gd name="T56" fmla="*/ 2911 w 4841"/>
                              <a:gd name="T57" fmla="*/ 1365 h 4701"/>
                              <a:gd name="T58" fmla="*/ 2761 w 4841"/>
                              <a:gd name="T59" fmla="*/ 1080 h 4701"/>
                              <a:gd name="T60" fmla="*/ 2746 w 4841"/>
                              <a:gd name="T61" fmla="*/ 910 h 4701"/>
                              <a:gd name="T62" fmla="*/ 2676 w 4841"/>
                              <a:gd name="T63" fmla="*/ 580 h 4701"/>
                              <a:gd name="T64" fmla="*/ 2400 w 4841"/>
                              <a:gd name="T65" fmla="*/ 430 h 4701"/>
                              <a:gd name="T66" fmla="*/ 2115 w 4841"/>
                              <a:gd name="T67" fmla="*/ 460 h 4701"/>
                              <a:gd name="T68" fmla="*/ 1590 w 4841"/>
                              <a:gd name="T69" fmla="*/ 225 h 4701"/>
                              <a:gd name="T70" fmla="*/ 1305 w 4841"/>
                              <a:gd name="T71" fmla="*/ 0 h 4701"/>
                              <a:gd name="T72" fmla="*/ 0 w 4841"/>
                              <a:gd name="T73" fmla="*/ 2541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1" h="4701">
                                <a:moveTo>
                                  <a:pt x="302" y="2717"/>
                                </a:moveTo>
                                <a:lnTo>
                                  <a:pt x="545" y="2730"/>
                                </a:lnTo>
                                <a:lnTo>
                                  <a:pt x="750" y="2886"/>
                                </a:lnTo>
                                <a:lnTo>
                                  <a:pt x="893" y="2879"/>
                                </a:lnTo>
                                <a:lnTo>
                                  <a:pt x="1010" y="2835"/>
                                </a:lnTo>
                                <a:lnTo>
                                  <a:pt x="1278" y="2870"/>
                                </a:lnTo>
                                <a:lnTo>
                                  <a:pt x="1385" y="2746"/>
                                </a:lnTo>
                                <a:lnTo>
                                  <a:pt x="1545" y="2706"/>
                                </a:lnTo>
                                <a:lnTo>
                                  <a:pt x="1500" y="2631"/>
                                </a:lnTo>
                                <a:lnTo>
                                  <a:pt x="1610" y="2586"/>
                                </a:lnTo>
                                <a:lnTo>
                                  <a:pt x="1785" y="2626"/>
                                </a:lnTo>
                                <a:lnTo>
                                  <a:pt x="1965" y="2631"/>
                                </a:lnTo>
                                <a:lnTo>
                                  <a:pt x="2010" y="2761"/>
                                </a:lnTo>
                                <a:lnTo>
                                  <a:pt x="2105" y="2886"/>
                                </a:lnTo>
                                <a:lnTo>
                                  <a:pt x="2325" y="2866"/>
                                </a:lnTo>
                                <a:lnTo>
                                  <a:pt x="2295" y="2976"/>
                                </a:lnTo>
                                <a:lnTo>
                                  <a:pt x="2405" y="3046"/>
                                </a:lnTo>
                                <a:lnTo>
                                  <a:pt x="2385" y="3151"/>
                                </a:lnTo>
                                <a:lnTo>
                                  <a:pt x="2461" y="3211"/>
                                </a:lnTo>
                                <a:lnTo>
                                  <a:pt x="2447" y="3362"/>
                                </a:lnTo>
                                <a:lnTo>
                                  <a:pt x="2517" y="3404"/>
                                </a:lnTo>
                                <a:lnTo>
                                  <a:pt x="2570" y="3509"/>
                                </a:lnTo>
                                <a:lnTo>
                                  <a:pt x="2761" y="3421"/>
                                </a:lnTo>
                                <a:lnTo>
                                  <a:pt x="3031" y="3391"/>
                                </a:lnTo>
                                <a:lnTo>
                                  <a:pt x="3301" y="3466"/>
                                </a:lnTo>
                                <a:lnTo>
                                  <a:pt x="3471" y="3526"/>
                                </a:lnTo>
                                <a:lnTo>
                                  <a:pt x="3621" y="3766"/>
                                </a:lnTo>
                                <a:lnTo>
                                  <a:pt x="3541" y="3811"/>
                                </a:lnTo>
                                <a:lnTo>
                                  <a:pt x="3581" y="3866"/>
                                </a:lnTo>
                                <a:lnTo>
                                  <a:pt x="3381" y="3816"/>
                                </a:lnTo>
                                <a:lnTo>
                                  <a:pt x="3226" y="3726"/>
                                </a:lnTo>
                                <a:lnTo>
                                  <a:pt x="3241" y="3921"/>
                                </a:lnTo>
                                <a:lnTo>
                                  <a:pt x="3186" y="4081"/>
                                </a:lnTo>
                                <a:lnTo>
                                  <a:pt x="3196" y="4296"/>
                                </a:lnTo>
                                <a:lnTo>
                                  <a:pt x="3060" y="4434"/>
                                </a:lnTo>
                                <a:lnTo>
                                  <a:pt x="2954" y="4584"/>
                                </a:lnTo>
                                <a:lnTo>
                                  <a:pt x="2892" y="4692"/>
                                </a:lnTo>
                                <a:lnTo>
                                  <a:pt x="3061" y="4701"/>
                                </a:lnTo>
                                <a:lnTo>
                                  <a:pt x="3321" y="4536"/>
                                </a:lnTo>
                                <a:lnTo>
                                  <a:pt x="3921" y="4325"/>
                                </a:lnTo>
                                <a:lnTo>
                                  <a:pt x="3893" y="4247"/>
                                </a:lnTo>
                                <a:lnTo>
                                  <a:pt x="3636" y="4236"/>
                                </a:lnTo>
                                <a:lnTo>
                                  <a:pt x="3771" y="4056"/>
                                </a:lnTo>
                                <a:lnTo>
                                  <a:pt x="4101" y="3951"/>
                                </a:lnTo>
                                <a:lnTo>
                                  <a:pt x="4311" y="3976"/>
                                </a:lnTo>
                                <a:lnTo>
                                  <a:pt x="4381" y="3871"/>
                                </a:lnTo>
                                <a:lnTo>
                                  <a:pt x="4841" y="3465"/>
                                </a:lnTo>
                                <a:lnTo>
                                  <a:pt x="4741" y="3296"/>
                                </a:lnTo>
                                <a:lnTo>
                                  <a:pt x="4371" y="3406"/>
                                </a:lnTo>
                                <a:lnTo>
                                  <a:pt x="4131" y="3281"/>
                                </a:lnTo>
                                <a:lnTo>
                                  <a:pt x="3781" y="3221"/>
                                </a:lnTo>
                                <a:lnTo>
                                  <a:pt x="3571" y="2971"/>
                                </a:lnTo>
                                <a:lnTo>
                                  <a:pt x="3426" y="2035"/>
                                </a:lnTo>
                                <a:lnTo>
                                  <a:pt x="3406" y="1795"/>
                                </a:lnTo>
                                <a:lnTo>
                                  <a:pt x="3261" y="1660"/>
                                </a:lnTo>
                                <a:lnTo>
                                  <a:pt x="3171" y="1650"/>
                                </a:lnTo>
                                <a:lnTo>
                                  <a:pt x="3091" y="1500"/>
                                </a:lnTo>
                                <a:lnTo>
                                  <a:pt x="2911" y="1365"/>
                                </a:lnTo>
                                <a:lnTo>
                                  <a:pt x="2721" y="1155"/>
                                </a:lnTo>
                                <a:lnTo>
                                  <a:pt x="2761" y="1080"/>
                                </a:lnTo>
                                <a:lnTo>
                                  <a:pt x="2721" y="1000"/>
                                </a:lnTo>
                                <a:lnTo>
                                  <a:pt x="2746" y="910"/>
                                </a:lnTo>
                                <a:lnTo>
                                  <a:pt x="2656" y="760"/>
                                </a:lnTo>
                                <a:lnTo>
                                  <a:pt x="2676" y="580"/>
                                </a:lnTo>
                                <a:lnTo>
                                  <a:pt x="2646" y="480"/>
                                </a:lnTo>
                                <a:lnTo>
                                  <a:pt x="2400" y="430"/>
                                </a:lnTo>
                                <a:lnTo>
                                  <a:pt x="2115" y="460"/>
                                </a:lnTo>
                                <a:lnTo>
                                  <a:pt x="2115" y="460"/>
                                </a:lnTo>
                                <a:lnTo>
                                  <a:pt x="1860" y="330"/>
                                </a:lnTo>
                                <a:lnTo>
                                  <a:pt x="1590" y="225"/>
                                </a:lnTo>
                                <a:lnTo>
                                  <a:pt x="1520" y="115"/>
                                </a:lnTo>
                                <a:lnTo>
                                  <a:pt x="1305" y="0"/>
                                </a:lnTo>
                                <a:lnTo>
                                  <a:pt x="90" y="1320"/>
                                </a:lnTo>
                                <a:lnTo>
                                  <a:pt x="0" y="2541"/>
                                </a:lnTo>
                                <a:lnTo>
                                  <a:pt x="302" y="2717"/>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ea typeface="等线" panose="020B0503020204020204" pitchFamily="2" charset="-122"/>
                            </a:endParaRPr>
                          </a:p>
                        </p:txBody>
                      </p:sp>
                      <p:sp>
                        <p:nvSpPr>
                          <p:cNvPr id="616" name="Freeform 21">
                            <a:extLst>
                              <a:ext uri="{FF2B5EF4-FFF2-40B4-BE49-F238E27FC236}">
                                <a16:creationId xmlns:a16="http://schemas.microsoft.com/office/drawing/2014/main" id="{2D167925-A773-A17F-D1BE-4D8EA5ECA355}"/>
                              </a:ext>
                            </a:extLst>
                          </p:cNvPr>
                          <p:cNvSpPr>
                            <a:spLocks/>
                          </p:cNvSpPr>
                          <p:nvPr/>
                        </p:nvSpPr>
                        <p:spPr bwMode="auto">
                          <a:xfrm>
                            <a:off x="6094814" y="3493399"/>
                            <a:ext cx="885825" cy="947737"/>
                          </a:xfrm>
                          <a:custGeom>
                            <a:avLst/>
                            <a:gdLst>
                              <a:gd name="T0" fmla="*/ 2395 w 2466"/>
                              <a:gd name="T1" fmla="*/ 1920 h 2640"/>
                              <a:gd name="T2" fmla="*/ 2273 w 2466"/>
                              <a:gd name="T3" fmla="*/ 2090 h 2640"/>
                              <a:gd name="T4" fmla="*/ 2200 w 2466"/>
                              <a:gd name="T5" fmla="*/ 1955 h 2640"/>
                              <a:gd name="T6" fmla="*/ 1470 w 2466"/>
                              <a:gd name="T7" fmla="*/ 2300 h 2640"/>
                              <a:gd name="T8" fmla="*/ 1135 w 2466"/>
                              <a:gd name="T9" fmla="*/ 2450 h 2640"/>
                              <a:gd name="T10" fmla="*/ 955 w 2466"/>
                              <a:gd name="T11" fmla="*/ 2345 h 2640"/>
                              <a:gd name="T12" fmla="*/ 985 w 2466"/>
                              <a:gd name="T13" fmla="*/ 2520 h 2640"/>
                              <a:gd name="T14" fmla="*/ 940 w 2466"/>
                              <a:gd name="T15" fmla="*/ 2640 h 2640"/>
                              <a:gd name="T16" fmla="*/ 825 w 2466"/>
                              <a:gd name="T17" fmla="*/ 2610 h 2640"/>
                              <a:gd name="T18" fmla="*/ 765 w 2466"/>
                              <a:gd name="T19" fmla="*/ 2495 h 2640"/>
                              <a:gd name="T20" fmla="*/ 735 w 2466"/>
                              <a:gd name="T21" fmla="*/ 2580 h 2640"/>
                              <a:gd name="T22" fmla="*/ 540 w 2466"/>
                              <a:gd name="T23" fmla="*/ 2495 h 2640"/>
                              <a:gd name="T24" fmla="*/ 535 w 2466"/>
                              <a:gd name="T25" fmla="*/ 2345 h 2640"/>
                              <a:gd name="T26" fmla="*/ 420 w 2466"/>
                              <a:gd name="T27" fmla="*/ 2415 h 2640"/>
                              <a:gd name="T28" fmla="*/ 330 w 2466"/>
                              <a:gd name="T29" fmla="*/ 2360 h 2640"/>
                              <a:gd name="T30" fmla="*/ 340 w 2466"/>
                              <a:gd name="T31" fmla="*/ 2205 h 2640"/>
                              <a:gd name="T32" fmla="*/ 180 w 2466"/>
                              <a:gd name="T33" fmla="*/ 2090 h 2640"/>
                              <a:gd name="T34" fmla="*/ 135 w 2466"/>
                              <a:gd name="T35" fmla="*/ 1940 h 2640"/>
                              <a:gd name="T36" fmla="*/ 195 w 2466"/>
                              <a:gd name="T37" fmla="*/ 1785 h 2640"/>
                              <a:gd name="T38" fmla="*/ 210 w 2466"/>
                              <a:gd name="T39" fmla="*/ 1665 h 2640"/>
                              <a:gd name="T40" fmla="*/ 445 w 2466"/>
                              <a:gd name="T41" fmla="*/ 1730 h 2640"/>
                              <a:gd name="T42" fmla="*/ 765 w 2466"/>
                              <a:gd name="T43" fmla="*/ 1580 h 2640"/>
                              <a:gd name="T44" fmla="*/ 570 w 2466"/>
                              <a:gd name="T45" fmla="*/ 1220 h 2640"/>
                              <a:gd name="T46" fmla="*/ 375 w 2466"/>
                              <a:gd name="T47" fmla="*/ 810 h 2640"/>
                              <a:gd name="T48" fmla="*/ 255 w 2466"/>
                              <a:gd name="T49" fmla="*/ 615 h 2640"/>
                              <a:gd name="T50" fmla="*/ 265 w 2466"/>
                              <a:gd name="T51" fmla="*/ 365 h 2640"/>
                              <a:gd name="T52" fmla="*/ 90 w 2466"/>
                              <a:gd name="T53" fmla="*/ 395 h 2640"/>
                              <a:gd name="T54" fmla="*/ 90 w 2466"/>
                              <a:gd name="T55" fmla="*/ 230 h 2640"/>
                              <a:gd name="T56" fmla="*/ 0 w 2466"/>
                              <a:gd name="T57" fmla="*/ 15 h 2640"/>
                              <a:gd name="T58" fmla="*/ 45 w 2466"/>
                              <a:gd name="T59" fmla="*/ 0 h 2640"/>
                              <a:gd name="T60" fmla="*/ 175 w 2466"/>
                              <a:gd name="T61" fmla="*/ 260 h 2640"/>
                              <a:gd name="T62" fmla="*/ 390 w 2466"/>
                              <a:gd name="T63" fmla="*/ 390 h 2640"/>
                              <a:gd name="T64" fmla="*/ 465 w 2466"/>
                              <a:gd name="T65" fmla="*/ 485 h 2640"/>
                              <a:gd name="T66" fmla="*/ 660 w 2466"/>
                              <a:gd name="T67" fmla="*/ 650 h 2640"/>
                              <a:gd name="T68" fmla="*/ 600 w 2466"/>
                              <a:gd name="T69" fmla="*/ 755 h 2640"/>
                              <a:gd name="T70" fmla="*/ 760 w 2466"/>
                              <a:gd name="T71" fmla="*/ 795 h 2640"/>
                              <a:gd name="T72" fmla="*/ 835 w 2466"/>
                              <a:gd name="T73" fmla="*/ 845 h 2640"/>
                              <a:gd name="T74" fmla="*/ 735 w 2466"/>
                              <a:gd name="T75" fmla="*/ 965 h 2640"/>
                              <a:gd name="T76" fmla="*/ 945 w 2466"/>
                              <a:gd name="T77" fmla="*/ 1100 h 2640"/>
                              <a:gd name="T78" fmla="*/ 1360 w 2466"/>
                              <a:gd name="T79" fmla="*/ 1250 h 2640"/>
                              <a:gd name="T80" fmla="*/ 1575 w 2466"/>
                              <a:gd name="T81" fmla="*/ 1305 h 2640"/>
                              <a:gd name="T82" fmla="*/ 1800 w 2466"/>
                              <a:gd name="T83" fmla="*/ 1245 h 2640"/>
                              <a:gd name="T84" fmla="*/ 1510 w 2466"/>
                              <a:gd name="T85" fmla="*/ 1640 h 2640"/>
                              <a:gd name="T86" fmla="*/ 1440 w 2466"/>
                              <a:gd name="T87" fmla="*/ 1790 h 2640"/>
                              <a:gd name="T88" fmla="*/ 1515 w 2466"/>
                              <a:gd name="T89" fmla="*/ 1845 h 2640"/>
                              <a:gd name="T90" fmla="*/ 1620 w 2466"/>
                              <a:gd name="T91" fmla="*/ 1695 h 2640"/>
                              <a:gd name="T92" fmla="*/ 1725 w 2466"/>
                              <a:gd name="T93" fmla="*/ 1475 h 2640"/>
                              <a:gd name="T94" fmla="*/ 1845 w 2466"/>
                              <a:gd name="T95" fmla="*/ 1370 h 2640"/>
                              <a:gd name="T96" fmla="*/ 1990 w 2466"/>
                              <a:gd name="T97" fmla="*/ 1460 h 2640"/>
                              <a:gd name="T98" fmla="*/ 2235 w 2466"/>
                              <a:gd name="T99" fmla="*/ 1455 h 2640"/>
                              <a:gd name="T100" fmla="*/ 2325 w 2466"/>
                              <a:gd name="T101" fmla="*/ 1725 h 2640"/>
                              <a:gd name="T102" fmla="*/ 2466 w 2466"/>
                              <a:gd name="T103" fmla="*/ 1821 h 2640"/>
                              <a:gd name="T104" fmla="*/ 2395 w 2466"/>
                              <a:gd name="T105" fmla="*/ 1920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6" h="2640">
                                <a:moveTo>
                                  <a:pt x="2395" y="1920"/>
                                </a:moveTo>
                                <a:lnTo>
                                  <a:pt x="2273" y="2090"/>
                                </a:lnTo>
                                <a:lnTo>
                                  <a:pt x="2200" y="1955"/>
                                </a:lnTo>
                                <a:lnTo>
                                  <a:pt x="1470" y="2300"/>
                                </a:lnTo>
                                <a:lnTo>
                                  <a:pt x="1135" y="2450"/>
                                </a:lnTo>
                                <a:lnTo>
                                  <a:pt x="955" y="2345"/>
                                </a:lnTo>
                                <a:lnTo>
                                  <a:pt x="985" y="2520"/>
                                </a:lnTo>
                                <a:lnTo>
                                  <a:pt x="940" y="2640"/>
                                </a:lnTo>
                                <a:lnTo>
                                  <a:pt x="825" y="2610"/>
                                </a:lnTo>
                                <a:lnTo>
                                  <a:pt x="765" y="2495"/>
                                </a:lnTo>
                                <a:lnTo>
                                  <a:pt x="735" y="2580"/>
                                </a:lnTo>
                                <a:lnTo>
                                  <a:pt x="540" y="2495"/>
                                </a:lnTo>
                                <a:lnTo>
                                  <a:pt x="535" y="2345"/>
                                </a:lnTo>
                                <a:lnTo>
                                  <a:pt x="420" y="2415"/>
                                </a:lnTo>
                                <a:lnTo>
                                  <a:pt x="330" y="2360"/>
                                </a:lnTo>
                                <a:lnTo>
                                  <a:pt x="340" y="2205"/>
                                </a:lnTo>
                                <a:lnTo>
                                  <a:pt x="180" y="2090"/>
                                </a:lnTo>
                                <a:lnTo>
                                  <a:pt x="135" y="1940"/>
                                </a:lnTo>
                                <a:lnTo>
                                  <a:pt x="195" y="1785"/>
                                </a:lnTo>
                                <a:lnTo>
                                  <a:pt x="210" y="1665"/>
                                </a:lnTo>
                                <a:lnTo>
                                  <a:pt x="445" y="1730"/>
                                </a:lnTo>
                                <a:lnTo>
                                  <a:pt x="765" y="1580"/>
                                </a:lnTo>
                                <a:lnTo>
                                  <a:pt x="570" y="1220"/>
                                </a:lnTo>
                                <a:lnTo>
                                  <a:pt x="375" y="810"/>
                                </a:lnTo>
                                <a:lnTo>
                                  <a:pt x="255" y="615"/>
                                </a:lnTo>
                                <a:lnTo>
                                  <a:pt x="265" y="365"/>
                                </a:lnTo>
                                <a:lnTo>
                                  <a:pt x="90" y="395"/>
                                </a:lnTo>
                                <a:lnTo>
                                  <a:pt x="90" y="230"/>
                                </a:lnTo>
                                <a:lnTo>
                                  <a:pt x="0" y="15"/>
                                </a:lnTo>
                                <a:lnTo>
                                  <a:pt x="45" y="0"/>
                                </a:lnTo>
                                <a:lnTo>
                                  <a:pt x="175" y="260"/>
                                </a:lnTo>
                                <a:lnTo>
                                  <a:pt x="390" y="390"/>
                                </a:lnTo>
                                <a:lnTo>
                                  <a:pt x="465" y="485"/>
                                </a:lnTo>
                                <a:lnTo>
                                  <a:pt x="660" y="650"/>
                                </a:lnTo>
                                <a:lnTo>
                                  <a:pt x="600" y="755"/>
                                </a:lnTo>
                                <a:lnTo>
                                  <a:pt x="760" y="795"/>
                                </a:lnTo>
                                <a:lnTo>
                                  <a:pt x="835" y="845"/>
                                </a:lnTo>
                                <a:lnTo>
                                  <a:pt x="735" y="965"/>
                                </a:lnTo>
                                <a:lnTo>
                                  <a:pt x="945" y="1100"/>
                                </a:lnTo>
                                <a:lnTo>
                                  <a:pt x="1360" y="1250"/>
                                </a:lnTo>
                                <a:lnTo>
                                  <a:pt x="1575" y="1305"/>
                                </a:lnTo>
                                <a:lnTo>
                                  <a:pt x="1800" y="1245"/>
                                </a:lnTo>
                                <a:lnTo>
                                  <a:pt x="1510" y="1640"/>
                                </a:lnTo>
                                <a:lnTo>
                                  <a:pt x="1440" y="1790"/>
                                </a:lnTo>
                                <a:lnTo>
                                  <a:pt x="1515" y="1845"/>
                                </a:lnTo>
                                <a:lnTo>
                                  <a:pt x="1620" y="1695"/>
                                </a:lnTo>
                                <a:lnTo>
                                  <a:pt x="1725" y="1475"/>
                                </a:lnTo>
                                <a:lnTo>
                                  <a:pt x="1845" y="1370"/>
                                </a:lnTo>
                                <a:lnTo>
                                  <a:pt x="1990" y="1460"/>
                                </a:lnTo>
                                <a:lnTo>
                                  <a:pt x="2235" y="1455"/>
                                </a:lnTo>
                                <a:lnTo>
                                  <a:pt x="2325" y="1725"/>
                                </a:lnTo>
                                <a:lnTo>
                                  <a:pt x="2466" y="1821"/>
                                </a:lnTo>
                                <a:lnTo>
                                  <a:pt x="2395" y="192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17" name="Freeform 22">
                            <a:extLst>
                              <a:ext uri="{FF2B5EF4-FFF2-40B4-BE49-F238E27FC236}">
                                <a16:creationId xmlns:a16="http://schemas.microsoft.com/office/drawing/2014/main" id="{6243324D-7651-1864-CB7A-B8B45A2D9724}"/>
                              </a:ext>
                            </a:extLst>
                          </p:cNvPr>
                          <p:cNvSpPr>
                            <a:spLocks/>
                          </p:cNvSpPr>
                          <p:nvPr/>
                        </p:nvSpPr>
                        <p:spPr bwMode="auto">
                          <a:xfrm>
                            <a:off x="6272614" y="4857061"/>
                            <a:ext cx="425450" cy="368300"/>
                          </a:xfrm>
                          <a:custGeom>
                            <a:avLst/>
                            <a:gdLst>
                              <a:gd name="T0" fmla="*/ 670 w 1186"/>
                              <a:gd name="T1" fmla="*/ 1021 h 1021"/>
                              <a:gd name="T2" fmla="*/ 498 w 1186"/>
                              <a:gd name="T3" fmla="*/ 948 h 1021"/>
                              <a:gd name="T4" fmla="*/ 405 w 1186"/>
                              <a:gd name="T5" fmla="*/ 771 h 1021"/>
                              <a:gd name="T6" fmla="*/ 386 w 1186"/>
                              <a:gd name="T7" fmla="*/ 528 h 1021"/>
                              <a:gd name="T8" fmla="*/ 226 w 1186"/>
                              <a:gd name="T9" fmla="*/ 403 h 1021"/>
                              <a:gd name="T10" fmla="*/ 1 w 1186"/>
                              <a:gd name="T11" fmla="*/ 484 h 1021"/>
                              <a:gd name="T12" fmla="*/ 85 w 1186"/>
                              <a:gd name="T13" fmla="*/ 357 h 1021"/>
                              <a:gd name="T14" fmla="*/ 0 w 1186"/>
                              <a:gd name="T15" fmla="*/ 313 h 1021"/>
                              <a:gd name="T16" fmla="*/ 24 w 1186"/>
                              <a:gd name="T17" fmla="*/ 240 h 1021"/>
                              <a:gd name="T18" fmla="*/ 144 w 1186"/>
                              <a:gd name="T19" fmla="*/ 214 h 1021"/>
                              <a:gd name="T20" fmla="*/ 255 w 1186"/>
                              <a:gd name="T21" fmla="*/ 108 h 1021"/>
                              <a:gd name="T22" fmla="*/ 343 w 1186"/>
                              <a:gd name="T23" fmla="*/ 139 h 1021"/>
                              <a:gd name="T24" fmla="*/ 495 w 1186"/>
                              <a:gd name="T25" fmla="*/ 0 h 1021"/>
                              <a:gd name="T26" fmla="*/ 556 w 1186"/>
                              <a:gd name="T27" fmla="*/ 73 h 1021"/>
                              <a:gd name="T28" fmla="*/ 721 w 1186"/>
                              <a:gd name="T29" fmla="*/ 133 h 1021"/>
                              <a:gd name="T30" fmla="*/ 851 w 1186"/>
                              <a:gd name="T31" fmla="*/ 73 h 1021"/>
                              <a:gd name="T32" fmla="*/ 881 w 1186"/>
                              <a:gd name="T33" fmla="*/ 253 h 1021"/>
                              <a:gd name="T34" fmla="*/ 1021 w 1186"/>
                              <a:gd name="T35" fmla="*/ 418 h 1021"/>
                              <a:gd name="T36" fmla="*/ 1186 w 1186"/>
                              <a:gd name="T37" fmla="*/ 498 h 1021"/>
                              <a:gd name="T38" fmla="*/ 1126 w 1186"/>
                              <a:gd name="T39" fmla="*/ 618 h 1021"/>
                              <a:gd name="T40" fmla="*/ 1046 w 1186"/>
                              <a:gd name="T41" fmla="*/ 733 h 1021"/>
                              <a:gd name="T42" fmla="*/ 901 w 1186"/>
                              <a:gd name="T43" fmla="*/ 883 h 1021"/>
                              <a:gd name="T44" fmla="*/ 670 w 1186"/>
                              <a:gd name="T45"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6" h="1021">
                                <a:moveTo>
                                  <a:pt x="670" y="1021"/>
                                </a:moveTo>
                                <a:lnTo>
                                  <a:pt x="498" y="948"/>
                                </a:lnTo>
                                <a:lnTo>
                                  <a:pt x="405" y="771"/>
                                </a:lnTo>
                                <a:lnTo>
                                  <a:pt x="386" y="528"/>
                                </a:lnTo>
                                <a:lnTo>
                                  <a:pt x="226" y="403"/>
                                </a:lnTo>
                                <a:lnTo>
                                  <a:pt x="1" y="484"/>
                                </a:lnTo>
                                <a:lnTo>
                                  <a:pt x="85" y="357"/>
                                </a:lnTo>
                                <a:lnTo>
                                  <a:pt x="0" y="313"/>
                                </a:lnTo>
                                <a:lnTo>
                                  <a:pt x="24" y="240"/>
                                </a:lnTo>
                                <a:lnTo>
                                  <a:pt x="144" y="214"/>
                                </a:lnTo>
                                <a:lnTo>
                                  <a:pt x="255" y="108"/>
                                </a:lnTo>
                                <a:lnTo>
                                  <a:pt x="343" y="139"/>
                                </a:lnTo>
                                <a:lnTo>
                                  <a:pt x="495" y="0"/>
                                </a:lnTo>
                                <a:lnTo>
                                  <a:pt x="556" y="73"/>
                                </a:lnTo>
                                <a:lnTo>
                                  <a:pt x="721" y="133"/>
                                </a:lnTo>
                                <a:lnTo>
                                  <a:pt x="851" y="73"/>
                                </a:lnTo>
                                <a:lnTo>
                                  <a:pt x="881" y="253"/>
                                </a:lnTo>
                                <a:lnTo>
                                  <a:pt x="1021" y="418"/>
                                </a:lnTo>
                                <a:lnTo>
                                  <a:pt x="1186" y="498"/>
                                </a:lnTo>
                                <a:lnTo>
                                  <a:pt x="1126" y="618"/>
                                </a:lnTo>
                                <a:lnTo>
                                  <a:pt x="1046" y="733"/>
                                </a:lnTo>
                                <a:lnTo>
                                  <a:pt x="901" y="883"/>
                                </a:lnTo>
                                <a:lnTo>
                                  <a:pt x="670" y="1021"/>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18" name="Freeform 23">
                            <a:extLst>
                              <a:ext uri="{FF2B5EF4-FFF2-40B4-BE49-F238E27FC236}">
                                <a16:creationId xmlns:a16="http://schemas.microsoft.com/office/drawing/2014/main" id="{3D0A9E30-B523-9E88-3A90-0143D23B6A8C}"/>
                              </a:ext>
                            </a:extLst>
                          </p:cNvPr>
                          <p:cNvSpPr>
                            <a:spLocks/>
                          </p:cNvSpPr>
                          <p:nvPr/>
                        </p:nvSpPr>
                        <p:spPr bwMode="auto">
                          <a:xfrm>
                            <a:off x="6590114" y="4839599"/>
                            <a:ext cx="409575" cy="519112"/>
                          </a:xfrm>
                          <a:custGeom>
                            <a:avLst/>
                            <a:gdLst>
                              <a:gd name="T0" fmla="*/ 265 w 1140"/>
                              <a:gd name="T1" fmla="*/ 1445 h 1445"/>
                              <a:gd name="T2" fmla="*/ 180 w 1140"/>
                              <a:gd name="T3" fmla="*/ 1445 h 1445"/>
                              <a:gd name="T4" fmla="*/ 75 w 1140"/>
                              <a:gd name="T5" fmla="*/ 1395 h 1445"/>
                              <a:gd name="T6" fmla="*/ 0 w 1140"/>
                              <a:gd name="T7" fmla="*/ 1280 h 1445"/>
                              <a:gd name="T8" fmla="*/ 150 w 1140"/>
                              <a:gd name="T9" fmla="*/ 995 h 1445"/>
                              <a:gd name="T10" fmla="*/ 270 w 1140"/>
                              <a:gd name="T11" fmla="*/ 840 h 1445"/>
                              <a:gd name="T12" fmla="*/ 355 w 1140"/>
                              <a:gd name="T13" fmla="*/ 840 h 1445"/>
                              <a:gd name="T14" fmla="*/ 465 w 1140"/>
                              <a:gd name="T15" fmla="*/ 725 h 1445"/>
                              <a:gd name="T16" fmla="*/ 315 w 1140"/>
                              <a:gd name="T17" fmla="*/ 785 h 1445"/>
                              <a:gd name="T18" fmla="*/ 159 w 1140"/>
                              <a:gd name="T19" fmla="*/ 780 h 1445"/>
                              <a:gd name="T20" fmla="*/ 236 w 1140"/>
                              <a:gd name="T21" fmla="*/ 671 h 1445"/>
                              <a:gd name="T22" fmla="*/ 300 w 1140"/>
                              <a:gd name="T23" fmla="*/ 545 h 1445"/>
                              <a:gd name="T24" fmla="*/ 540 w 1140"/>
                              <a:gd name="T25" fmla="*/ 560 h 1445"/>
                              <a:gd name="T26" fmla="*/ 655 w 1140"/>
                              <a:gd name="T27" fmla="*/ 515 h 1445"/>
                              <a:gd name="T28" fmla="*/ 735 w 1140"/>
                              <a:gd name="T29" fmla="*/ 440 h 1445"/>
                              <a:gd name="T30" fmla="*/ 825 w 1140"/>
                              <a:gd name="T31" fmla="*/ 455 h 1445"/>
                              <a:gd name="T32" fmla="*/ 780 w 1140"/>
                              <a:gd name="T33" fmla="*/ 335 h 1445"/>
                              <a:gd name="T34" fmla="*/ 820 w 1140"/>
                              <a:gd name="T35" fmla="*/ 140 h 1445"/>
                              <a:gd name="T36" fmla="*/ 820 w 1140"/>
                              <a:gd name="T37" fmla="*/ 30 h 1445"/>
                              <a:gd name="T38" fmla="*/ 865 w 1140"/>
                              <a:gd name="T39" fmla="*/ 0 h 1445"/>
                              <a:gd name="T40" fmla="*/ 960 w 1140"/>
                              <a:gd name="T41" fmla="*/ 155 h 1445"/>
                              <a:gd name="T42" fmla="*/ 1110 w 1140"/>
                              <a:gd name="T43" fmla="*/ 195 h 1445"/>
                              <a:gd name="T44" fmla="*/ 1140 w 1140"/>
                              <a:gd name="T45" fmla="*/ 360 h 1445"/>
                              <a:gd name="T46" fmla="*/ 840 w 1140"/>
                              <a:gd name="T47" fmla="*/ 455 h 1445"/>
                              <a:gd name="T48" fmla="*/ 865 w 1140"/>
                              <a:gd name="T49" fmla="*/ 530 h 1445"/>
                              <a:gd name="T50" fmla="*/ 910 w 1140"/>
                              <a:gd name="T51" fmla="*/ 620 h 1445"/>
                              <a:gd name="T52" fmla="*/ 670 w 1140"/>
                              <a:gd name="T53" fmla="*/ 840 h 1445"/>
                              <a:gd name="T54" fmla="*/ 445 w 1140"/>
                              <a:gd name="T55" fmla="*/ 995 h 1445"/>
                              <a:gd name="T56" fmla="*/ 355 w 1140"/>
                              <a:gd name="T57" fmla="*/ 1230 h 1445"/>
                              <a:gd name="T58" fmla="*/ 285 w 1140"/>
                              <a:gd name="T59" fmla="*/ 1350 h 1445"/>
                              <a:gd name="T60" fmla="*/ 265 w 1140"/>
                              <a:gd name="T61" fmla="*/ 144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0" h="1445">
                                <a:moveTo>
                                  <a:pt x="265" y="1445"/>
                                </a:moveTo>
                                <a:lnTo>
                                  <a:pt x="180" y="1445"/>
                                </a:lnTo>
                                <a:lnTo>
                                  <a:pt x="75" y="1395"/>
                                </a:lnTo>
                                <a:lnTo>
                                  <a:pt x="0" y="1280"/>
                                </a:lnTo>
                                <a:lnTo>
                                  <a:pt x="150" y="995"/>
                                </a:lnTo>
                                <a:lnTo>
                                  <a:pt x="270" y="840"/>
                                </a:lnTo>
                                <a:lnTo>
                                  <a:pt x="355" y="840"/>
                                </a:lnTo>
                                <a:lnTo>
                                  <a:pt x="465" y="725"/>
                                </a:lnTo>
                                <a:lnTo>
                                  <a:pt x="315" y="785"/>
                                </a:lnTo>
                                <a:lnTo>
                                  <a:pt x="159" y="780"/>
                                </a:lnTo>
                                <a:lnTo>
                                  <a:pt x="236" y="671"/>
                                </a:lnTo>
                                <a:lnTo>
                                  <a:pt x="300" y="545"/>
                                </a:lnTo>
                                <a:lnTo>
                                  <a:pt x="540" y="560"/>
                                </a:lnTo>
                                <a:lnTo>
                                  <a:pt x="655" y="515"/>
                                </a:lnTo>
                                <a:lnTo>
                                  <a:pt x="735" y="440"/>
                                </a:lnTo>
                                <a:lnTo>
                                  <a:pt x="825" y="455"/>
                                </a:lnTo>
                                <a:lnTo>
                                  <a:pt x="780" y="335"/>
                                </a:lnTo>
                                <a:lnTo>
                                  <a:pt x="820" y="140"/>
                                </a:lnTo>
                                <a:lnTo>
                                  <a:pt x="820" y="30"/>
                                </a:lnTo>
                                <a:lnTo>
                                  <a:pt x="865" y="0"/>
                                </a:lnTo>
                                <a:lnTo>
                                  <a:pt x="960" y="155"/>
                                </a:lnTo>
                                <a:lnTo>
                                  <a:pt x="1110" y="195"/>
                                </a:lnTo>
                                <a:lnTo>
                                  <a:pt x="1140" y="360"/>
                                </a:lnTo>
                                <a:lnTo>
                                  <a:pt x="840" y="455"/>
                                </a:lnTo>
                                <a:lnTo>
                                  <a:pt x="865" y="530"/>
                                </a:lnTo>
                                <a:lnTo>
                                  <a:pt x="910" y="620"/>
                                </a:lnTo>
                                <a:lnTo>
                                  <a:pt x="670" y="840"/>
                                </a:lnTo>
                                <a:lnTo>
                                  <a:pt x="445" y="995"/>
                                </a:lnTo>
                                <a:lnTo>
                                  <a:pt x="355" y="1230"/>
                                </a:lnTo>
                                <a:lnTo>
                                  <a:pt x="285" y="1350"/>
                                </a:lnTo>
                                <a:lnTo>
                                  <a:pt x="265" y="1445"/>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nvGrpSpPr>
                          <p:cNvPr id="619" name="组合 81">
                            <a:extLst>
                              <a:ext uri="{FF2B5EF4-FFF2-40B4-BE49-F238E27FC236}">
                                <a16:creationId xmlns:a16="http://schemas.microsoft.com/office/drawing/2014/main" id="{A124F333-DF3B-A9B2-96DF-0B3B263DFF7B}"/>
                              </a:ext>
                            </a:extLst>
                          </p:cNvPr>
                          <p:cNvGrpSpPr/>
                          <p:nvPr/>
                        </p:nvGrpSpPr>
                        <p:grpSpPr>
                          <a:xfrm>
                            <a:off x="5256746" y="3395320"/>
                            <a:ext cx="1655762" cy="1985962"/>
                            <a:chOff x="5256746" y="3395320"/>
                            <a:chExt cx="1655762" cy="1985962"/>
                          </a:xfrm>
                          <a:grpFill/>
                        </p:grpSpPr>
                        <p:sp>
                          <p:nvSpPr>
                            <p:cNvPr id="648" name="Freeform 20">
                              <a:extLst>
                                <a:ext uri="{FF2B5EF4-FFF2-40B4-BE49-F238E27FC236}">
                                  <a16:creationId xmlns:a16="http://schemas.microsoft.com/office/drawing/2014/main" id="{CAAE0607-B1A2-C87B-6F80-A4D52176AB72}"/>
                                </a:ext>
                              </a:extLst>
                            </p:cNvPr>
                            <p:cNvSpPr>
                              <a:spLocks/>
                            </p:cNvSpPr>
                            <p:nvPr/>
                          </p:nvSpPr>
                          <p:spPr bwMode="auto">
                            <a:xfrm>
                              <a:off x="5256746" y="3395320"/>
                              <a:ext cx="1655762" cy="1985962"/>
                            </a:xfrm>
                            <a:custGeom>
                              <a:avLst/>
                              <a:gdLst>
                                <a:gd name="T0" fmla="*/ 0 w 4606"/>
                                <a:gd name="T1" fmla="*/ 85 h 5532"/>
                                <a:gd name="T2" fmla="*/ 170 w 4606"/>
                                <a:gd name="T3" fmla="*/ 480 h 5532"/>
                                <a:gd name="T4" fmla="*/ 210 w 4606"/>
                                <a:gd name="T5" fmla="*/ 630 h 5532"/>
                                <a:gd name="T6" fmla="*/ 255 w 4606"/>
                                <a:gd name="T7" fmla="*/ 1080 h 5532"/>
                                <a:gd name="T8" fmla="*/ 185 w 4606"/>
                                <a:gd name="T9" fmla="*/ 1320 h 5532"/>
                                <a:gd name="T10" fmla="*/ 630 w 4606"/>
                                <a:gd name="T11" fmla="*/ 1785 h 5532"/>
                                <a:gd name="T12" fmla="*/ 615 w 4606"/>
                                <a:gd name="T13" fmla="*/ 2235 h 5532"/>
                                <a:gd name="T14" fmla="*/ 285 w 4606"/>
                                <a:gd name="T15" fmla="*/ 2535 h 5532"/>
                                <a:gd name="T16" fmla="*/ 260 w 4606"/>
                                <a:gd name="T17" fmla="*/ 2760 h 5532"/>
                                <a:gd name="T18" fmla="*/ 510 w 4606"/>
                                <a:gd name="T19" fmla="*/ 3315 h 5532"/>
                                <a:gd name="T20" fmla="*/ 525 w 4606"/>
                                <a:gd name="T21" fmla="*/ 3495 h 5532"/>
                                <a:gd name="T22" fmla="*/ 515 w 4606"/>
                                <a:gd name="T23" fmla="*/ 3690 h 5532"/>
                                <a:gd name="T24" fmla="*/ 385 w 4606"/>
                                <a:gd name="T25" fmla="*/ 3655 h 5532"/>
                                <a:gd name="T26" fmla="*/ 435 w 4606"/>
                                <a:gd name="T27" fmla="*/ 3858 h 5532"/>
                                <a:gd name="T28" fmla="*/ 602 w 4606"/>
                                <a:gd name="T29" fmla="*/ 5037 h 5532"/>
                                <a:gd name="T30" fmla="*/ 1163 w 4606"/>
                                <a:gd name="T31" fmla="*/ 5346 h 5532"/>
                                <a:gd name="T32" fmla="*/ 1770 w 4606"/>
                                <a:gd name="T33" fmla="*/ 5361 h 5532"/>
                                <a:gd name="T34" fmla="*/ 2180 w 4606"/>
                                <a:gd name="T35" fmla="*/ 5506 h 5532"/>
                                <a:gd name="T36" fmla="*/ 2702 w 4606"/>
                                <a:gd name="T37" fmla="*/ 5170 h 5532"/>
                                <a:gd name="T38" fmla="*/ 2826 w 4606"/>
                                <a:gd name="T39" fmla="*/ 4545 h 5532"/>
                                <a:gd name="T40" fmla="*/ 2826 w 4606"/>
                                <a:gd name="T41" fmla="*/ 4375 h 5532"/>
                                <a:gd name="T42" fmla="*/ 2971 w 4606"/>
                                <a:gd name="T43" fmla="*/ 4275 h 5532"/>
                                <a:gd name="T44" fmla="*/ 3166 w 4606"/>
                                <a:gd name="T45" fmla="*/ 4200 h 5532"/>
                                <a:gd name="T46" fmla="*/ 3601 w 4606"/>
                                <a:gd name="T47" fmla="*/ 4005 h 5532"/>
                                <a:gd name="T48" fmla="*/ 3681 w 4606"/>
                                <a:gd name="T49" fmla="*/ 3720 h 5532"/>
                                <a:gd name="T50" fmla="*/ 3426 w 4606"/>
                                <a:gd name="T51" fmla="*/ 3685 h 5532"/>
                                <a:gd name="T52" fmla="*/ 2901 w 4606"/>
                                <a:gd name="T53" fmla="*/ 4075 h 5532"/>
                                <a:gd name="T54" fmla="*/ 2706 w 4606"/>
                                <a:gd name="T55" fmla="*/ 4440 h 5532"/>
                                <a:gd name="T56" fmla="*/ 2496 w 4606"/>
                                <a:gd name="T57" fmla="*/ 4735 h 5532"/>
                                <a:gd name="T58" fmla="*/ 2706 w 4606"/>
                                <a:gd name="T59" fmla="*/ 4140 h 5532"/>
                                <a:gd name="T60" fmla="*/ 2811 w 4606"/>
                                <a:gd name="T61" fmla="*/ 3940 h 5532"/>
                                <a:gd name="T62" fmla="*/ 3031 w 4606"/>
                                <a:gd name="T63" fmla="*/ 3630 h 5532"/>
                                <a:gd name="T64" fmla="*/ 3306 w 4606"/>
                                <a:gd name="T65" fmla="*/ 3355 h 5532"/>
                                <a:gd name="T66" fmla="*/ 4281 w 4606"/>
                                <a:gd name="T67" fmla="*/ 3000 h 5532"/>
                                <a:gd name="T68" fmla="*/ 4381 w 4606"/>
                                <a:gd name="T69" fmla="*/ 2580 h 5532"/>
                                <a:gd name="T70" fmla="*/ 4531 w 4606"/>
                                <a:gd name="T71" fmla="*/ 2220 h 5532"/>
                                <a:gd name="T72" fmla="*/ 3464 w 4606"/>
                                <a:gd name="T73" fmla="*/ 2716 h 5532"/>
                                <a:gd name="T74" fmla="*/ 3315 w 4606"/>
                                <a:gd name="T75" fmla="*/ 2785 h 5532"/>
                                <a:gd name="T76" fmla="*/ 3156 w 4606"/>
                                <a:gd name="T77" fmla="*/ 2875 h 5532"/>
                                <a:gd name="T78" fmla="*/ 3066 w 4606"/>
                                <a:gd name="T79" fmla="*/ 2845 h 5532"/>
                                <a:gd name="T80" fmla="*/ 2865 w 4606"/>
                                <a:gd name="T81" fmla="*/ 2611 h 5532"/>
                                <a:gd name="T82" fmla="*/ 2661 w 4606"/>
                                <a:gd name="T83" fmla="*/ 2625 h 5532"/>
                                <a:gd name="T84" fmla="*/ 2513 w 4606"/>
                                <a:gd name="T85" fmla="*/ 2355 h 5532"/>
                                <a:gd name="T86" fmla="*/ 2526 w 4606"/>
                                <a:gd name="T87" fmla="*/ 2050 h 5532"/>
                                <a:gd name="T88" fmla="*/ 2780 w 4606"/>
                                <a:gd name="T89" fmla="*/ 1995 h 5532"/>
                                <a:gd name="T90" fmla="*/ 2906 w 4606"/>
                                <a:gd name="T91" fmla="*/ 1495 h 5532"/>
                                <a:gd name="T92" fmla="*/ 2585 w 4606"/>
                                <a:gd name="T93" fmla="*/ 882 h 5532"/>
                                <a:gd name="T94" fmla="*/ 2421 w 4606"/>
                                <a:gd name="T95" fmla="*/ 660 h 5532"/>
                                <a:gd name="T96" fmla="*/ 2331 w 4606"/>
                                <a:gd name="T97" fmla="*/ 282 h 5532"/>
                                <a:gd name="T98" fmla="*/ 2195 w 4606"/>
                                <a:gd name="T99" fmla="*/ 510 h 5532"/>
                                <a:gd name="T100" fmla="*/ 2280 w 4606"/>
                                <a:gd name="T101" fmla="*/ 720 h 5532"/>
                                <a:gd name="T102" fmla="*/ 2040 w 4606"/>
                                <a:gd name="T103" fmla="*/ 1065 h 5532"/>
                                <a:gd name="T104" fmla="*/ 1830 w 4606"/>
                                <a:gd name="T105" fmla="*/ 900 h 5532"/>
                                <a:gd name="T106" fmla="*/ 1650 w 4606"/>
                                <a:gd name="T107" fmla="*/ 1020 h 5532"/>
                                <a:gd name="T108" fmla="*/ 1635 w 4606"/>
                                <a:gd name="T109" fmla="*/ 795 h 5532"/>
                                <a:gd name="T110" fmla="*/ 1490 w 4606"/>
                                <a:gd name="T111" fmla="*/ 340 h 5532"/>
                                <a:gd name="T112" fmla="*/ 1385 w 4606"/>
                                <a:gd name="T113" fmla="*/ 330 h 5532"/>
                                <a:gd name="T114" fmla="*/ 1085 w 4606"/>
                                <a:gd name="T115" fmla="*/ 210 h 5532"/>
                                <a:gd name="T116" fmla="*/ 710 w 4606"/>
                                <a:gd name="T117" fmla="*/ 0 h 5532"/>
                                <a:gd name="T118" fmla="*/ 380 w 4606"/>
                                <a:gd name="T119" fmla="*/ 135 h 5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6" h="5532">
                                  <a:moveTo>
                                    <a:pt x="155" y="25"/>
                                  </a:moveTo>
                                  <a:lnTo>
                                    <a:pt x="0" y="85"/>
                                  </a:lnTo>
                                  <a:lnTo>
                                    <a:pt x="20" y="220"/>
                                  </a:lnTo>
                                  <a:lnTo>
                                    <a:pt x="170" y="480"/>
                                  </a:lnTo>
                                  <a:lnTo>
                                    <a:pt x="50" y="660"/>
                                  </a:lnTo>
                                  <a:lnTo>
                                    <a:pt x="210" y="630"/>
                                  </a:lnTo>
                                  <a:lnTo>
                                    <a:pt x="300" y="865"/>
                                  </a:lnTo>
                                  <a:lnTo>
                                    <a:pt x="255" y="1080"/>
                                  </a:lnTo>
                                  <a:lnTo>
                                    <a:pt x="170" y="1215"/>
                                  </a:lnTo>
                                  <a:lnTo>
                                    <a:pt x="185" y="1320"/>
                                  </a:lnTo>
                                  <a:lnTo>
                                    <a:pt x="500" y="1515"/>
                                  </a:lnTo>
                                  <a:lnTo>
                                    <a:pt x="630" y="1785"/>
                                  </a:lnTo>
                                  <a:lnTo>
                                    <a:pt x="680" y="2010"/>
                                  </a:lnTo>
                                  <a:lnTo>
                                    <a:pt x="615" y="2235"/>
                                  </a:lnTo>
                                  <a:lnTo>
                                    <a:pt x="360" y="2550"/>
                                  </a:lnTo>
                                  <a:lnTo>
                                    <a:pt x="285" y="2535"/>
                                  </a:lnTo>
                                  <a:lnTo>
                                    <a:pt x="185" y="2595"/>
                                  </a:lnTo>
                                  <a:lnTo>
                                    <a:pt x="260" y="2760"/>
                                  </a:lnTo>
                                  <a:lnTo>
                                    <a:pt x="375" y="2805"/>
                                  </a:lnTo>
                                  <a:lnTo>
                                    <a:pt x="510" y="3315"/>
                                  </a:lnTo>
                                  <a:lnTo>
                                    <a:pt x="545" y="3390"/>
                                  </a:lnTo>
                                  <a:lnTo>
                                    <a:pt x="525" y="3495"/>
                                  </a:lnTo>
                                  <a:lnTo>
                                    <a:pt x="560" y="3615"/>
                                  </a:lnTo>
                                  <a:lnTo>
                                    <a:pt x="515" y="3690"/>
                                  </a:lnTo>
                                  <a:lnTo>
                                    <a:pt x="435" y="3610"/>
                                  </a:lnTo>
                                  <a:lnTo>
                                    <a:pt x="385" y="3655"/>
                                  </a:lnTo>
                                  <a:lnTo>
                                    <a:pt x="365" y="3793"/>
                                  </a:lnTo>
                                  <a:lnTo>
                                    <a:pt x="435" y="3858"/>
                                  </a:lnTo>
                                  <a:lnTo>
                                    <a:pt x="456" y="4098"/>
                                  </a:lnTo>
                                  <a:lnTo>
                                    <a:pt x="602" y="5037"/>
                                  </a:lnTo>
                                  <a:lnTo>
                                    <a:pt x="810" y="5287"/>
                                  </a:lnTo>
                                  <a:lnTo>
                                    <a:pt x="1163" y="5346"/>
                                  </a:lnTo>
                                  <a:lnTo>
                                    <a:pt x="1400" y="5470"/>
                                  </a:lnTo>
                                  <a:lnTo>
                                    <a:pt x="1770" y="5361"/>
                                  </a:lnTo>
                                  <a:lnTo>
                                    <a:pt x="1872" y="5532"/>
                                  </a:lnTo>
                                  <a:lnTo>
                                    <a:pt x="2180" y="5506"/>
                                  </a:lnTo>
                                  <a:lnTo>
                                    <a:pt x="2535" y="5398"/>
                                  </a:lnTo>
                                  <a:lnTo>
                                    <a:pt x="2702" y="5170"/>
                                  </a:lnTo>
                                  <a:lnTo>
                                    <a:pt x="2745" y="4815"/>
                                  </a:lnTo>
                                  <a:lnTo>
                                    <a:pt x="2826" y="4545"/>
                                  </a:lnTo>
                                  <a:lnTo>
                                    <a:pt x="2911" y="4420"/>
                                  </a:lnTo>
                                  <a:lnTo>
                                    <a:pt x="2826" y="4375"/>
                                  </a:lnTo>
                                  <a:lnTo>
                                    <a:pt x="2851" y="4300"/>
                                  </a:lnTo>
                                  <a:lnTo>
                                    <a:pt x="2971" y="4275"/>
                                  </a:lnTo>
                                  <a:lnTo>
                                    <a:pt x="3081" y="4170"/>
                                  </a:lnTo>
                                  <a:lnTo>
                                    <a:pt x="3166" y="4200"/>
                                  </a:lnTo>
                                  <a:lnTo>
                                    <a:pt x="3316" y="4065"/>
                                  </a:lnTo>
                                  <a:lnTo>
                                    <a:pt x="3601" y="4005"/>
                                  </a:lnTo>
                                  <a:lnTo>
                                    <a:pt x="3711" y="3870"/>
                                  </a:lnTo>
                                  <a:lnTo>
                                    <a:pt x="3681" y="3720"/>
                                  </a:lnTo>
                                  <a:lnTo>
                                    <a:pt x="3571" y="3675"/>
                                  </a:lnTo>
                                  <a:lnTo>
                                    <a:pt x="3426" y="3685"/>
                                  </a:lnTo>
                                  <a:lnTo>
                                    <a:pt x="3136" y="3835"/>
                                  </a:lnTo>
                                  <a:lnTo>
                                    <a:pt x="2901" y="4075"/>
                                  </a:lnTo>
                                  <a:lnTo>
                                    <a:pt x="2746" y="4300"/>
                                  </a:lnTo>
                                  <a:lnTo>
                                    <a:pt x="2706" y="4440"/>
                                  </a:lnTo>
                                  <a:lnTo>
                                    <a:pt x="2571" y="4725"/>
                                  </a:lnTo>
                                  <a:lnTo>
                                    <a:pt x="2496" y="4735"/>
                                  </a:lnTo>
                                  <a:lnTo>
                                    <a:pt x="2676" y="4290"/>
                                  </a:lnTo>
                                  <a:lnTo>
                                    <a:pt x="2706" y="4140"/>
                                  </a:lnTo>
                                  <a:lnTo>
                                    <a:pt x="2796" y="4030"/>
                                  </a:lnTo>
                                  <a:lnTo>
                                    <a:pt x="2811" y="3940"/>
                                  </a:lnTo>
                                  <a:lnTo>
                                    <a:pt x="3031" y="3775"/>
                                  </a:lnTo>
                                  <a:lnTo>
                                    <a:pt x="3031" y="3630"/>
                                  </a:lnTo>
                                  <a:lnTo>
                                    <a:pt x="3051" y="3490"/>
                                  </a:lnTo>
                                  <a:lnTo>
                                    <a:pt x="3306" y="3355"/>
                                  </a:lnTo>
                                  <a:lnTo>
                                    <a:pt x="3991" y="3145"/>
                                  </a:lnTo>
                                  <a:lnTo>
                                    <a:pt x="4281" y="3000"/>
                                  </a:lnTo>
                                  <a:lnTo>
                                    <a:pt x="4356" y="2740"/>
                                  </a:lnTo>
                                  <a:lnTo>
                                    <a:pt x="4381" y="2580"/>
                                  </a:lnTo>
                                  <a:lnTo>
                                    <a:pt x="4606" y="2355"/>
                                  </a:lnTo>
                                  <a:lnTo>
                                    <a:pt x="4531" y="2220"/>
                                  </a:lnTo>
                                  <a:lnTo>
                                    <a:pt x="3841" y="2545"/>
                                  </a:lnTo>
                                  <a:lnTo>
                                    <a:pt x="3464" y="2716"/>
                                  </a:lnTo>
                                  <a:lnTo>
                                    <a:pt x="3286" y="2610"/>
                                  </a:lnTo>
                                  <a:lnTo>
                                    <a:pt x="3315" y="2785"/>
                                  </a:lnTo>
                                  <a:lnTo>
                                    <a:pt x="3272" y="2905"/>
                                  </a:lnTo>
                                  <a:lnTo>
                                    <a:pt x="3156" y="2875"/>
                                  </a:lnTo>
                                  <a:lnTo>
                                    <a:pt x="3096" y="2763"/>
                                  </a:lnTo>
                                  <a:lnTo>
                                    <a:pt x="3066" y="2845"/>
                                  </a:lnTo>
                                  <a:lnTo>
                                    <a:pt x="2873" y="2760"/>
                                  </a:lnTo>
                                  <a:lnTo>
                                    <a:pt x="2865" y="2611"/>
                                  </a:lnTo>
                                  <a:lnTo>
                                    <a:pt x="2751" y="2682"/>
                                  </a:lnTo>
                                  <a:lnTo>
                                    <a:pt x="2661" y="2625"/>
                                  </a:lnTo>
                                  <a:lnTo>
                                    <a:pt x="2671" y="2470"/>
                                  </a:lnTo>
                                  <a:lnTo>
                                    <a:pt x="2513" y="2355"/>
                                  </a:lnTo>
                                  <a:lnTo>
                                    <a:pt x="2465" y="2206"/>
                                  </a:lnTo>
                                  <a:lnTo>
                                    <a:pt x="2526" y="2050"/>
                                  </a:lnTo>
                                  <a:lnTo>
                                    <a:pt x="2543" y="1929"/>
                                  </a:lnTo>
                                  <a:lnTo>
                                    <a:pt x="2780" y="1995"/>
                                  </a:lnTo>
                                  <a:lnTo>
                                    <a:pt x="3098" y="1846"/>
                                  </a:lnTo>
                                  <a:lnTo>
                                    <a:pt x="2906" y="1495"/>
                                  </a:lnTo>
                                  <a:lnTo>
                                    <a:pt x="2711" y="1083"/>
                                  </a:lnTo>
                                  <a:lnTo>
                                    <a:pt x="2585" y="882"/>
                                  </a:lnTo>
                                  <a:lnTo>
                                    <a:pt x="2597" y="631"/>
                                  </a:lnTo>
                                  <a:lnTo>
                                    <a:pt x="2421" y="660"/>
                                  </a:lnTo>
                                  <a:lnTo>
                                    <a:pt x="2420" y="492"/>
                                  </a:lnTo>
                                  <a:lnTo>
                                    <a:pt x="2331" y="282"/>
                                  </a:lnTo>
                                  <a:lnTo>
                                    <a:pt x="2225" y="385"/>
                                  </a:lnTo>
                                  <a:lnTo>
                                    <a:pt x="2195" y="510"/>
                                  </a:lnTo>
                                  <a:lnTo>
                                    <a:pt x="2255" y="570"/>
                                  </a:lnTo>
                                  <a:lnTo>
                                    <a:pt x="2280" y="720"/>
                                  </a:lnTo>
                                  <a:lnTo>
                                    <a:pt x="2165" y="825"/>
                                  </a:lnTo>
                                  <a:lnTo>
                                    <a:pt x="2040" y="1065"/>
                                  </a:lnTo>
                                  <a:lnTo>
                                    <a:pt x="1920" y="975"/>
                                  </a:lnTo>
                                  <a:lnTo>
                                    <a:pt x="1830" y="900"/>
                                  </a:lnTo>
                                  <a:lnTo>
                                    <a:pt x="1730" y="915"/>
                                  </a:lnTo>
                                  <a:lnTo>
                                    <a:pt x="1650" y="1020"/>
                                  </a:lnTo>
                                  <a:lnTo>
                                    <a:pt x="1560" y="985"/>
                                  </a:lnTo>
                                  <a:lnTo>
                                    <a:pt x="1635" y="795"/>
                                  </a:lnTo>
                                  <a:lnTo>
                                    <a:pt x="1500" y="600"/>
                                  </a:lnTo>
                                  <a:lnTo>
                                    <a:pt x="1490" y="340"/>
                                  </a:lnTo>
                                  <a:lnTo>
                                    <a:pt x="1460" y="285"/>
                                  </a:lnTo>
                                  <a:lnTo>
                                    <a:pt x="1385" y="330"/>
                                  </a:lnTo>
                                  <a:lnTo>
                                    <a:pt x="1080" y="295"/>
                                  </a:lnTo>
                                  <a:lnTo>
                                    <a:pt x="1085" y="210"/>
                                  </a:lnTo>
                                  <a:lnTo>
                                    <a:pt x="990" y="180"/>
                                  </a:lnTo>
                                  <a:lnTo>
                                    <a:pt x="710" y="0"/>
                                  </a:lnTo>
                                  <a:lnTo>
                                    <a:pt x="575" y="130"/>
                                  </a:lnTo>
                                  <a:lnTo>
                                    <a:pt x="380" y="135"/>
                                  </a:lnTo>
                                  <a:lnTo>
                                    <a:pt x="155" y="25"/>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9" name="Freeform 24">
                              <a:extLst>
                                <a:ext uri="{FF2B5EF4-FFF2-40B4-BE49-F238E27FC236}">
                                  <a16:creationId xmlns:a16="http://schemas.microsoft.com/office/drawing/2014/main" id="{E07ADC73-D572-A3CD-8AD0-348C922125B0}"/>
                                </a:ext>
                              </a:extLst>
                            </p:cNvPr>
                            <p:cNvSpPr>
                              <a:spLocks/>
                            </p:cNvSpPr>
                            <p:nvPr/>
                          </p:nvSpPr>
                          <p:spPr bwMode="auto">
                            <a:xfrm>
                              <a:off x="6518676" y="4604649"/>
                              <a:ext cx="222250" cy="57150"/>
                            </a:xfrm>
                            <a:custGeom>
                              <a:avLst/>
                              <a:gdLst>
                                <a:gd name="T0" fmla="*/ 124 w 124"/>
                                <a:gd name="T1" fmla="*/ 17 h 32"/>
                                <a:gd name="T2" fmla="*/ 103 w 124"/>
                                <a:gd name="T3" fmla="*/ 32 h 32"/>
                                <a:gd name="T4" fmla="*/ 48 w 124"/>
                                <a:gd name="T5" fmla="*/ 32 h 32"/>
                                <a:gd name="T6" fmla="*/ 34 w 124"/>
                                <a:gd name="T7" fmla="*/ 20 h 32"/>
                                <a:gd name="T8" fmla="*/ 0 w 124"/>
                                <a:gd name="T9" fmla="*/ 18 h 32"/>
                                <a:gd name="T10" fmla="*/ 24 w 124"/>
                                <a:gd name="T11" fmla="*/ 6 h 32"/>
                                <a:gd name="T12" fmla="*/ 60 w 124"/>
                                <a:gd name="T13" fmla="*/ 0 h 32"/>
                                <a:gd name="T14" fmla="*/ 94 w 124"/>
                                <a:gd name="T15" fmla="*/ 12 h 32"/>
                                <a:gd name="T16" fmla="*/ 124 w 12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2">
                                  <a:moveTo>
                                    <a:pt x="124" y="17"/>
                                  </a:moveTo>
                                  <a:lnTo>
                                    <a:pt x="103" y="32"/>
                                  </a:lnTo>
                                  <a:lnTo>
                                    <a:pt x="48" y="32"/>
                                  </a:lnTo>
                                  <a:lnTo>
                                    <a:pt x="34" y="20"/>
                                  </a:lnTo>
                                  <a:lnTo>
                                    <a:pt x="0" y="18"/>
                                  </a:lnTo>
                                  <a:lnTo>
                                    <a:pt x="24" y="6"/>
                                  </a:lnTo>
                                  <a:lnTo>
                                    <a:pt x="60" y="0"/>
                                  </a:lnTo>
                                  <a:lnTo>
                                    <a:pt x="94" y="12"/>
                                  </a:lnTo>
                                  <a:lnTo>
                                    <a:pt x="124" y="17"/>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sp>
                        <p:nvSpPr>
                          <p:cNvPr id="620" name="Freeform 25">
                            <a:extLst>
                              <a:ext uri="{FF2B5EF4-FFF2-40B4-BE49-F238E27FC236}">
                                <a16:creationId xmlns:a16="http://schemas.microsoft.com/office/drawing/2014/main" id="{E895624C-FF8D-6AB2-0E13-244B3B5B7ABF}"/>
                              </a:ext>
                            </a:extLst>
                          </p:cNvPr>
                          <p:cNvSpPr>
                            <a:spLocks/>
                          </p:cNvSpPr>
                          <p:nvPr/>
                        </p:nvSpPr>
                        <p:spPr bwMode="auto">
                          <a:xfrm>
                            <a:off x="6644089" y="4926911"/>
                            <a:ext cx="161925" cy="90488"/>
                          </a:xfrm>
                          <a:custGeom>
                            <a:avLst/>
                            <a:gdLst>
                              <a:gd name="T0" fmla="*/ 90 w 90"/>
                              <a:gd name="T1" fmla="*/ 28 h 51"/>
                              <a:gd name="T2" fmla="*/ 79 w 90"/>
                              <a:gd name="T3" fmla="*/ 44 h 51"/>
                              <a:gd name="T4" fmla="*/ 60 w 90"/>
                              <a:gd name="T5" fmla="*/ 51 h 51"/>
                              <a:gd name="T6" fmla="*/ 24 w 90"/>
                              <a:gd name="T7" fmla="*/ 44 h 51"/>
                              <a:gd name="T8" fmla="*/ 10 w 90"/>
                              <a:gd name="T9" fmla="*/ 32 h 51"/>
                              <a:gd name="T10" fmla="*/ 0 w 90"/>
                              <a:gd name="T11" fmla="*/ 18 h 51"/>
                              <a:gd name="T12" fmla="*/ 9 w 90"/>
                              <a:gd name="T13" fmla="*/ 0 h 51"/>
                              <a:gd name="T14" fmla="*/ 12 w 90"/>
                              <a:gd name="T15" fmla="*/ 16 h 51"/>
                              <a:gd name="T16" fmla="*/ 30 w 90"/>
                              <a:gd name="T17" fmla="*/ 21 h 51"/>
                              <a:gd name="T18" fmla="*/ 70 w 90"/>
                              <a:gd name="T19" fmla="*/ 24 h 51"/>
                              <a:gd name="T20" fmla="*/ 89 w 90"/>
                              <a:gd name="T21" fmla="*/ 19 h 51"/>
                              <a:gd name="T22" fmla="*/ 90 w 90"/>
                              <a:gd name="T23"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51">
                                <a:moveTo>
                                  <a:pt x="90" y="28"/>
                                </a:moveTo>
                                <a:lnTo>
                                  <a:pt x="79" y="44"/>
                                </a:lnTo>
                                <a:lnTo>
                                  <a:pt x="60" y="51"/>
                                </a:lnTo>
                                <a:lnTo>
                                  <a:pt x="24" y="44"/>
                                </a:lnTo>
                                <a:lnTo>
                                  <a:pt x="10" y="32"/>
                                </a:lnTo>
                                <a:lnTo>
                                  <a:pt x="0" y="18"/>
                                </a:lnTo>
                                <a:lnTo>
                                  <a:pt x="9" y="0"/>
                                </a:lnTo>
                                <a:lnTo>
                                  <a:pt x="12" y="16"/>
                                </a:lnTo>
                                <a:lnTo>
                                  <a:pt x="30" y="21"/>
                                </a:lnTo>
                                <a:lnTo>
                                  <a:pt x="70" y="24"/>
                                </a:lnTo>
                                <a:lnTo>
                                  <a:pt x="89" y="19"/>
                                </a:lnTo>
                                <a:lnTo>
                                  <a:pt x="90" y="28"/>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21" name="Freeform 27">
                            <a:extLst>
                              <a:ext uri="{FF2B5EF4-FFF2-40B4-BE49-F238E27FC236}">
                                <a16:creationId xmlns:a16="http://schemas.microsoft.com/office/drawing/2014/main" id="{11637C3F-F2DD-A7DC-1B6A-9CB3777B067F}"/>
                              </a:ext>
                            </a:extLst>
                          </p:cNvPr>
                          <p:cNvSpPr>
                            <a:spLocks/>
                          </p:cNvSpPr>
                          <p:nvPr/>
                        </p:nvSpPr>
                        <p:spPr bwMode="auto">
                          <a:xfrm>
                            <a:off x="6925076" y="4156974"/>
                            <a:ext cx="461963" cy="571500"/>
                          </a:xfrm>
                          <a:custGeom>
                            <a:avLst/>
                            <a:gdLst>
                              <a:gd name="T0" fmla="*/ 206 w 1285"/>
                              <a:gd name="T1" fmla="*/ 0 h 1591"/>
                              <a:gd name="T2" fmla="*/ 274 w 1285"/>
                              <a:gd name="T3" fmla="*/ 72 h 1591"/>
                              <a:gd name="T4" fmla="*/ 265 w 1285"/>
                              <a:gd name="T5" fmla="*/ 196 h 1591"/>
                              <a:gd name="T6" fmla="*/ 235 w 1285"/>
                              <a:gd name="T7" fmla="*/ 356 h 1591"/>
                              <a:gd name="T8" fmla="*/ 225 w 1285"/>
                              <a:gd name="T9" fmla="*/ 506 h 1591"/>
                              <a:gd name="T10" fmla="*/ 205 w 1285"/>
                              <a:gd name="T11" fmla="*/ 661 h 1591"/>
                              <a:gd name="T12" fmla="*/ 235 w 1285"/>
                              <a:gd name="T13" fmla="*/ 791 h 1591"/>
                              <a:gd name="T14" fmla="*/ 340 w 1285"/>
                              <a:gd name="T15" fmla="*/ 611 h 1591"/>
                              <a:gd name="T16" fmla="*/ 430 w 1285"/>
                              <a:gd name="T17" fmla="*/ 586 h 1591"/>
                              <a:gd name="T18" fmla="*/ 345 w 1285"/>
                              <a:gd name="T19" fmla="*/ 766 h 1591"/>
                              <a:gd name="T20" fmla="*/ 520 w 1285"/>
                              <a:gd name="T21" fmla="*/ 761 h 1591"/>
                              <a:gd name="T22" fmla="*/ 625 w 1285"/>
                              <a:gd name="T23" fmla="*/ 706 h 1591"/>
                              <a:gd name="T24" fmla="*/ 730 w 1285"/>
                              <a:gd name="T25" fmla="*/ 656 h 1591"/>
                              <a:gd name="T26" fmla="*/ 820 w 1285"/>
                              <a:gd name="T27" fmla="*/ 601 h 1591"/>
                              <a:gd name="T28" fmla="*/ 885 w 1285"/>
                              <a:gd name="T29" fmla="*/ 646 h 1591"/>
                              <a:gd name="T30" fmla="*/ 825 w 1285"/>
                              <a:gd name="T31" fmla="*/ 781 h 1591"/>
                              <a:gd name="T32" fmla="*/ 1000 w 1285"/>
                              <a:gd name="T33" fmla="*/ 766 h 1591"/>
                              <a:gd name="T34" fmla="*/ 1020 w 1285"/>
                              <a:gd name="T35" fmla="*/ 931 h 1591"/>
                              <a:gd name="T36" fmla="*/ 1005 w 1285"/>
                              <a:gd name="T37" fmla="*/ 1061 h 1591"/>
                              <a:gd name="T38" fmla="*/ 1090 w 1285"/>
                              <a:gd name="T39" fmla="*/ 1046 h 1591"/>
                              <a:gd name="T40" fmla="*/ 1140 w 1285"/>
                              <a:gd name="T41" fmla="*/ 926 h 1591"/>
                              <a:gd name="T42" fmla="*/ 1230 w 1285"/>
                              <a:gd name="T43" fmla="*/ 956 h 1591"/>
                              <a:gd name="T44" fmla="*/ 1275 w 1285"/>
                              <a:gd name="T45" fmla="*/ 1031 h 1591"/>
                              <a:gd name="T46" fmla="*/ 1225 w 1285"/>
                              <a:gd name="T47" fmla="*/ 1136 h 1591"/>
                              <a:gd name="T48" fmla="*/ 1285 w 1285"/>
                              <a:gd name="T49" fmla="*/ 1331 h 1591"/>
                              <a:gd name="T50" fmla="*/ 1180 w 1285"/>
                              <a:gd name="T51" fmla="*/ 1331 h 1591"/>
                              <a:gd name="T52" fmla="*/ 1140 w 1285"/>
                              <a:gd name="T53" fmla="*/ 1211 h 1591"/>
                              <a:gd name="T54" fmla="*/ 1105 w 1285"/>
                              <a:gd name="T55" fmla="*/ 1231 h 1591"/>
                              <a:gd name="T56" fmla="*/ 1080 w 1285"/>
                              <a:gd name="T57" fmla="*/ 1391 h 1591"/>
                              <a:gd name="T58" fmla="*/ 1030 w 1285"/>
                              <a:gd name="T59" fmla="*/ 1166 h 1591"/>
                              <a:gd name="T60" fmla="*/ 970 w 1285"/>
                              <a:gd name="T61" fmla="*/ 1081 h 1591"/>
                              <a:gd name="T62" fmla="*/ 900 w 1285"/>
                              <a:gd name="T63" fmla="*/ 1196 h 1591"/>
                              <a:gd name="T64" fmla="*/ 750 w 1285"/>
                              <a:gd name="T65" fmla="*/ 1246 h 1591"/>
                              <a:gd name="T66" fmla="*/ 685 w 1285"/>
                              <a:gd name="T67" fmla="*/ 1186 h 1591"/>
                              <a:gd name="T68" fmla="*/ 555 w 1285"/>
                              <a:gd name="T69" fmla="*/ 1381 h 1591"/>
                              <a:gd name="T70" fmla="*/ 325 w 1285"/>
                              <a:gd name="T71" fmla="*/ 1436 h 1591"/>
                              <a:gd name="T72" fmla="*/ 90 w 1285"/>
                              <a:gd name="T73" fmla="*/ 1591 h 1591"/>
                              <a:gd name="T74" fmla="*/ 10 w 1285"/>
                              <a:gd name="T75" fmla="*/ 1511 h 1591"/>
                              <a:gd name="T76" fmla="*/ 105 w 1285"/>
                              <a:gd name="T77" fmla="*/ 1336 h 1591"/>
                              <a:gd name="T78" fmla="*/ 85 w 1285"/>
                              <a:gd name="T79" fmla="*/ 1276 h 1591"/>
                              <a:gd name="T80" fmla="*/ 0 w 1285"/>
                              <a:gd name="T81" fmla="*/ 1291 h 1591"/>
                              <a:gd name="T82" fmla="*/ 60 w 1285"/>
                              <a:gd name="T83" fmla="*/ 1166 h 1591"/>
                              <a:gd name="T84" fmla="*/ 135 w 1285"/>
                              <a:gd name="T85" fmla="*/ 1106 h 1591"/>
                              <a:gd name="T86" fmla="*/ 100 w 1285"/>
                              <a:gd name="T87" fmla="*/ 941 h 1591"/>
                              <a:gd name="T88" fmla="*/ 50 w 1285"/>
                              <a:gd name="T89" fmla="*/ 856 h 1591"/>
                              <a:gd name="T90" fmla="*/ 45 w 1285"/>
                              <a:gd name="T91" fmla="*/ 316 h 1591"/>
                              <a:gd name="T92" fmla="*/ 154 w 1285"/>
                              <a:gd name="T93" fmla="*/ 100 h 1591"/>
                              <a:gd name="T94" fmla="*/ 206 w 1285"/>
                              <a:gd name="T95"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5" h="1591">
                                <a:moveTo>
                                  <a:pt x="206" y="0"/>
                                </a:moveTo>
                                <a:lnTo>
                                  <a:pt x="274" y="72"/>
                                </a:lnTo>
                                <a:lnTo>
                                  <a:pt x="265" y="196"/>
                                </a:lnTo>
                                <a:lnTo>
                                  <a:pt x="235" y="356"/>
                                </a:lnTo>
                                <a:lnTo>
                                  <a:pt x="225" y="506"/>
                                </a:lnTo>
                                <a:lnTo>
                                  <a:pt x="205" y="661"/>
                                </a:lnTo>
                                <a:lnTo>
                                  <a:pt x="235" y="791"/>
                                </a:lnTo>
                                <a:lnTo>
                                  <a:pt x="340" y="611"/>
                                </a:lnTo>
                                <a:lnTo>
                                  <a:pt x="430" y="586"/>
                                </a:lnTo>
                                <a:lnTo>
                                  <a:pt x="345" y="766"/>
                                </a:lnTo>
                                <a:lnTo>
                                  <a:pt x="520" y="761"/>
                                </a:lnTo>
                                <a:lnTo>
                                  <a:pt x="625" y="706"/>
                                </a:lnTo>
                                <a:lnTo>
                                  <a:pt x="730" y="656"/>
                                </a:lnTo>
                                <a:lnTo>
                                  <a:pt x="820" y="601"/>
                                </a:lnTo>
                                <a:lnTo>
                                  <a:pt x="885" y="646"/>
                                </a:lnTo>
                                <a:lnTo>
                                  <a:pt x="825" y="781"/>
                                </a:lnTo>
                                <a:lnTo>
                                  <a:pt x="1000" y="766"/>
                                </a:lnTo>
                                <a:lnTo>
                                  <a:pt x="1020" y="931"/>
                                </a:lnTo>
                                <a:lnTo>
                                  <a:pt x="1005" y="1061"/>
                                </a:lnTo>
                                <a:lnTo>
                                  <a:pt x="1090" y="1046"/>
                                </a:lnTo>
                                <a:lnTo>
                                  <a:pt x="1140" y="926"/>
                                </a:lnTo>
                                <a:lnTo>
                                  <a:pt x="1230" y="956"/>
                                </a:lnTo>
                                <a:lnTo>
                                  <a:pt x="1275" y="1031"/>
                                </a:lnTo>
                                <a:lnTo>
                                  <a:pt x="1225" y="1136"/>
                                </a:lnTo>
                                <a:lnTo>
                                  <a:pt x="1285" y="1331"/>
                                </a:lnTo>
                                <a:lnTo>
                                  <a:pt x="1180" y="1331"/>
                                </a:lnTo>
                                <a:lnTo>
                                  <a:pt x="1140" y="1211"/>
                                </a:lnTo>
                                <a:lnTo>
                                  <a:pt x="1105" y="1231"/>
                                </a:lnTo>
                                <a:lnTo>
                                  <a:pt x="1080" y="1391"/>
                                </a:lnTo>
                                <a:lnTo>
                                  <a:pt x="1030" y="1166"/>
                                </a:lnTo>
                                <a:lnTo>
                                  <a:pt x="970" y="1081"/>
                                </a:lnTo>
                                <a:lnTo>
                                  <a:pt x="900" y="1196"/>
                                </a:lnTo>
                                <a:lnTo>
                                  <a:pt x="750" y="1246"/>
                                </a:lnTo>
                                <a:lnTo>
                                  <a:pt x="685" y="1186"/>
                                </a:lnTo>
                                <a:lnTo>
                                  <a:pt x="555" y="1381"/>
                                </a:lnTo>
                                <a:lnTo>
                                  <a:pt x="325" y="1436"/>
                                </a:lnTo>
                                <a:lnTo>
                                  <a:pt x="90" y="1591"/>
                                </a:lnTo>
                                <a:lnTo>
                                  <a:pt x="10" y="1511"/>
                                </a:lnTo>
                                <a:lnTo>
                                  <a:pt x="105" y="1336"/>
                                </a:lnTo>
                                <a:lnTo>
                                  <a:pt x="85" y="1276"/>
                                </a:lnTo>
                                <a:lnTo>
                                  <a:pt x="0" y="1291"/>
                                </a:lnTo>
                                <a:lnTo>
                                  <a:pt x="60" y="1166"/>
                                </a:lnTo>
                                <a:lnTo>
                                  <a:pt x="135" y="1106"/>
                                </a:lnTo>
                                <a:lnTo>
                                  <a:pt x="100" y="941"/>
                                </a:lnTo>
                                <a:lnTo>
                                  <a:pt x="50" y="856"/>
                                </a:lnTo>
                                <a:lnTo>
                                  <a:pt x="45" y="316"/>
                                </a:lnTo>
                                <a:lnTo>
                                  <a:pt x="154" y="100"/>
                                </a:lnTo>
                                <a:lnTo>
                                  <a:pt x="206" y="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nvGrpSpPr>
                          <p:cNvPr id="622" name="组合 87">
                            <a:extLst>
                              <a:ext uri="{FF2B5EF4-FFF2-40B4-BE49-F238E27FC236}">
                                <a16:creationId xmlns:a16="http://schemas.microsoft.com/office/drawing/2014/main" id="{E37CE695-F4E3-4048-3422-087AFF7E1C1F}"/>
                              </a:ext>
                            </a:extLst>
                          </p:cNvPr>
                          <p:cNvGrpSpPr/>
                          <p:nvPr/>
                        </p:nvGrpSpPr>
                        <p:grpSpPr>
                          <a:xfrm>
                            <a:off x="2634064" y="1809061"/>
                            <a:ext cx="1517650" cy="1916113"/>
                            <a:chOff x="2418164" y="1838430"/>
                            <a:chExt cx="1517650" cy="1916113"/>
                          </a:xfrm>
                          <a:grpFill/>
                        </p:grpSpPr>
                        <p:sp>
                          <p:nvSpPr>
                            <p:cNvPr id="641" name="Freeform 6">
                              <a:extLst>
                                <a:ext uri="{FF2B5EF4-FFF2-40B4-BE49-F238E27FC236}">
                                  <a16:creationId xmlns:a16="http://schemas.microsoft.com/office/drawing/2014/main" id="{A6FB4115-15A9-582D-1D86-E797BB5A7BBC}"/>
                                </a:ext>
                              </a:extLst>
                            </p:cNvPr>
                            <p:cNvSpPr>
                              <a:spLocks/>
                            </p:cNvSpPr>
                            <p:nvPr/>
                          </p:nvSpPr>
                          <p:spPr bwMode="auto">
                            <a:xfrm>
                              <a:off x="2418164" y="2322618"/>
                              <a:ext cx="1336675" cy="1431925"/>
                            </a:xfrm>
                            <a:custGeom>
                              <a:avLst/>
                              <a:gdLst>
                                <a:gd name="T0" fmla="*/ 266 w 3722"/>
                                <a:gd name="T1" fmla="*/ 2801 h 3986"/>
                                <a:gd name="T2" fmla="*/ 204 w 3722"/>
                                <a:gd name="T3" fmla="*/ 2714 h 3986"/>
                                <a:gd name="T4" fmla="*/ 60 w 3722"/>
                                <a:gd name="T5" fmla="*/ 2428 h 3986"/>
                                <a:gd name="T6" fmla="*/ 0 w 3722"/>
                                <a:gd name="T7" fmla="*/ 2063 h 3986"/>
                                <a:gd name="T8" fmla="*/ 206 w 3722"/>
                                <a:gd name="T9" fmla="*/ 1451 h 3986"/>
                                <a:gd name="T10" fmla="*/ 211 w 3722"/>
                                <a:gd name="T11" fmla="*/ 1155 h 3986"/>
                                <a:gd name="T12" fmla="*/ 330 w 3722"/>
                                <a:gd name="T13" fmla="*/ 878 h 3986"/>
                                <a:gd name="T14" fmla="*/ 302 w 3722"/>
                                <a:gd name="T15" fmla="*/ 539 h 3986"/>
                                <a:gd name="T16" fmla="*/ 447 w 3722"/>
                                <a:gd name="T17" fmla="*/ 295 h 3986"/>
                                <a:gd name="T18" fmla="*/ 776 w 3722"/>
                                <a:gd name="T19" fmla="*/ 240 h 3986"/>
                                <a:gd name="T20" fmla="*/ 716 w 3722"/>
                                <a:gd name="T21" fmla="*/ 45 h 3986"/>
                                <a:gd name="T22" fmla="*/ 916 w 3722"/>
                                <a:gd name="T23" fmla="*/ 0 h 3986"/>
                                <a:gd name="T24" fmla="*/ 1051 w 3722"/>
                                <a:gd name="T25" fmla="*/ 115 h 3986"/>
                                <a:gd name="T26" fmla="*/ 856 w 3722"/>
                                <a:gd name="T27" fmla="*/ 240 h 3986"/>
                                <a:gd name="T28" fmla="*/ 926 w 3722"/>
                                <a:gd name="T29" fmla="*/ 265 h 3986"/>
                                <a:gd name="T30" fmla="*/ 971 w 3722"/>
                                <a:gd name="T31" fmla="*/ 240 h 3986"/>
                                <a:gd name="T32" fmla="*/ 1126 w 3722"/>
                                <a:gd name="T33" fmla="*/ 205 h 3986"/>
                                <a:gd name="T34" fmla="*/ 1152 w 3722"/>
                                <a:gd name="T35" fmla="*/ 278 h 3986"/>
                                <a:gd name="T36" fmla="*/ 1201 w 3722"/>
                                <a:gd name="T37" fmla="*/ 250 h 3986"/>
                                <a:gd name="T38" fmla="*/ 1426 w 3722"/>
                                <a:gd name="T39" fmla="*/ 235 h 3986"/>
                                <a:gd name="T40" fmla="*/ 1336 w 3722"/>
                                <a:gd name="T41" fmla="*/ 75 h 3986"/>
                                <a:gd name="T42" fmla="*/ 1471 w 3722"/>
                                <a:gd name="T43" fmla="*/ 175 h 3986"/>
                                <a:gd name="T44" fmla="*/ 1606 w 3722"/>
                                <a:gd name="T45" fmla="*/ 195 h 3986"/>
                                <a:gd name="T46" fmla="*/ 1696 w 3722"/>
                                <a:gd name="T47" fmla="*/ 225 h 3986"/>
                                <a:gd name="T48" fmla="*/ 1631 w 3722"/>
                                <a:gd name="T49" fmla="*/ 430 h 3986"/>
                                <a:gd name="T50" fmla="*/ 1721 w 3722"/>
                                <a:gd name="T51" fmla="*/ 435 h 3986"/>
                                <a:gd name="T52" fmla="*/ 1841 w 3722"/>
                                <a:gd name="T53" fmla="*/ 340 h 3986"/>
                                <a:gd name="T54" fmla="*/ 1841 w 3722"/>
                                <a:gd name="T55" fmla="*/ 475 h 3986"/>
                                <a:gd name="T56" fmla="*/ 1907 w 3722"/>
                                <a:gd name="T57" fmla="*/ 565 h 3986"/>
                                <a:gd name="T58" fmla="*/ 2042 w 3722"/>
                                <a:gd name="T59" fmla="*/ 505 h 3986"/>
                                <a:gd name="T60" fmla="*/ 1877 w 3722"/>
                                <a:gd name="T61" fmla="*/ 1030 h 3986"/>
                                <a:gd name="T62" fmla="*/ 2597 w 3722"/>
                                <a:gd name="T63" fmla="*/ 2036 h 3986"/>
                                <a:gd name="T64" fmla="*/ 2787 w 3722"/>
                                <a:gd name="T65" fmla="*/ 2281 h 3986"/>
                                <a:gd name="T66" fmla="*/ 3722 w 3722"/>
                                <a:gd name="T67" fmla="*/ 2656 h 3986"/>
                                <a:gd name="T68" fmla="*/ 3437 w 3722"/>
                                <a:gd name="T69" fmla="*/ 3986 h 3986"/>
                                <a:gd name="T70" fmla="*/ 716 w 3722"/>
                                <a:gd name="T71" fmla="*/ 3271 h 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2" h="3986">
                                  <a:moveTo>
                                    <a:pt x="210" y="3025"/>
                                  </a:moveTo>
                                  <a:lnTo>
                                    <a:pt x="266" y="2801"/>
                                  </a:lnTo>
                                  <a:lnTo>
                                    <a:pt x="324" y="2713"/>
                                  </a:lnTo>
                                  <a:lnTo>
                                    <a:pt x="204" y="2714"/>
                                  </a:lnTo>
                                  <a:lnTo>
                                    <a:pt x="12" y="2624"/>
                                  </a:lnTo>
                                  <a:lnTo>
                                    <a:pt x="60" y="2428"/>
                                  </a:lnTo>
                                  <a:lnTo>
                                    <a:pt x="59" y="2231"/>
                                  </a:lnTo>
                                  <a:lnTo>
                                    <a:pt x="0" y="2063"/>
                                  </a:lnTo>
                                  <a:lnTo>
                                    <a:pt x="192" y="1628"/>
                                  </a:lnTo>
                                  <a:lnTo>
                                    <a:pt x="206" y="1451"/>
                                  </a:lnTo>
                                  <a:lnTo>
                                    <a:pt x="201" y="1292"/>
                                  </a:lnTo>
                                  <a:lnTo>
                                    <a:pt x="211" y="1155"/>
                                  </a:lnTo>
                                  <a:lnTo>
                                    <a:pt x="372" y="1060"/>
                                  </a:lnTo>
                                  <a:lnTo>
                                    <a:pt x="330" y="878"/>
                                  </a:lnTo>
                                  <a:lnTo>
                                    <a:pt x="481" y="655"/>
                                  </a:lnTo>
                                  <a:lnTo>
                                    <a:pt x="302" y="539"/>
                                  </a:lnTo>
                                  <a:lnTo>
                                    <a:pt x="389" y="401"/>
                                  </a:lnTo>
                                  <a:lnTo>
                                    <a:pt x="447" y="295"/>
                                  </a:lnTo>
                                  <a:lnTo>
                                    <a:pt x="651" y="150"/>
                                  </a:lnTo>
                                  <a:lnTo>
                                    <a:pt x="776" y="240"/>
                                  </a:lnTo>
                                  <a:lnTo>
                                    <a:pt x="746" y="160"/>
                                  </a:lnTo>
                                  <a:lnTo>
                                    <a:pt x="716" y="45"/>
                                  </a:lnTo>
                                  <a:lnTo>
                                    <a:pt x="866" y="75"/>
                                  </a:lnTo>
                                  <a:lnTo>
                                    <a:pt x="916" y="0"/>
                                  </a:lnTo>
                                  <a:lnTo>
                                    <a:pt x="1016" y="10"/>
                                  </a:lnTo>
                                  <a:lnTo>
                                    <a:pt x="1051" y="115"/>
                                  </a:lnTo>
                                  <a:lnTo>
                                    <a:pt x="791" y="145"/>
                                  </a:lnTo>
                                  <a:lnTo>
                                    <a:pt x="856" y="240"/>
                                  </a:lnTo>
                                  <a:lnTo>
                                    <a:pt x="881" y="315"/>
                                  </a:lnTo>
                                  <a:lnTo>
                                    <a:pt x="926" y="265"/>
                                  </a:lnTo>
                                  <a:lnTo>
                                    <a:pt x="1001" y="330"/>
                                  </a:lnTo>
                                  <a:lnTo>
                                    <a:pt x="971" y="240"/>
                                  </a:lnTo>
                                  <a:lnTo>
                                    <a:pt x="1066" y="205"/>
                                  </a:lnTo>
                                  <a:lnTo>
                                    <a:pt x="1126" y="205"/>
                                  </a:lnTo>
                                  <a:lnTo>
                                    <a:pt x="1146" y="149"/>
                                  </a:lnTo>
                                  <a:lnTo>
                                    <a:pt x="1152" y="278"/>
                                  </a:lnTo>
                                  <a:lnTo>
                                    <a:pt x="1186" y="205"/>
                                  </a:lnTo>
                                  <a:lnTo>
                                    <a:pt x="1201" y="250"/>
                                  </a:lnTo>
                                  <a:lnTo>
                                    <a:pt x="1306" y="225"/>
                                  </a:lnTo>
                                  <a:lnTo>
                                    <a:pt x="1426" y="235"/>
                                  </a:lnTo>
                                  <a:lnTo>
                                    <a:pt x="1291" y="175"/>
                                  </a:lnTo>
                                  <a:lnTo>
                                    <a:pt x="1336" y="75"/>
                                  </a:lnTo>
                                  <a:lnTo>
                                    <a:pt x="1496" y="85"/>
                                  </a:lnTo>
                                  <a:lnTo>
                                    <a:pt x="1471" y="175"/>
                                  </a:lnTo>
                                  <a:lnTo>
                                    <a:pt x="1516" y="240"/>
                                  </a:lnTo>
                                  <a:lnTo>
                                    <a:pt x="1606" y="195"/>
                                  </a:lnTo>
                                  <a:lnTo>
                                    <a:pt x="1681" y="115"/>
                                  </a:lnTo>
                                  <a:lnTo>
                                    <a:pt x="1696" y="225"/>
                                  </a:lnTo>
                                  <a:lnTo>
                                    <a:pt x="1621" y="325"/>
                                  </a:lnTo>
                                  <a:lnTo>
                                    <a:pt x="1631" y="430"/>
                                  </a:lnTo>
                                  <a:lnTo>
                                    <a:pt x="1666" y="480"/>
                                  </a:lnTo>
                                  <a:lnTo>
                                    <a:pt x="1721" y="435"/>
                                  </a:lnTo>
                                  <a:lnTo>
                                    <a:pt x="1786" y="415"/>
                                  </a:lnTo>
                                  <a:lnTo>
                                    <a:pt x="1841" y="340"/>
                                  </a:lnTo>
                                  <a:lnTo>
                                    <a:pt x="1831" y="400"/>
                                  </a:lnTo>
                                  <a:lnTo>
                                    <a:pt x="1841" y="475"/>
                                  </a:lnTo>
                                  <a:lnTo>
                                    <a:pt x="1741" y="555"/>
                                  </a:lnTo>
                                  <a:lnTo>
                                    <a:pt x="1907" y="565"/>
                                  </a:lnTo>
                                  <a:lnTo>
                                    <a:pt x="1967" y="475"/>
                                  </a:lnTo>
                                  <a:lnTo>
                                    <a:pt x="2042" y="505"/>
                                  </a:lnTo>
                                  <a:lnTo>
                                    <a:pt x="2162" y="625"/>
                                  </a:lnTo>
                                  <a:lnTo>
                                    <a:pt x="1877" y="1030"/>
                                  </a:lnTo>
                                  <a:lnTo>
                                    <a:pt x="2432" y="1975"/>
                                  </a:lnTo>
                                  <a:lnTo>
                                    <a:pt x="2597" y="2036"/>
                                  </a:lnTo>
                                  <a:lnTo>
                                    <a:pt x="2732" y="2111"/>
                                  </a:lnTo>
                                  <a:lnTo>
                                    <a:pt x="2787" y="2281"/>
                                  </a:lnTo>
                                  <a:lnTo>
                                    <a:pt x="3207" y="2456"/>
                                  </a:lnTo>
                                  <a:lnTo>
                                    <a:pt x="3722" y="2656"/>
                                  </a:lnTo>
                                  <a:lnTo>
                                    <a:pt x="3662" y="3041"/>
                                  </a:lnTo>
                                  <a:lnTo>
                                    <a:pt x="3437" y="3986"/>
                                  </a:lnTo>
                                  <a:lnTo>
                                    <a:pt x="2187" y="3721"/>
                                  </a:lnTo>
                                  <a:lnTo>
                                    <a:pt x="716" y="3271"/>
                                  </a:lnTo>
                                  <a:lnTo>
                                    <a:pt x="210" y="3025"/>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2" name="Freeform 28">
                              <a:extLst>
                                <a:ext uri="{FF2B5EF4-FFF2-40B4-BE49-F238E27FC236}">
                                  <a16:creationId xmlns:a16="http://schemas.microsoft.com/office/drawing/2014/main" id="{8AD524CF-BA47-0471-61C4-3AA9674DA521}"/>
                                </a:ext>
                              </a:extLst>
                            </p:cNvPr>
                            <p:cNvSpPr>
                              <a:spLocks/>
                            </p:cNvSpPr>
                            <p:nvPr/>
                          </p:nvSpPr>
                          <p:spPr bwMode="auto">
                            <a:xfrm>
                              <a:off x="3330976" y="2270230"/>
                              <a:ext cx="349250" cy="360363"/>
                            </a:xfrm>
                            <a:custGeom>
                              <a:avLst/>
                              <a:gdLst>
                                <a:gd name="T0" fmla="*/ 394 w 1100"/>
                                <a:gd name="T1" fmla="*/ 106 h 1134"/>
                                <a:gd name="T2" fmla="*/ 205 w 1100"/>
                                <a:gd name="T3" fmla="*/ 212 h 1134"/>
                                <a:gd name="T4" fmla="*/ 159 w 1100"/>
                                <a:gd name="T5" fmla="*/ 273 h 1134"/>
                                <a:gd name="T6" fmla="*/ 34 w 1100"/>
                                <a:gd name="T7" fmla="*/ 369 h 1134"/>
                                <a:gd name="T8" fmla="*/ 140 w 1100"/>
                                <a:gd name="T9" fmla="*/ 436 h 1134"/>
                                <a:gd name="T10" fmla="*/ 99 w 1100"/>
                                <a:gd name="T11" fmla="*/ 505 h 1134"/>
                                <a:gd name="T12" fmla="*/ 205 w 1100"/>
                                <a:gd name="T13" fmla="*/ 533 h 1134"/>
                                <a:gd name="T14" fmla="*/ 372 w 1100"/>
                                <a:gd name="T15" fmla="*/ 539 h 1134"/>
                                <a:gd name="T16" fmla="*/ 266 w 1100"/>
                                <a:gd name="T17" fmla="*/ 569 h 1134"/>
                                <a:gd name="T18" fmla="*/ 235 w 1100"/>
                                <a:gd name="T19" fmla="*/ 605 h 1134"/>
                                <a:gd name="T20" fmla="*/ 91 w 1100"/>
                                <a:gd name="T21" fmla="*/ 572 h 1134"/>
                                <a:gd name="T22" fmla="*/ 0 w 1100"/>
                                <a:gd name="T23" fmla="*/ 654 h 1134"/>
                                <a:gd name="T24" fmla="*/ 137 w 1100"/>
                                <a:gd name="T25" fmla="*/ 753 h 1134"/>
                                <a:gd name="T26" fmla="*/ 402 w 1100"/>
                                <a:gd name="T27" fmla="*/ 811 h 1134"/>
                                <a:gd name="T28" fmla="*/ 569 w 1100"/>
                                <a:gd name="T29" fmla="*/ 883 h 1134"/>
                                <a:gd name="T30" fmla="*/ 668 w 1100"/>
                                <a:gd name="T31" fmla="*/ 974 h 1134"/>
                                <a:gd name="T32" fmla="*/ 614 w 1100"/>
                                <a:gd name="T33" fmla="*/ 1016 h 1134"/>
                                <a:gd name="T34" fmla="*/ 451 w 1100"/>
                                <a:gd name="T35" fmla="*/ 956 h 1134"/>
                                <a:gd name="T36" fmla="*/ 262 w 1100"/>
                                <a:gd name="T37" fmla="*/ 899 h 1134"/>
                                <a:gd name="T38" fmla="*/ 80 w 1100"/>
                                <a:gd name="T39" fmla="*/ 886 h 1134"/>
                                <a:gd name="T40" fmla="*/ 481 w 1100"/>
                                <a:gd name="T41" fmla="*/ 1044 h 1134"/>
                                <a:gd name="T42" fmla="*/ 512 w 1100"/>
                                <a:gd name="T43" fmla="*/ 1098 h 1134"/>
                                <a:gd name="T44" fmla="*/ 848 w 1100"/>
                                <a:gd name="T45" fmla="*/ 1134 h 1134"/>
                                <a:gd name="T46" fmla="*/ 1100 w 1100"/>
                                <a:gd name="T47" fmla="*/ 409 h 1134"/>
                                <a:gd name="T48" fmla="*/ 869 w 1100"/>
                                <a:gd name="T49" fmla="*/ 430 h 1134"/>
                                <a:gd name="T50" fmla="*/ 1066 w 1100"/>
                                <a:gd name="T51" fmla="*/ 269 h 1134"/>
                                <a:gd name="T52" fmla="*/ 903 w 1100"/>
                                <a:gd name="T53" fmla="*/ 154 h 1134"/>
                                <a:gd name="T54" fmla="*/ 751 w 1100"/>
                                <a:gd name="T55" fmla="*/ 257 h 1134"/>
                                <a:gd name="T56" fmla="*/ 656 w 1100"/>
                                <a:gd name="T57" fmla="*/ 288 h 1134"/>
                                <a:gd name="T58" fmla="*/ 713 w 1100"/>
                                <a:gd name="T59" fmla="*/ 206 h 1134"/>
                                <a:gd name="T60" fmla="*/ 859 w 1100"/>
                                <a:gd name="T61" fmla="*/ 63 h 1134"/>
                                <a:gd name="T62" fmla="*/ 648 w 1100"/>
                                <a:gd name="T6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34">
                                  <a:moveTo>
                                    <a:pt x="528" y="43"/>
                                  </a:moveTo>
                                  <a:lnTo>
                                    <a:pt x="394" y="106"/>
                                  </a:lnTo>
                                  <a:lnTo>
                                    <a:pt x="235" y="176"/>
                                  </a:lnTo>
                                  <a:lnTo>
                                    <a:pt x="205" y="212"/>
                                  </a:lnTo>
                                  <a:lnTo>
                                    <a:pt x="216" y="254"/>
                                  </a:lnTo>
                                  <a:lnTo>
                                    <a:pt x="159" y="273"/>
                                  </a:lnTo>
                                  <a:lnTo>
                                    <a:pt x="72" y="321"/>
                                  </a:lnTo>
                                  <a:lnTo>
                                    <a:pt x="34" y="369"/>
                                  </a:lnTo>
                                  <a:lnTo>
                                    <a:pt x="87" y="418"/>
                                  </a:lnTo>
                                  <a:lnTo>
                                    <a:pt x="140" y="436"/>
                                  </a:lnTo>
                                  <a:lnTo>
                                    <a:pt x="83" y="463"/>
                                  </a:lnTo>
                                  <a:lnTo>
                                    <a:pt x="99" y="505"/>
                                  </a:lnTo>
                                  <a:lnTo>
                                    <a:pt x="156" y="496"/>
                                  </a:lnTo>
                                  <a:lnTo>
                                    <a:pt x="205" y="533"/>
                                  </a:lnTo>
                                  <a:lnTo>
                                    <a:pt x="296" y="536"/>
                                  </a:lnTo>
                                  <a:lnTo>
                                    <a:pt x="372" y="539"/>
                                  </a:lnTo>
                                  <a:lnTo>
                                    <a:pt x="383" y="566"/>
                                  </a:lnTo>
                                  <a:lnTo>
                                    <a:pt x="266" y="569"/>
                                  </a:lnTo>
                                  <a:lnTo>
                                    <a:pt x="235" y="569"/>
                                  </a:lnTo>
                                  <a:lnTo>
                                    <a:pt x="235" y="605"/>
                                  </a:lnTo>
                                  <a:lnTo>
                                    <a:pt x="171" y="572"/>
                                  </a:lnTo>
                                  <a:lnTo>
                                    <a:pt x="91" y="572"/>
                                  </a:lnTo>
                                  <a:lnTo>
                                    <a:pt x="11" y="581"/>
                                  </a:lnTo>
                                  <a:lnTo>
                                    <a:pt x="0" y="654"/>
                                  </a:lnTo>
                                  <a:lnTo>
                                    <a:pt x="53" y="726"/>
                                  </a:lnTo>
                                  <a:lnTo>
                                    <a:pt x="137" y="753"/>
                                  </a:lnTo>
                                  <a:lnTo>
                                    <a:pt x="250" y="805"/>
                                  </a:lnTo>
                                  <a:lnTo>
                                    <a:pt x="402" y="811"/>
                                  </a:lnTo>
                                  <a:lnTo>
                                    <a:pt x="501" y="841"/>
                                  </a:lnTo>
                                  <a:lnTo>
                                    <a:pt x="569" y="883"/>
                                  </a:lnTo>
                                  <a:lnTo>
                                    <a:pt x="626" y="935"/>
                                  </a:lnTo>
                                  <a:lnTo>
                                    <a:pt x="668" y="974"/>
                                  </a:lnTo>
                                  <a:lnTo>
                                    <a:pt x="694" y="1004"/>
                                  </a:lnTo>
                                  <a:lnTo>
                                    <a:pt x="614" y="1016"/>
                                  </a:lnTo>
                                  <a:lnTo>
                                    <a:pt x="527" y="1001"/>
                                  </a:lnTo>
                                  <a:lnTo>
                                    <a:pt x="451" y="956"/>
                                  </a:lnTo>
                                  <a:lnTo>
                                    <a:pt x="341" y="911"/>
                                  </a:lnTo>
                                  <a:lnTo>
                                    <a:pt x="262" y="899"/>
                                  </a:lnTo>
                                  <a:lnTo>
                                    <a:pt x="171" y="889"/>
                                  </a:lnTo>
                                  <a:lnTo>
                                    <a:pt x="80" y="886"/>
                                  </a:lnTo>
                                  <a:lnTo>
                                    <a:pt x="11" y="902"/>
                                  </a:lnTo>
                                  <a:lnTo>
                                    <a:pt x="481" y="1044"/>
                                  </a:lnTo>
                                  <a:lnTo>
                                    <a:pt x="478" y="1101"/>
                                  </a:lnTo>
                                  <a:lnTo>
                                    <a:pt x="512" y="1098"/>
                                  </a:lnTo>
                                  <a:lnTo>
                                    <a:pt x="550" y="1068"/>
                                  </a:lnTo>
                                  <a:lnTo>
                                    <a:pt x="848" y="1134"/>
                                  </a:lnTo>
                                  <a:lnTo>
                                    <a:pt x="973" y="771"/>
                                  </a:lnTo>
                                  <a:lnTo>
                                    <a:pt x="1100" y="409"/>
                                  </a:lnTo>
                                  <a:lnTo>
                                    <a:pt x="960" y="448"/>
                                  </a:lnTo>
                                  <a:lnTo>
                                    <a:pt x="869" y="430"/>
                                  </a:lnTo>
                                  <a:lnTo>
                                    <a:pt x="922" y="331"/>
                                  </a:lnTo>
                                  <a:lnTo>
                                    <a:pt x="1066" y="269"/>
                                  </a:lnTo>
                                  <a:lnTo>
                                    <a:pt x="975" y="197"/>
                                  </a:lnTo>
                                  <a:lnTo>
                                    <a:pt x="903" y="154"/>
                                  </a:lnTo>
                                  <a:lnTo>
                                    <a:pt x="821" y="211"/>
                                  </a:lnTo>
                                  <a:lnTo>
                                    <a:pt x="751" y="257"/>
                                  </a:lnTo>
                                  <a:lnTo>
                                    <a:pt x="751" y="303"/>
                                  </a:lnTo>
                                  <a:lnTo>
                                    <a:pt x="656" y="288"/>
                                  </a:lnTo>
                                  <a:lnTo>
                                    <a:pt x="637" y="260"/>
                                  </a:lnTo>
                                  <a:lnTo>
                                    <a:pt x="713" y="206"/>
                                  </a:lnTo>
                                  <a:lnTo>
                                    <a:pt x="792" y="120"/>
                                  </a:lnTo>
                                  <a:lnTo>
                                    <a:pt x="859" y="63"/>
                                  </a:lnTo>
                                  <a:lnTo>
                                    <a:pt x="768" y="24"/>
                                  </a:lnTo>
                                  <a:lnTo>
                                    <a:pt x="648" y="0"/>
                                  </a:lnTo>
                                  <a:lnTo>
                                    <a:pt x="528" y="43"/>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3" name="Freeform 31">
                              <a:extLst>
                                <a:ext uri="{FF2B5EF4-FFF2-40B4-BE49-F238E27FC236}">
                                  <a16:creationId xmlns:a16="http://schemas.microsoft.com/office/drawing/2014/main" id="{95C42ED5-A87D-1DB8-C551-8405EA008A25}"/>
                                </a:ext>
                              </a:extLst>
                            </p:cNvPr>
                            <p:cNvSpPr>
                              <a:spLocks/>
                            </p:cNvSpPr>
                            <p:nvPr/>
                          </p:nvSpPr>
                          <p:spPr bwMode="auto">
                            <a:xfrm>
                              <a:off x="3596089" y="2000355"/>
                              <a:ext cx="217487" cy="201613"/>
                            </a:xfrm>
                            <a:custGeom>
                              <a:avLst/>
                              <a:gdLst>
                                <a:gd name="T0" fmla="*/ 980 w 1450"/>
                                <a:gd name="T1" fmla="*/ 1137 h 1675"/>
                                <a:gd name="T2" fmla="*/ 874 w 1450"/>
                                <a:gd name="T3" fmla="*/ 1132 h 1675"/>
                                <a:gd name="T4" fmla="*/ 730 w 1450"/>
                                <a:gd name="T5" fmla="*/ 1166 h 1675"/>
                                <a:gd name="T6" fmla="*/ 639 w 1450"/>
                                <a:gd name="T7" fmla="*/ 1065 h 1675"/>
                                <a:gd name="T8" fmla="*/ 610 w 1450"/>
                                <a:gd name="T9" fmla="*/ 926 h 1675"/>
                                <a:gd name="T10" fmla="*/ 538 w 1450"/>
                                <a:gd name="T11" fmla="*/ 1051 h 1675"/>
                                <a:gd name="T12" fmla="*/ 375 w 1450"/>
                                <a:gd name="T13" fmla="*/ 1032 h 1675"/>
                                <a:gd name="T14" fmla="*/ 279 w 1450"/>
                                <a:gd name="T15" fmla="*/ 1027 h 1675"/>
                                <a:gd name="T16" fmla="*/ 192 w 1450"/>
                                <a:gd name="T17" fmla="*/ 859 h 1675"/>
                                <a:gd name="T18" fmla="*/ 0 w 1450"/>
                                <a:gd name="T19" fmla="*/ 724 h 1675"/>
                                <a:gd name="T20" fmla="*/ 284 w 1450"/>
                                <a:gd name="T21" fmla="*/ 638 h 1675"/>
                                <a:gd name="T22" fmla="*/ 538 w 1450"/>
                                <a:gd name="T23" fmla="*/ 585 h 1675"/>
                                <a:gd name="T24" fmla="*/ 423 w 1450"/>
                                <a:gd name="T25" fmla="*/ 556 h 1675"/>
                                <a:gd name="T26" fmla="*/ 192 w 1450"/>
                                <a:gd name="T27" fmla="*/ 484 h 1675"/>
                                <a:gd name="T28" fmla="*/ 428 w 1450"/>
                                <a:gd name="T29" fmla="*/ 408 h 1675"/>
                                <a:gd name="T30" fmla="*/ 653 w 1450"/>
                                <a:gd name="T31" fmla="*/ 436 h 1675"/>
                                <a:gd name="T32" fmla="*/ 461 w 1450"/>
                                <a:gd name="T33" fmla="*/ 364 h 1675"/>
                                <a:gd name="T34" fmla="*/ 452 w 1450"/>
                                <a:gd name="T35" fmla="*/ 240 h 1675"/>
                                <a:gd name="T36" fmla="*/ 572 w 1450"/>
                                <a:gd name="T37" fmla="*/ 144 h 1675"/>
                                <a:gd name="T38" fmla="*/ 773 w 1450"/>
                                <a:gd name="T39" fmla="*/ 230 h 1675"/>
                                <a:gd name="T40" fmla="*/ 620 w 1450"/>
                                <a:gd name="T41" fmla="*/ 81 h 1675"/>
                                <a:gd name="T42" fmla="*/ 845 w 1450"/>
                                <a:gd name="T43" fmla="*/ 0 h 1675"/>
                                <a:gd name="T44" fmla="*/ 917 w 1450"/>
                                <a:gd name="T45" fmla="*/ 172 h 1675"/>
                                <a:gd name="T46" fmla="*/ 1008 w 1450"/>
                                <a:gd name="T47" fmla="*/ 259 h 1675"/>
                                <a:gd name="T48" fmla="*/ 1085 w 1450"/>
                                <a:gd name="T49" fmla="*/ 360 h 1675"/>
                                <a:gd name="T50" fmla="*/ 1172 w 1450"/>
                                <a:gd name="T51" fmla="*/ 609 h 1675"/>
                                <a:gd name="T52" fmla="*/ 1215 w 1450"/>
                                <a:gd name="T53" fmla="*/ 705 h 1675"/>
                                <a:gd name="T54" fmla="*/ 1244 w 1450"/>
                                <a:gd name="T55" fmla="*/ 916 h 1675"/>
                                <a:gd name="T56" fmla="*/ 1450 w 1450"/>
                                <a:gd name="T57" fmla="*/ 969 h 1675"/>
                                <a:gd name="T58" fmla="*/ 1114 w 1450"/>
                                <a:gd name="T59" fmla="*/ 1603 h 1675"/>
                                <a:gd name="T60" fmla="*/ 677 w 1450"/>
                                <a:gd name="T61" fmla="*/ 1675 h 1675"/>
                                <a:gd name="T62" fmla="*/ 456 w 1450"/>
                                <a:gd name="T63" fmla="*/ 1435 h 1675"/>
                                <a:gd name="T64" fmla="*/ 576 w 1450"/>
                                <a:gd name="T65" fmla="*/ 1281 h 1675"/>
                                <a:gd name="T66" fmla="*/ 831 w 1450"/>
                                <a:gd name="T67" fmla="*/ 1243 h 1675"/>
                                <a:gd name="T68" fmla="*/ 1061 w 1450"/>
                                <a:gd name="T69" fmla="*/ 1291 h 1675"/>
                                <a:gd name="T70" fmla="*/ 1280 w 1450"/>
                                <a:gd name="T71" fmla="*/ 1121 h 1675"/>
                                <a:gd name="T72" fmla="*/ 1042 w 1450"/>
                                <a:gd name="T73" fmla="*/ 118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0" h="1675">
                                  <a:moveTo>
                                    <a:pt x="1042" y="1180"/>
                                  </a:moveTo>
                                  <a:lnTo>
                                    <a:pt x="980" y="1137"/>
                                  </a:lnTo>
                                  <a:lnTo>
                                    <a:pt x="917" y="1056"/>
                                  </a:lnTo>
                                  <a:lnTo>
                                    <a:pt x="874" y="1132"/>
                                  </a:lnTo>
                                  <a:lnTo>
                                    <a:pt x="792" y="1142"/>
                                  </a:lnTo>
                                  <a:lnTo>
                                    <a:pt x="730" y="1166"/>
                                  </a:lnTo>
                                  <a:lnTo>
                                    <a:pt x="672" y="1118"/>
                                  </a:lnTo>
                                  <a:lnTo>
                                    <a:pt x="639" y="1065"/>
                                  </a:lnTo>
                                  <a:lnTo>
                                    <a:pt x="692" y="926"/>
                                  </a:lnTo>
                                  <a:lnTo>
                                    <a:pt x="610" y="926"/>
                                  </a:lnTo>
                                  <a:lnTo>
                                    <a:pt x="586" y="1003"/>
                                  </a:lnTo>
                                  <a:lnTo>
                                    <a:pt x="538" y="1051"/>
                                  </a:lnTo>
                                  <a:lnTo>
                                    <a:pt x="418" y="1084"/>
                                  </a:lnTo>
                                  <a:lnTo>
                                    <a:pt x="375" y="1032"/>
                                  </a:lnTo>
                                  <a:lnTo>
                                    <a:pt x="365" y="940"/>
                                  </a:lnTo>
                                  <a:lnTo>
                                    <a:pt x="279" y="1027"/>
                                  </a:lnTo>
                                  <a:lnTo>
                                    <a:pt x="192" y="950"/>
                                  </a:lnTo>
                                  <a:lnTo>
                                    <a:pt x="192" y="859"/>
                                  </a:lnTo>
                                  <a:lnTo>
                                    <a:pt x="87" y="840"/>
                                  </a:lnTo>
                                  <a:lnTo>
                                    <a:pt x="0" y="724"/>
                                  </a:lnTo>
                                  <a:lnTo>
                                    <a:pt x="140" y="566"/>
                                  </a:lnTo>
                                  <a:lnTo>
                                    <a:pt x="284" y="638"/>
                                  </a:lnTo>
                                  <a:lnTo>
                                    <a:pt x="428" y="628"/>
                                  </a:lnTo>
                                  <a:lnTo>
                                    <a:pt x="538" y="585"/>
                                  </a:lnTo>
                                  <a:lnTo>
                                    <a:pt x="538" y="513"/>
                                  </a:lnTo>
                                  <a:lnTo>
                                    <a:pt x="423" y="556"/>
                                  </a:lnTo>
                                  <a:lnTo>
                                    <a:pt x="322" y="566"/>
                                  </a:lnTo>
                                  <a:lnTo>
                                    <a:pt x="192" y="484"/>
                                  </a:lnTo>
                                  <a:lnTo>
                                    <a:pt x="308" y="388"/>
                                  </a:lnTo>
                                  <a:lnTo>
                                    <a:pt x="428" y="408"/>
                                  </a:lnTo>
                                  <a:lnTo>
                                    <a:pt x="533" y="417"/>
                                  </a:lnTo>
                                  <a:lnTo>
                                    <a:pt x="653" y="436"/>
                                  </a:lnTo>
                                  <a:lnTo>
                                    <a:pt x="610" y="369"/>
                                  </a:lnTo>
                                  <a:lnTo>
                                    <a:pt x="461" y="364"/>
                                  </a:lnTo>
                                  <a:lnTo>
                                    <a:pt x="380" y="297"/>
                                  </a:lnTo>
                                  <a:lnTo>
                                    <a:pt x="452" y="240"/>
                                  </a:lnTo>
                                  <a:lnTo>
                                    <a:pt x="447" y="163"/>
                                  </a:lnTo>
                                  <a:lnTo>
                                    <a:pt x="572" y="144"/>
                                  </a:lnTo>
                                  <a:lnTo>
                                    <a:pt x="672" y="172"/>
                                  </a:lnTo>
                                  <a:lnTo>
                                    <a:pt x="773" y="230"/>
                                  </a:lnTo>
                                  <a:lnTo>
                                    <a:pt x="696" y="129"/>
                                  </a:lnTo>
                                  <a:lnTo>
                                    <a:pt x="620" y="81"/>
                                  </a:lnTo>
                                  <a:lnTo>
                                    <a:pt x="706" y="9"/>
                                  </a:lnTo>
                                  <a:lnTo>
                                    <a:pt x="845" y="0"/>
                                  </a:lnTo>
                                  <a:lnTo>
                                    <a:pt x="946" y="9"/>
                                  </a:lnTo>
                                  <a:lnTo>
                                    <a:pt x="917" y="172"/>
                                  </a:lnTo>
                                  <a:lnTo>
                                    <a:pt x="927" y="268"/>
                                  </a:lnTo>
                                  <a:lnTo>
                                    <a:pt x="1008" y="259"/>
                                  </a:lnTo>
                                  <a:lnTo>
                                    <a:pt x="1095" y="283"/>
                                  </a:lnTo>
                                  <a:lnTo>
                                    <a:pt x="1085" y="360"/>
                                  </a:lnTo>
                                  <a:lnTo>
                                    <a:pt x="1240" y="565"/>
                                  </a:lnTo>
                                  <a:lnTo>
                                    <a:pt x="1172" y="609"/>
                                  </a:lnTo>
                                  <a:lnTo>
                                    <a:pt x="1157" y="686"/>
                                  </a:lnTo>
                                  <a:lnTo>
                                    <a:pt x="1215" y="705"/>
                                  </a:lnTo>
                                  <a:lnTo>
                                    <a:pt x="1258" y="787"/>
                                  </a:lnTo>
                                  <a:lnTo>
                                    <a:pt x="1244" y="916"/>
                                  </a:lnTo>
                                  <a:lnTo>
                                    <a:pt x="1332" y="922"/>
                                  </a:lnTo>
                                  <a:lnTo>
                                    <a:pt x="1450" y="969"/>
                                  </a:lnTo>
                                  <a:lnTo>
                                    <a:pt x="1330" y="1468"/>
                                  </a:lnTo>
                                  <a:lnTo>
                                    <a:pt x="1114" y="1603"/>
                                  </a:lnTo>
                                  <a:lnTo>
                                    <a:pt x="922" y="1641"/>
                                  </a:lnTo>
                                  <a:lnTo>
                                    <a:pt x="677" y="1675"/>
                                  </a:lnTo>
                                  <a:lnTo>
                                    <a:pt x="557" y="1593"/>
                                  </a:lnTo>
                                  <a:lnTo>
                                    <a:pt x="456" y="1435"/>
                                  </a:lnTo>
                                  <a:lnTo>
                                    <a:pt x="432" y="1329"/>
                                  </a:lnTo>
                                  <a:lnTo>
                                    <a:pt x="576" y="1281"/>
                                  </a:lnTo>
                                  <a:lnTo>
                                    <a:pt x="735" y="1276"/>
                                  </a:lnTo>
                                  <a:lnTo>
                                    <a:pt x="831" y="1243"/>
                                  </a:lnTo>
                                  <a:lnTo>
                                    <a:pt x="912" y="1262"/>
                                  </a:lnTo>
                                  <a:lnTo>
                                    <a:pt x="1061" y="1291"/>
                                  </a:lnTo>
                                  <a:lnTo>
                                    <a:pt x="1181" y="1204"/>
                                  </a:lnTo>
                                  <a:lnTo>
                                    <a:pt x="1280" y="1121"/>
                                  </a:lnTo>
                                  <a:lnTo>
                                    <a:pt x="1162" y="1152"/>
                                  </a:lnTo>
                                  <a:lnTo>
                                    <a:pt x="1042" y="118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4" name="Freeform 32">
                              <a:extLst>
                                <a:ext uri="{FF2B5EF4-FFF2-40B4-BE49-F238E27FC236}">
                                  <a16:creationId xmlns:a16="http://schemas.microsoft.com/office/drawing/2014/main" id="{C9C3A0BF-4C72-7680-C268-A646222A4202}"/>
                                </a:ext>
                              </a:extLst>
                            </p:cNvPr>
                            <p:cNvSpPr>
                              <a:spLocks/>
                            </p:cNvSpPr>
                            <p:nvPr/>
                          </p:nvSpPr>
                          <p:spPr bwMode="auto">
                            <a:xfrm>
                              <a:off x="3196039" y="2089255"/>
                              <a:ext cx="373062" cy="300038"/>
                            </a:xfrm>
                            <a:custGeom>
                              <a:avLst/>
                              <a:gdLst>
                                <a:gd name="T0" fmla="*/ 489 w 1176"/>
                                <a:gd name="T1" fmla="*/ 0 h 944"/>
                                <a:gd name="T2" fmla="*/ 509 w 1176"/>
                                <a:gd name="T3" fmla="*/ 71 h 944"/>
                                <a:gd name="T4" fmla="*/ 494 w 1176"/>
                                <a:gd name="T5" fmla="*/ 143 h 944"/>
                                <a:gd name="T6" fmla="*/ 446 w 1176"/>
                                <a:gd name="T7" fmla="*/ 248 h 944"/>
                                <a:gd name="T8" fmla="*/ 359 w 1176"/>
                                <a:gd name="T9" fmla="*/ 200 h 944"/>
                                <a:gd name="T10" fmla="*/ 302 w 1176"/>
                                <a:gd name="T11" fmla="*/ 252 h 944"/>
                                <a:gd name="T12" fmla="*/ 246 w 1176"/>
                                <a:gd name="T13" fmla="*/ 314 h 944"/>
                                <a:gd name="T14" fmla="*/ 168 w 1176"/>
                                <a:gd name="T15" fmla="*/ 370 h 944"/>
                                <a:gd name="T16" fmla="*/ 138 w 1176"/>
                                <a:gd name="T17" fmla="*/ 429 h 944"/>
                                <a:gd name="T18" fmla="*/ 47 w 1176"/>
                                <a:gd name="T19" fmla="*/ 463 h 944"/>
                                <a:gd name="T20" fmla="*/ 0 w 1176"/>
                                <a:gd name="T21" fmla="*/ 517 h 944"/>
                                <a:gd name="T22" fmla="*/ 4 w 1176"/>
                                <a:gd name="T23" fmla="*/ 591 h 944"/>
                                <a:gd name="T24" fmla="*/ 51 w 1176"/>
                                <a:gd name="T25" fmla="*/ 667 h 944"/>
                                <a:gd name="T26" fmla="*/ 60 w 1176"/>
                                <a:gd name="T27" fmla="*/ 753 h 944"/>
                                <a:gd name="T28" fmla="*/ 25 w 1176"/>
                                <a:gd name="T29" fmla="*/ 871 h 944"/>
                                <a:gd name="T30" fmla="*/ 67 w 1176"/>
                                <a:gd name="T31" fmla="*/ 944 h 944"/>
                                <a:gd name="T32" fmla="*/ 172 w 1176"/>
                                <a:gd name="T33" fmla="*/ 871 h 944"/>
                                <a:gd name="T34" fmla="*/ 242 w 1176"/>
                                <a:gd name="T35" fmla="*/ 847 h 944"/>
                                <a:gd name="T36" fmla="*/ 320 w 1176"/>
                                <a:gd name="T37" fmla="*/ 881 h 944"/>
                                <a:gd name="T38" fmla="*/ 415 w 1176"/>
                                <a:gd name="T39" fmla="*/ 864 h 944"/>
                                <a:gd name="T40" fmla="*/ 459 w 1176"/>
                                <a:gd name="T41" fmla="*/ 795 h 944"/>
                                <a:gd name="T42" fmla="*/ 562 w 1176"/>
                                <a:gd name="T43" fmla="*/ 732 h 944"/>
                                <a:gd name="T44" fmla="*/ 662 w 1176"/>
                                <a:gd name="T45" fmla="*/ 698 h 944"/>
                                <a:gd name="T46" fmla="*/ 732 w 1176"/>
                                <a:gd name="T47" fmla="*/ 636 h 944"/>
                                <a:gd name="T48" fmla="*/ 965 w 1176"/>
                                <a:gd name="T49" fmla="*/ 560 h 944"/>
                                <a:gd name="T50" fmla="*/ 1176 w 1176"/>
                                <a:gd name="T51" fmla="*/ 517 h 944"/>
                                <a:gd name="T52" fmla="*/ 1165 w 1176"/>
                                <a:gd name="T53" fmla="*/ 363 h 944"/>
                                <a:gd name="T54" fmla="*/ 1096 w 1176"/>
                                <a:gd name="T55" fmla="*/ 252 h 944"/>
                                <a:gd name="T56" fmla="*/ 1005 w 1176"/>
                                <a:gd name="T57" fmla="*/ 235 h 944"/>
                                <a:gd name="T58" fmla="*/ 935 w 1176"/>
                                <a:gd name="T59" fmla="*/ 263 h 944"/>
                                <a:gd name="T60" fmla="*/ 914 w 1176"/>
                                <a:gd name="T61" fmla="*/ 211 h 944"/>
                                <a:gd name="T62" fmla="*/ 844 w 1176"/>
                                <a:gd name="T63" fmla="*/ 121 h 944"/>
                                <a:gd name="T64" fmla="*/ 809 w 1176"/>
                                <a:gd name="T65" fmla="*/ 38 h 944"/>
                                <a:gd name="T66" fmla="*/ 710 w 1176"/>
                                <a:gd name="T67" fmla="*/ 34 h 944"/>
                                <a:gd name="T68" fmla="*/ 589 w 1176"/>
                                <a:gd name="T69" fmla="*/ 3 h 944"/>
                                <a:gd name="T70" fmla="*/ 489 w 1176"/>
                                <a:gd name="T7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944">
                                  <a:moveTo>
                                    <a:pt x="489" y="0"/>
                                  </a:moveTo>
                                  <a:lnTo>
                                    <a:pt x="509" y="71"/>
                                  </a:lnTo>
                                  <a:lnTo>
                                    <a:pt x="494" y="143"/>
                                  </a:lnTo>
                                  <a:lnTo>
                                    <a:pt x="446" y="248"/>
                                  </a:lnTo>
                                  <a:lnTo>
                                    <a:pt x="359" y="200"/>
                                  </a:lnTo>
                                  <a:lnTo>
                                    <a:pt x="302" y="252"/>
                                  </a:lnTo>
                                  <a:lnTo>
                                    <a:pt x="246" y="314"/>
                                  </a:lnTo>
                                  <a:lnTo>
                                    <a:pt x="168" y="370"/>
                                  </a:lnTo>
                                  <a:lnTo>
                                    <a:pt x="138" y="429"/>
                                  </a:lnTo>
                                  <a:lnTo>
                                    <a:pt x="47" y="463"/>
                                  </a:lnTo>
                                  <a:lnTo>
                                    <a:pt x="0" y="517"/>
                                  </a:lnTo>
                                  <a:lnTo>
                                    <a:pt x="4" y="591"/>
                                  </a:lnTo>
                                  <a:lnTo>
                                    <a:pt x="51" y="667"/>
                                  </a:lnTo>
                                  <a:lnTo>
                                    <a:pt x="60" y="753"/>
                                  </a:lnTo>
                                  <a:lnTo>
                                    <a:pt x="25" y="871"/>
                                  </a:lnTo>
                                  <a:lnTo>
                                    <a:pt x="67" y="944"/>
                                  </a:lnTo>
                                  <a:lnTo>
                                    <a:pt x="172" y="871"/>
                                  </a:lnTo>
                                  <a:lnTo>
                                    <a:pt x="242" y="847"/>
                                  </a:lnTo>
                                  <a:lnTo>
                                    <a:pt x="320" y="881"/>
                                  </a:lnTo>
                                  <a:lnTo>
                                    <a:pt x="415" y="864"/>
                                  </a:lnTo>
                                  <a:lnTo>
                                    <a:pt x="459" y="795"/>
                                  </a:lnTo>
                                  <a:lnTo>
                                    <a:pt x="562" y="732"/>
                                  </a:lnTo>
                                  <a:lnTo>
                                    <a:pt x="662" y="698"/>
                                  </a:lnTo>
                                  <a:lnTo>
                                    <a:pt x="732" y="636"/>
                                  </a:lnTo>
                                  <a:lnTo>
                                    <a:pt x="965" y="560"/>
                                  </a:lnTo>
                                  <a:lnTo>
                                    <a:pt x="1176" y="517"/>
                                  </a:lnTo>
                                  <a:lnTo>
                                    <a:pt x="1165" y="363"/>
                                  </a:lnTo>
                                  <a:lnTo>
                                    <a:pt x="1096" y="252"/>
                                  </a:lnTo>
                                  <a:lnTo>
                                    <a:pt x="1005" y="235"/>
                                  </a:lnTo>
                                  <a:lnTo>
                                    <a:pt x="935" y="263"/>
                                  </a:lnTo>
                                  <a:lnTo>
                                    <a:pt x="914" y="211"/>
                                  </a:lnTo>
                                  <a:lnTo>
                                    <a:pt x="844" y="121"/>
                                  </a:lnTo>
                                  <a:lnTo>
                                    <a:pt x="809" y="38"/>
                                  </a:lnTo>
                                  <a:lnTo>
                                    <a:pt x="710" y="34"/>
                                  </a:lnTo>
                                  <a:lnTo>
                                    <a:pt x="589" y="3"/>
                                  </a:lnTo>
                                  <a:lnTo>
                                    <a:pt x="489" y="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5" name="Freeform 33">
                              <a:extLst>
                                <a:ext uri="{FF2B5EF4-FFF2-40B4-BE49-F238E27FC236}">
                                  <a16:creationId xmlns:a16="http://schemas.microsoft.com/office/drawing/2014/main" id="{B7D4637D-2AD9-B4EF-B373-3952A49A490D}"/>
                                </a:ext>
                              </a:extLst>
                            </p:cNvPr>
                            <p:cNvSpPr>
                              <a:spLocks/>
                            </p:cNvSpPr>
                            <p:nvPr/>
                          </p:nvSpPr>
                          <p:spPr bwMode="auto">
                            <a:xfrm>
                              <a:off x="3518301" y="1908280"/>
                              <a:ext cx="242888" cy="117475"/>
                            </a:xfrm>
                            <a:custGeom>
                              <a:avLst/>
                              <a:gdLst>
                                <a:gd name="T0" fmla="*/ 78 w 1608"/>
                                <a:gd name="T1" fmla="*/ 521 h 966"/>
                                <a:gd name="T2" fmla="*/ 60 w 1608"/>
                                <a:gd name="T3" fmla="*/ 606 h 966"/>
                                <a:gd name="T4" fmla="*/ 0 w 1608"/>
                                <a:gd name="T5" fmla="*/ 732 h 966"/>
                                <a:gd name="T6" fmla="*/ 162 w 1608"/>
                                <a:gd name="T7" fmla="*/ 612 h 966"/>
                                <a:gd name="T8" fmla="*/ 162 w 1608"/>
                                <a:gd name="T9" fmla="*/ 708 h 966"/>
                                <a:gd name="T10" fmla="*/ 234 w 1608"/>
                                <a:gd name="T11" fmla="*/ 744 h 966"/>
                                <a:gd name="T12" fmla="*/ 348 w 1608"/>
                                <a:gd name="T13" fmla="*/ 648 h 966"/>
                                <a:gd name="T14" fmla="*/ 354 w 1608"/>
                                <a:gd name="T15" fmla="*/ 774 h 966"/>
                                <a:gd name="T16" fmla="*/ 342 w 1608"/>
                                <a:gd name="T17" fmla="*/ 906 h 966"/>
                                <a:gd name="T18" fmla="*/ 438 w 1608"/>
                                <a:gd name="T19" fmla="*/ 966 h 966"/>
                                <a:gd name="T20" fmla="*/ 522 w 1608"/>
                                <a:gd name="T21" fmla="*/ 852 h 966"/>
                                <a:gd name="T22" fmla="*/ 570 w 1608"/>
                                <a:gd name="T23" fmla="*/ 726 h 966"/>
                                <a:gd name="T24" fmla="*/ 606 w 1608"/>
                                <a:gd name="T25" fmla="*/ 642 h 966"/>
                                <a:gd name="T26" fmla="*/ 696 w 1608"/>
                                <a:gd name="T27" fmla="*/ 624 h 966"/>
                                <a:gd name="T28" fmla="*/ 630 w 1608"/>
                                <a:gd name="T29" fmla="*/ 696 h 966"/>
                                <a:gd name="T30" fmla="*/ 600 w 1608"/>
                                <a:gd name="T31" fmla="*/ 792 h 966"/>
                                <a:gd name="T32" fmla="*/ 708 w 1608"/>
                                <a:gd name="T33" fmla="*/ 780 h 966"/>
                                <a:gd name="T34" fmla="*/ 810 w 1608"/>
                                <a:gd name="T35" fmla="*/ 666 h 966"/>
                                <a:gd name="T36" fmla="*/ 792 w 1608"/>
                                <a:gd name="T37" fmla="*/ 582 h 966"/>
                                <a:gd name="T38" fmla="*/ 894 w 1608"/>
                                <a:gd name="T39" fmla="*/ 564 h 966"/>
                                <a:gd name="T40" fmla="*/ 930 w 1608"/>
                                <a:gd name="T41" fmla="*/ 438 h 966"/>
                                <a:gd name="T42" fmla="*/ 1056 w 1608"/>
                                <a:gd name="T43" fmla="*/ 432 h 966"/>
                                <a:gd name="T44" fmla="*/ 1014 w 1608"/>
                                <a:gd name="T45" fmla="*/ 546 h 966"/>
                                <a:gd name="T46" fmla="*/ 930 w 1608"/>
                                <a:gd name="T47" fmla="*/ 684 h 966"/>
                                <a:gd name="T48" fmla="*/ 942 w 1608"/>
                                <a:gd name="T49" fmla="*/ 846 h 966"/>
                                <a:gd name="T50" fmla="*/ 1050 w 1608"/>
                                <a:gd name="T51" fmla="*/ 882 h 966"/>
                                <a:gd name="T52" fmla="*/ 1092 w 1608"/>
                                <a:gd name="T53" fmla="*/ 804 h 966"/>
                                <a:gd name="T54" fmla="*/ 1146 w 1608"/>
                                <a:gd name="T55" fmla="*/ 666 h 966"/>
                                <a:gd name="T56" fmla="*/ 1290 w 1608"/>
                                <a:gd name="T57" fmla="*/ 708 h 966"/>
                                <a:gd name="T58" fmla="*/ 1357 w 1608"/>
                                <a:gd name="T59" fmla="*/ 624 h 966"/>
                                <a:gd name="T60" fmla="*/ 1326 w 1608"/>
                                <a:gd name="T61" fmla="*/ 456 h 966"/>
                                <a:gd name="T62" fmla="*/ 1428 w 1608"/>
                                <a:gd name="T63" fmla="*/ 498 h 966"/>
                                <a:gd name="T64" fmla="*/ 1410 w 1608"/>
                                <a:gd name="T65" fmla="*/ 390 h 966"/>
                                <a:gd name="T66" fmla="*/ 1434 w 1608"/>
                                <a:gd name="T67" fmla="*/ 276 h 966"/>
                                <a:gd name="T68" fmla="*/ 1530 w 1608"/>
                                <a:gd name="T69" fmla="*/ 258 h 966"/>
                                <a:gd name="T70" fmla="*/ 1608 w 1608"/>
                                <a:gd name="T71" fmla="*/ 192 h 966"/>
                                <a:gd name="T72" fmla="*/ 1512 w 1608"/>
                                <a:gd name="T73" fmla="*/ 6 h 966"/>
                                <a:gd name="T74" fmla="*/ 1386 w 1608"/>
                                <a:gd name="T75" fmla="*/ 12 h 966"/>
                                <a:gd name="T76" fmla="*/ 1428 w 1608"/>
                                <a:gd name="T77" fmla="*/ 138 h 966"/>
                                <a:gd name="T78" fmla="*/ 1356 w 1608"/>
                                <a:gd name="T79" fmla="*/ 108 h 966"/>
                                <a:gd name="T80" fmla="*/ 1298 w 1608"/>
                                <a:gd name="T81" fmla="*/ 79 h 966"/>
                                <a:gd name="T82" fmla="*/ 1170 w 1608"/>
                                <a:gd name="T83" fmla="*/ 30 h 966"/>
                                <a:gd name="T84" fmla="*/ 1008 w 1608"/>
                                <a:gd name="T85" fmla="*/ 0 h 966"/>
                                <a:gd name="T86" fmla="*/ 930 w 1608"/>
                                <a:gd name="T87" fmla="*/ 48 h 966"/>
                                <a:gd name="T88" fmla="*/ 798 w 1608"/>
                                <a:gd name="T89" fmla="*/ 126 h 966"/>
                                <a:gd name="T90" fmla="*/ 612 w 1608"/>
                                <a:gd name="T91" fmla="*/ 258 h 966"/>
                                <a:gd name="T92" fmla="*/ 432 w 1608"/>
                                <a:gd name="T93" fmla="*/ 330 h 966"/>
                                <a:gd name="T94" fmla="*/ 354 w 1608"/>
                                <a:gd name="T95" fmla="*/ 426 h 966"/>
                                <a:gd name="T96" fmla="*/ 264 w 1608"/>
                                <a:gd name="T97" fmla="*/ 378 h 966"/>
                                <a:gd name="T98" fmla="*/ 138 w 1608"/>
                                <a:gd name="T99" fmla="*/ 390 h 966"/>
                                <a:gd name="T100" fmla="*/ 78 w 1608"/>
                                <a:gd name="T101" fmla="*/ 52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8" h="966">
                                  <a:moveTo>
                                    <a:pt x="78" y="521"/>
                                  </a:moveTo>
                                  <a:lnTo>
                                    <a:pt x="60" y="606"/>
                                  </a:lnTo>
                                  <a:lnTo>
                                    <a:pt x="0" y="732"/>
                                  </a:lnTo>
                                  <a:lnTo>
                                    <a:pt x="162" y="612"/>
                                  </a:lnTo>
                                  <a:lnTo>
                                    <a:pt x="162" y="708"/>
                                  </a:lnTo>
                                  <a:lnTo>
                                    <a:pt x="234" y="744"/>
                                  </a:lnTo>
                                  <a:lnTo>
                                    <a:pt x="348" y="648"/>
                                  </a:lnTo>
                                  <a:lnTo>
                                    <a:pt x="354" y="774"/>
                                  </a:lnTo>
                                  <a:lnTo>
                                    <a:pt x="342" y="906"/>
                                  </a:lnTo>
                                  <a:lnTo>
                                    <a:pt x="438" y="966"/>
                                  </a:lnTo>
                                  <a:lnTo>
                                    <a:pt x="522" y="852"/>
                                  </a:lnTo>
                                  <a:lnTo>
                                    <a:pt x="570" y="726"/>
                                  </a:lnTo>
                                  <a:lnTo>
                                    <a:pt x="606" y="642"/>
                                  </a:lnTo>
                                  <a:lnTo>
                                    <a:pt x="696" y="624"/>
                                  </a:lnTo>
                                  <a:lnTo>
                                    <a:pt x="630" y="696"/>
                                  </a:lnTo>
                                  <a:lnTo>
                                    <a:pt x="600" y="792"/>
                                  </a:lnTo>
                                  <a:lnTo>
                                    <a:pt x="708" y="780"/>
                                  </a:lnTo>
                                  <a:lnTo>
                                    <a:pt x="810" y="666"/>
                                  </a:lnTo>
                                  <a:lnTo>
                                    <a:pt x="792" y="582"/>
                                  </a:lnTo>
                                  <a:lnTo>
                                    <a:pt x="894" y="564"/>
                                  </a:lnTo>
                                  <a:lnTo>
                                    <a:pt x="930" y="438"/>
                                  </a:lnTo>
                                  <a:lnTo>
                                    <a:pt x="1056" y="432"/>
                                  </a:lnTo>
                                  <a:lnTo>
                                    <a:pt x="1014" y="546"/>
                                  </a:lnTo>
                                  <a:lnTo>
                                    <a:pt x="930" y="684"/>
                                  </a:lnTo>
                                  <a:lnTo>
                                    <a:pt x="942" y="846"/>
                                  </a:lnTo>
                                  <a:lnTo>
                                    <a:pt x="1050" y="882"/>
                                  </a:lnTo>
                                  <a:lnTo>
                                    <a:pt x="1092" y="804"/>
                                  </a:lnTo>
                                  <a:lnTo>
                                    <a:pt x="1146" y="666"/>
                                  </a:lnTo>
                                  <a:lnTo>
                                    <a:pt x="1290" y="708"/>
                                  </a:lnTo>
                                  <a:lnTo>
                                    <a:pt x="1357" y="624"/>
                                  </a:lnTo>
                                  <a:lnTo>
                                    <a:pt x="1326" y="456"/>
                                  </a:lnTo>
                                  <a:lnTo>
                                    <a:pt x="1428" y="498"/>
                                  </a:lnTo>
                                  <a:lnTo>
                                    <a:pt x="1410" y="390"/>
                                  </a:lnTo>
                                  <a:lnTo>
                                    <a:pt x="1434" y="276"/>
                                  </a:lnTo>
                                  <a:lnTo>
                                    <a:pt x="1530" y="258"/>
                                  </a:lnTo>
                                  <a:lnTo>
                                    <a:pt x="1608" y="192"/>
                                  </a:lnTo>
                                  <a:lnTo>
                                    <a:pt x="1512" y="6"/>
                                  </a:lnTo>
                                  <a:lnTo>
                                    <a:pt x="1386" y="12"/>
                                  </a:lnTo>
                                  <a:lnTo>
                                    <a:pt x="1428" y="138"/>
                                  </a:lnTo>
                                  <a:lnTo>
                                    <a:pt x="1356" y="108"/>
                                  </a:lnTo>
                                  <a:lnTo>
                                    <a:pt x="1298" y="79"/>
                                  </a:lnTo>
                                  <a:lnTo>
                                    <a:pt x="1170" y="30"/>
                                  </a:lnTo>
                                  <a:lnTo>
                                    <a:pt x="1008" y="0"/>
                                  </a:lnTo>
                                  <a:lnTo>
                                    <a:pt x="930" y="48"/>
                                  </a:lnTo>
                                  <a:lnTo>
                                    <a:pt x="798" y="126"/>
                                  </a:lnTo>
                                  <a:lnTo>
                                    <a:pt x="612" y="258"/>
                                  </a:lnTo>
                                  <a:lnTo>
                                    <a:pt x="432" y="330"/>
                                  </a:lnTo>
                                  <a:lnTo>
                                    <a:pt x="354" y="426"/>
                                  </a:lnTo>
                                  <a:lnTo>
                                    <a:pt x="264" y="378"/>
                                  </a:lnTo>
                                  <a:lnTo>
                                    <a:pt x="138" y="390"/>
                                  </a:lnTo>
                                  <a:lnTo>
                                    <a:pt x="78" y="521"/>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6" name="Freeform 34">
                              <a:extLst>
                                <a:ext uri="{FF2B5EF4-FFF2-40B4-BE49-F238E27FC236}">
                                  <a16:creationId xmlns:a16="http://schemas.microsoft.com/office/drawing/2014/main" id="{0C50FFAD-A9A3-2429-0E69-FAC3CD2CD0CF}"/>
                                </a:ext>
                              </a:extLst>
                            </p:cNvPr>
                            <p:cNvSpPr>
                              <a:spLocks/>
                            </p:cNvSpPr>
                            <p:nvPr/>
                          </p:nvSpPr>
                          <p:spPr bwMode="auto">
                            <a:xfrm>
                              <a:off x="3827864" y="1897168"/>
                              <a:ext cx="82550" cy="65087"/>
                            </a:xfrm>
                            <a:custGeom>
                              <a:avLst/>
                              <a:gdLst>
                                <a:gd name="T0" fmla="*/ 192 w 546"/>
                                <a:gd name="T1" fmla="*/ 480 h 540"/>
                                <a:gd name="T2" fmla="*/ 60 w 546"/>
                                <a:gd name="T3" fmla="*/ 540 h 540"/>
                                <a:gd name="T4" fmla="*/ 0 w 546"/>
                                <a:gd name="T5" fmla="*/ 306 h 540"/>
                                <a:gd name="T6" fmla="*/ 48 w 546"/>
                                <a:gd name="T7" fmla="*/ 96 h 540"/>
                                <a:gd name="T8" fmla="*/ 137 w 546"/>
                                <a:gd name="T9" fmla="*/ 21 h 540"/>
                                <a:gd name="T10" fmla="*/ 306 w 546"/>
                                <a:gd name="T11" fmla="*/ 18 h 540"/>
                                <a:gd name="T12" fmla="*/ 432 w 546"/>
                                <a:gd name="T13" fmla="*/ 42 h 540"/>
                                <a:gd name="T14" fmla="*/ 546 w 546"/>
                                <a:gd name="T15" fmla="*/ 0 h 540"/>
                                <a:gd name="T16" fmla="*/ 486 w 546"/>
                                <a:gd name="T17" fmla="*/ 234 h 540"/>
                                <a:gd name="T18" fmla="*/ 420 w 546"/>
                                <a:gd name="T19" fmla="*/ 504 h 540"/>
                                <a:gd name="T20" fmla="*/ 192 w 546"/>
                                <a:gd name="T21" fmla="*/ 48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6" h="540">
                                  <a:moveTo>
                                    <a:pt x="192" y="480"/>
                                  </a:moveTo>
                                  <a:lnTo>
                                    <a:pt x="60" y="540"/>
                                  </a:lnTo>
                                  <a:lnTo>
                                    <a:pt x="0" y="306"/>
                                  </a:lnTo>
                                  <a:lnTo>
                                    <a:pt x="48" y="96"/>
                                  </a:lnTo>
                                  <a:lnTo>
                                    <a:pt x="137" y="21"/>
                                  </a:lnTo>
                                  <a:lnTo>
                                    <a:pt x="306" y="18"/>
                                  </a:lnTo>
                                  <a:lnTo>
                                    <a:pt x="432" y="42"/>
                                  </a:lnTo>
                                  <a:lnTo>
                                    <a:pt x="546" y="0"/>
                                  </a:lnTo>
                                  <a:lnTo>
                                    <a:pt x="486" y="234"/>
                                  </a:lnTo>
                                  <a:lnTo>
                                    <a:pt x="420" y="504"/>
                                  </a:lnTo>
                                  <a:lnTo>
                                    <a:pt x="192" y="48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7" name="Freeform 35">
                              <a:extLst>
                                <a:ext uri="{FF2B5EF4-FFF2-40B4-BE49-F238E27FC236}">
                                  <a16:creationId xmlns:a16="http://schemas.microsoft.com/office/drawing/2014/main" id="{848CCD43-5C58-DDDA-E414-59BFF11B21A8}"/>
                                </a:ext>
                              </a:extLst>
                            </p:cNvPr>
                            <p:cNvSpPr>
                              <a:spLocks/>
                            </p:cNvSpPr>
                            <p:nvPr/>
                          </p:nvSpPr>
                          <p:spPr bwMode="auto">
                            <a:xfrm>
                              <a:off x="3850089" y="1838430"/>
                              <a:ext cx="85725" cy="53975"/>
                            </a:xfrm>
                            <a:custGeom>
                              <a:avLst/>
                              <a:gdLst>
                                <a:gd name="T0" fmla="*/ 432 w 571"/>
                                <a:gd name="T1" fmla="*/ 446 h 446"/>
                                <a:gd name="T2" fmla="*/ 408 w 571"/>
                                <a:gd name="T3" fmla="*/ 365 h 446"/>
                                <a:gd name="T4" fmla="*/ 365 w 571"/>
                                <a:gd name="T5" fmla="*/ 288 h 446"/>
                                <a:gd name="T6" fmla="*/ 307 w 571"/>
                                <a:gd name="T7" fmla="*/ 273 h 446"/>
                                <a:gd name="T8" fmla="*/ 278 w 571"/>
                                <a:gd name="T9" fmla="*/ 326 h 446"/>
                                <a:gd name="T10" fmla="*/ 221 w 571"/>
                                <a:gd name="T11" fmla="*/ 321 h 446"/>
                                <a:gd name="T12" fmla="*/ 192 w 571"/>
                                <a:gd name="T13" fmla="*/ 245 h 446"/>
                                <a:gd name="T14" fmla="*/ 144 w 571"/>
                                <a:gd name="T15" fmla="*/ 230 h 446"/>
                                <a:gd name="T16" fmla="*/ 43 w 571"/>
                                <a:gd name="T17" fmla="*/ 273 h 446"/>
                                <a:gd name="T18" fmla="*/ 0 w 571"/>
                                <a:gd name="T19" fmla="*/ 221 h 446"/>
                                <a:gd name="T20" fmla="*/ 110 w 571"/>
                                <a:gd name="T21" fmla="*/ 120 h 446"/>
                                <a:gd name="T22" fmla="*/ 226 w 571"/>
                                <a:gd name="T23" fmla="*/ 105 h 446"/>
                                <a:gd name="T24" fmla="*/ 331 w 571"/>
                                <a:gd name="T25" fmla="*/ 91 h 446"/>
                                <a:gd name="T26" fmla="*/ 427 w 571"/>
                                <a:gd name="T27" fmla="*/ 9 h 446"/>
                                <a:gd name="T28" fmla="*/ 571 w 571"/>
                                <a:gd name="T29" fmla="*/ 0 h 446"/>
                                <a:gd name="T30" fmla="*/ 533 w 571"/>
                                <a:gd name="T31" fmla="*/ 163 h 446"/>
                                <a:gd name="T32" fmla="*/ 509 w 571"/>
                                <a:gd name="T33" fmla="*/ 288 h 446"/>
                                <a:gd name="T34" fmla="*/ 470 w 571"/>
                                <a:gd name="T35" fmla="*/ 350 h 446"/>
                                <a:gd name="T36" fmla="*/ 432 w 571"/>
                                <a:gd name="T3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1" h="446">
                                  <a:moveTo>
                                    <a:pt x="432" y="446"/>
                                  </a:moveTo>
                                  <a:lnTo>
                                    <a:pt x="408" y="365"/>
                                  </a:lnTo>
                                  <a:lnTo>
                                    <a:pt x="365" y="288"/>
                                  </a:lnTo>
                                  <a:lnTo>
                                    <a:pt x="307" y="273"/>
                                  </a:lnTo>
                                  <a:lnTo>
                                    <a:pt x="278" y="326"/>
                                  </a:lnTo>
                                  <a:lnTo>
                                    <a:pt x="221" y="321"/>
                                  </a:lnTo>
                                  <a:lnTo>
                                    <a:pt x="192" y="245"/>
                                  </a:lnTo>
                                  <a:lnTo>
                                    <a:pt x="144" y="230"/>
                                  </a:lnTo>
                                  <a:lnTo>
                                    <a:pt x="43" y="273"/>
                                  </a:lnTo>
                                  <a:lnTo>
                                    <a:pt x="0" y="221"/>
                                  </a:lnTo>
                                  <a:lnTo>
                                    <a:pt x="110" y="120"/>
                                  </a:lnTo>
                                  <a:lnTo>
                                    <a:pt x="226" y="105"/>
                                  </a:lnTo>
                                  <a:lnTo>
                                    <a:pt x="331" y="91"/>
                                  </a:lnTo>
                                  <a:lnTo>
                                    <a:pt x="427" y="9"/>
                                  </a:lnTo>
                                  <a:lnTo>
                                    <a:pt x="571" y="0"/>
                                  </a:lnTo>
                                  <a:lnTo>
                                    <a:pt x="533" y="163"/>
                                  </a:lnTo>
                                  <a:lnTo>
                                    <a:pt x="509" y="288"/>
                                  </a:lnTo>
                                  <a:lnTo>
                                    <a:pt x="470" y="350"/>
                                  </a:lnTo>
                                  <a:lnTo>
                                    <a:pt x="432" y="446"/>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grpSp>
                        <p:nvGrpSpPr>
                          <p:cNvPr id="623" name="组合 98">
                            <a:extLst>
                              <a:ext uri="{FF2B5EF4-FFF2-40B4-BE49-F238E27FC236}">
                                <a16:creationId xmlns:a16="http://schemas.microsoft.com/office/drawing/2014/main" id="{E6BD39E9-230A-6A08-3319-C25FFC6BCA41}"/>
                              </a:ext>
                            </a:extLst>
                          </p:cNvPr>
                          <p:cNvGrpSpPr/>
                          <p:nvPr/>
                        </p:nvGrpSpPr>
                        <p:grpSpPr>
                          <a:xfrm>
                            <a:off x="3308751" y="1477274"/>
                            <a:ext cx="2616200" cy="2287587"/>
                            <a:chOff x="3092851" y="1506643"/>
                            <a:chExt cx="2616200" cy="2287587"/>
                          </a:xfrm>
                          <a:grpFill/>
                        </p:grpSpPr>
                        <p:sp>
                          <p:nvSpPr>
                            <p:cNvPr id="626" name="Freeform 7">
                              <a:extLst>
                                <a:ext uri="{FF2B5EF4-FFF2-40B4-BE49-F238E27FC236}">
                                  <a16:creationId xmlns:a16="http://schemas.microsoft.com/office/drawing/2014/main" id="{4F709ED5-112A-F30D-67AD-03BCE82C6C75}"/>
                                </a:ext>
                              </a:extLst>
                            </p:cNvPr>
                            <p:cNvSpPr>
                              <a:spLocks/>
                            </p:cNvSpPr>
                            <p:nvPr/>
                          </p:nvSpPr>
                          <p:spPr bwMode="auto">
                            <a:xfrm>
                              <a:off x="3092851" y="2300393"/>
                              <a:ext cx="1695450" cy="1493837"/>
                            </a:xfrm>
                            <a:custGeom>
                              <a:avLst/>
                              <a:gdLst>
                                <a:gd name="T0" fmla="*/ 3030 w 4720"/>
                                <a:gd name="T1" fmla="*/ 3626 h 4156"/>
                                <a:gd name="T2" fmla="*/ 3225 w 4720"/>
                                <a:gd name="T3" fmla="*/ 3301 h 4156"/>
                                <a:gd name="T4" fmla="*/ 3490 w 4720"/>
                                <a:gd name="T5" fmla="*/ 3181 h 4156"/>
                                <a:gd name="T6" fmla="*/ 3225 w 4720"/>
                                <a:gd name="T7" fmla="*/ 3046 h 4156"/>
                                <a:gd name="T8" fmla="*/ 3055 w 4720"/>
                                <a:gd name="T9" fmla="*/ 2866 h 4156"/>
                                <a:gd name="T10" fmla="*/ 3475 w 4720"/>
                                <a:gd name="T11" fmla="*/ 3031 h 4156"/>
                                <a:gd name="T12" fmla="*/ 3720 w 4720"/>
                                <a:gd name="T13" fmla="*/ 2921 h 4156"/>
                                <a:gd name="T14" fmla="*/ 4030 w 4720"/>
                                <a:gd name="T15" fmla="*/ 2531 h 4156"/>
                                <a:gd name="T16" fmla="*/ 3475 w 4720"/>
                                <a:gd name="T17" fmla="*/ 2336 h 4156"/>
                                <a:gd name="T18" fmla="*/ 3915 w 4720"/>
                                <a:gd name="T19" fmla="*/ 2491 h 4156"/>
                                <a:gd name="T20" fmla="*/ 4155 w 4720"/>
                                <a:gd name="T21" fmla="*/ 2246 h 4156"/>
                                <a:gd name="T22" fmla="*/ 4330 w 4720"/>
                                <a:gd name="T23" fmla="*/ 2266 h 4156"/>
                                <a:gd name="T24" fmla="*/ 4405 w 4720"/>
                                <a:gd name="T25" fmla="*/ 1995 h 4156"/>
                                <a:gd name="T26" fmla="*/ 4720 w 4720"/>
                                <a:gd name="T27" fmla="*/ 1780 h 4156"/>
                                <a:gd name="T28" fmla="*/ 4695 w 4720"/>
                                <a:gd name="T29" fmla="*/ 1455 h 4156"/>
                                <a:gd name="T30" fmla="*/ 4570 w 4720"/>
                                <a:gd name="T31" fmla="*/ 1245 h 4156"/>
                                <a:gd name="T32" fmla="*/ 4110 w 4720"/>
                                <a:gd name="T33" fmla="*/ 1180 h 4156"/>
                                <a:gd name="T34" fmla="*/ 4185 w 4720"/>
                                <a:gd name="T35" fmla="*/ 1455 h 4156"/>
                                <a:gd name="T36" fmla="*/ 4000 w 4720"/>
                                <a:gd name="T37" fmla="*/ 1755 h 4156"/>
                                <a:gd name="T38" fmla="*/ 3870 w 4720"/>
                                <a:gd name="T39" fmla="*/ 1840 h 4156"/>
                                <a:gd name="T40" fmla="*/ 3825 w 4720"/>
                                <a:gd name="T41" fmla="*/ 1450 h 4156"/>
                                <a:gd name="T42" fmla="*/ 3645 w 4720"/>
                                <a:gd name="T43" fmla="*/ 1555 h 4156"/>
                                <a:gd name="T44" fmla="*/ 3475 w 4720"/>
                                <a:gd name="T45" fmla="*/ 1360 h 4156"/>
                                <a:gd name="T46" fmla="*/ 3400 w 4720"/>
                                <a:gd name="T47" fmla="*/ 1270 h 4156"/>
                                <a:gd name="T48" fmla="*/ 3280 w 4720"/>
                                <a:gd name="T49" fmla="*/ 910 h 4156"/>
                                <a:gd name="T50" fmla="*/ 3150 w 4720"/>
                                <a:gd name="T51" fmla="*/ 600 h 4156"/>
                                <a:gd name="T52" fmla="*/ 3195 w 4720"/>
                                <a:gd name="T53" fmla="*/ 360 h 4156"/>
                                <a:gd name="T54" fmla="*/ 3585 w 4720"/>
                                <a:gd name="T55" fmla="*/ 25 h 4156"/>
                                <a:gd name="T56" fmla="*/ 3180 w 4720"/>
                                <a:gd name="T57" fmla="*/ 0 h 4156"/>
                                <a:gd name="T58" fmla="*/ 3055 w 4720"/>
                                <a:gd name="T59" fmla="*/ 300 h 4156"/>
                                <a:gd name="T60" fmla="*/ 3115 w 4720"/>
                                <a:gd name="T61" fmla="*/ 595 h 4156"/>
                                <a:gd name="T62" fmla="*/ 2895 w 4720"/>
                                <a:gd name="T63" fmla="*/ 865 h 4156"/>
                                <a:gd name="T64" fmla="*/ 2865 w 4720"/>
                                <a:gd name="T65" fmla="*/ 990 h 4156"/>
                                <a:gd name="T66" fmla="*/ 3165 w 4720"/>
                                <a:gd name="T67" fmla="*/ 1305 h 4156"/>
                                <a:gd name="T68" fmla="*/ 3085 w 4720"/>
                                <a:gd name="T69" fmla="*/ 1615 h 4156"/>
                                <a:gd name="T70" fmla="*/ 2935 w 4720"/>
                                <a:gd name="T71" fmla="*/ 1885 h 4156"/>
                                <a:gd name="T72" fmla="*/ 2865 w 4720"/>
                                <a:gd name="T73" fmla="*/ 2116 h 4156"/>
                                <a:gd name="T74" fmla="*/ 2865 w 4720"/>
                                <a:gd name="T75" fmla="*/ 1900 h 4156"/>
                                <a:gd name="T76" fmla="*/ 2785 w 4720"/>
                                <a:gd name="T77" fmla="*/ 1620 h 4156"/>
                                <a:gd name="T78" fmla="*/ 2935 w 4720"/>
                                <a:gd name="T79" fmla="*/ 1380 h 4156"/>
                                <a:gd name="T80" fmla="*/ 2670 w 4720"/>
                                <a:gd name="T81" fmla="*/ 1230 h 4156"/>
                                <a:gd name="T82" fmla="*/ 2680 w 4720"/>
                                <a:gd name="T83" fmla="*/ 1485 h 4156"/>
                                <a:gd name="T84" fmla="*/ 2740 w 4720"/>
                                <a:gd name="T85" fmla="*/ 1735 h 4156"/>
                                <a:gd name="T86" fmla="*/ 2320 w 4720"/>
                                <a:gd name="T87" fmla="*/ 1675 h 4156"/>
                                <a:gd name="T88" fmla="*/ 1710 w 4720"/>
                                <a:gd name="T89" fmla="*/ 1455 h 4156"/>
                                <a:gd name="T90" fmla="*/ 1690 w 4720"/>
                                <a:gd name="T91" fmla="*/ 1270 h 4156"/>
                                <a:gd name="T92" fmla="*/ 1320 w 4720"/>
                                <a:gd name="T93" fmla="*/ 1390 h 4156"/>
                                <a:gd name="T94" fmla="*/ 1570 w 4720"/>
                                <a:gd name="T95" fmla="*/ 1470 h 4156"/>
                                <a:gd name="T96" fmla="*/ 1405 w 4720"/>
                                <a:gd name="T97" fmla="*/ 1780 h 4156"/>
                                <a:gd name="T98" fmla="*/ 1335 w 4720"/>
                                <a:gd name="T99" fmla="*/ 2005 h 4156"/>
                                <a:gd name="T100" fmla="*/ 1285 w 4720"/>
                                <a:gd name="T101" fmla="*/ 1630 h 4156"/>
                                <a:gd name="T102" fmla="*/ 700 w 4720"/>
                                <a:gd name="T103" fmla="*/ 1425 h 4156"/>
                                <a:gd name="T104" fmla="*/ 795 w 4720"/>
                                <a:gd name="T105" fmla="*/ 1210 h 4156"/>
                                <a:gd name="T106" fmla="*/ 480 w 4720"/>
                                <a:gd name="T107" fmla="*/ 955 h 4156"/>
                                <a:gd name="T108" fmla="*/ 0 w 4720"/>
                                <a:gd name="T109" fmla="*/ 1090 h 4156"/>
                                <a:gd name="T110" fmla="*/ 853 w 4720"/>
                                <a:gd name="T111" fmla="*/ 2168 h 4156"/>
                                <a:gd name="T112" fmla="*/ 1845 w 4720"/>
                                <a:gd name="T113" fmla="*/ 2716 h 4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20" h="4156">
                                  <a:moveTo>
                                    <a:pt x="1561" y="4046"/>
                                  </a:moveTo>
                                  <a:lnTo>
                                    <a:pt x="2797" y="4156"/>
                                  </a:lnTo>
                                  <a:lnTo>
                                    <a:pt x="3030" y="3626"/>
                                  </a:lnTo>
                                  <a:lnTo>
                                    <a:pt x="3130" y="3461"/>
                                  </a:lnTo>
                                  <a:lnTo>
                                    <a:pt x="3220" y="3376"/>
                                  </a:lnTo>
                                  <a:lnTo>
                                    <a:pt x="3225" y="3301"/>
                                  </a:lnTo>
                                  <a:lnTo>
                                    <a:pt x="3285" y="3256"/>
                                  </a:lnTo>
                                  <a:lnTo>
                                    <a:pt x="3420" y="3301"/>
                                  </a:lnTo>
                                  <a:lnTo>
                                    <a:pt x="3490" y="3181"/>
                                  </a:lnTo>
                                  <a:lnTo>
                                    <a:pt x="3445" y="3076"/>
                                  </a:lnTo>
                                  <a:lnTo>
                                    <a:pt x="3355" y="3056"/>
                                  </a:lnTo>
                                  <a:lnTo>
                                    <a:pt x="3225" y="3046"/>
                                  </a:lnTo>
                                  <a:lnTo>
                                    <a:pt x="3255" y="3011"/>
                                  </a:lnTo>
                                  <a:lnTo>
                                    <a:pt x="3040" y="2906"/>
                                  </a:lnTo>
                                  <a:lnTo>
                                    <a:pt x="3055" y="2866"/>
                                  </a:lnTo>
                                  <a:lnTo>
                                    <a:pt x="3250" y="2956"/>
                                  </a:lnTo>
                                  <a:lnTo>
                                    <a:pt x="3385" y="2971"/>
                                  </a:lnTo>
                                  <a:lnTo>
                                    <a:pt x="3475" y="3031"/>
                                  </a:lnTo>
                                  <a:lnTo>
                                    <a:pt x="3595" y="3016"/>
                                  </a:lnTo>
                                  <a:lnTo>
                                    <a:pt x="3595" y="2896"/>
                                  </a:lnTo>
                                  <a:lnTo>
                                    <a:pt x="3720" y="2921"/>
                                  </a:lnTo>
                                  <a:lnTo>
                                    <a:pt x="3840" y="2881"/>
                                  </a:lnTo>
                                  <a:lnTo>
                                    <a:pt x="3975" y="2716"/>
                                  </a:lnTo>
                                  <a:lnTo>
                                    <a:pt x="4030" y="2531"/>
                                  </a:lnTo>
                                  <a:lnTo>
                                    <a:pt x="3805" y="2521"/>
                                  </a:lnTo>
                                  <a:lnTo>
                                    <a:pt x="3600" y="2386"/>
                                  </a:lnTo>
                                  <a:lnTo>
                                    <a:pt x="3475" y="2336"/>
                                  </a:lnTo>
                                  <a:lnTo>
                                    <a:pt x="3630" y="2311"/>
                                  </a:lnTo>
                                  <a:lnTo>
                                    <a:pt x="3780" y="2411"/>
                                  </a:lnTo>
                                  <a:lnTo>
                                    <a:pt x="3915" y="2491"/>
                                  </a:lnTo>
                                  <a:lnTo>
                                    <a:pt x="4035" y="2456"/>
                                  </a:lnTo>
                                  <a:lnTo>
                                    <a:pt x="4090" y="2321"/>
                                  </a:lnTo>
                                  <a:lnTo>
                                    <a:pt x="4155" y="2246"/>
                                  </a:lnTo>
                                  <a:lnTo>
                                    <a:pt x="4030" y="2141"/>
                                  </a:lnTo>
                                  <a:lnTo>
                                    <a:pt x="4225" y="2111"/>
                                  </a:lnTo>
                                  <a:lnTo>
                                    <a:pt x="4330" y="2266"/>
                                  </a:lnTo>
                                  <a:lnTo>
                                    <a:pt x="4435" y="2171"/>
                                  </a:lnTo>
                                  <a:lnTo>
                                    <a:pt x="4270" y="1980"/>
                                  </a:lnTo>
                                  <a:lnTo>
                                    <a:pt x="4405" y="1995"/>
                                  </a:lnTo>
                                  <a:lnTo>
                                    <a:pt x="4530" y="2171"/>
                                  </a:lnTo>
                                  <a:lnTo>
                                    <a:pt x="4665" y="1965"/>
                                  </a:lnTo>
                                  <a:lnTo>
                                    <a:pt x="4720" y="1780"/>
                                  </a:lnTo>
                                  <a:lnTo>
                                    <a:pt x="4590" y="1690"/>
                                  </a:lnTo>
                                  <a:lnTo>
                                    <a:pt x="4530" y="1555"/>
                                  </a:lnTo>
                                  <a:lnTo>
                                    <a:pt x="4695" y="1455"/>
                                  </a:lnTo>
                                  <a:lnTo>
                                    <a:pt x="4575" y="1410"/>
                                  </a:lnTo>
                                  <a:lnTo>
                                    <a:pt x="4620" y="1350"/>
                                  </a:lnTo>
                                  <a:lnTo>
                                    <a:pt x="4570" y="1245"/>
                                  </a:lnTo>
                                  <a:lnTo>
                                    <a:pt x="4450" y="1225"/>
                                  </a:lnTo>
                                  <a:lnTo>
                                    <a:pt x="4335" y="1165"/>
                                  </a:lnTo>
                                  <a:lnTo>
                                    <a:pt x="4110" y="1180"/>
                                  </a:lnTo>
                                  <a:lnTo>
                                    <a:pt x="4150" y="1330"/>
                                  </a:lnTo>
                                  <a:lnTo>
                                    <a:pt x="4230" y="1380"/>
                                  </a:lnTo>
                                  <a:lnTo>
                                    <a:pt x="4185" y="1455"/>
                                  </a:lnTo>
                                  <a:lnTo>
                                    <a:pt x="4120" y="1465"/>
                                  </a:lnTo>
                                  <a:lnTo>
                                    <a:pt x="4090" y="1720"/>
                                  </a:lnTo>
                                  <a:lnTo>
                                    <a:pt x="4000" y="1755"/>
                                  </a:lnTo>
                                  <a:lnTo>
                                    <a:pt x="4075" y="1870"/>
                                  </a:lnTo>
                                  <a:lnTo>
                                    <a:pt x="3945" y="1960"/>
                                  </a:lnTo>
                                  <a:lnTo>
                                    <a:pt x="3870" y="1840"/>
                                  </a:lnTo>
                                  <a:lnTo>
                                    <a:pt x="3795" y="1650"/>
                                  </a:lnTo>
                                  <a:lnTo>
                                    <a:pt x="3895" y="1630"/>
                                  </a:lnTo>
                                  <a:lnTo>
                                    <a:pt x="3825" y="1450"/>
                                  </a:lnTo>
                                  <a:lnTo>
                                    <a:pt x="3690" y="1330"/>
                                  </a:lnTo>
                                  <a:lnTo>
                                    <a:pt x="3640" y="1420"/>
                                  </a:lnTo>
                                  <a:lnTo>
                                    <a:pt x="3645" y="1555"/>
                                  </a:lnTo>
                                  <a:lnTo>
                                    <a:pt x="3565" y="1645"/>
                                  </a:lnTo>
                                  <a:lnTo>
                                    <a:pt x="3555" y="1480"/>
                                  </a:lnTo>
                                  <a:lnTo>
                                    <a:pt x="3475" y="1360"/>
                                  </a:lnTo>
                                  <a:lnTo>
                                    <a:pt x="3540" y="1290"/>
                                  </a:lnTo>
                                  <a:lnTo>
                                    <a:pt x="3435" y="1215"/>
                                  </a:lnTo>
                                  <a:lnTo>
                                    <a:pt x="3400" y="1270"/>
                                  </a:lnTo>
                                  <a:lnTo>
                                    <a:pt x="3255" y="1170"/>
                                  </a:lnTo>
                                  <a:lnTo>
                                    <a:pt x="3400" y="1050"/>
                                  </a:lnTo>
                                  <a:lnTo>
                                    <a:pt x="3280" y="910"/>
                                  </a:lnTo>
                                  <a:lnTo>
                                    <a:pt x="3265" y="795"/>
                                  </a:lnTo>
                                  <a:lnTo>
                                    <a:pt x="3250" y="700"/>
                                  </a:lnTo>
                                  <a:lnTo>
                                    <a:pt x="3150" y="600"/>
                                  </a:lnTo>
                                  <a:lnTo>
                                    <a:pt x="3220" y="505"/>
                                  </a:lnTo>
                                  <a:lnTo>
                                    <a:pt x="3240" y="445"/>
                                  </a:lnTo>
                                  <a:lnTo>
                                    <a:pt x="3195" y="360"/>
                                  </a:lnTo>
                                  <a:lnTo>
                                    <a:pt x="3295" y="345"/>
                                  </a:lnTo>
                                  <a:lnTo>
                                    <a:pt x="3400" y="370"/>
                                  </a:lnTo>
                                  <a:lnTo>
                                    <a:pt x="3585" y="25"/>
                                  </a:lnTo>
                                  <a:lnTo>
                                    <a:pt x="3445" y="70"/>
                                  </a:lnTo>
                                  <a:lnTo>
                                    <a:pt x="3340" y="0"/>
                                  </a:lnTo>
                                  <a:lnTo>
                                    <a:pt x="3180" y="0"/>
                                  </a:lnTo>
                                  <a:lnTo>
                                    <a:pt x="3150" y="105"/>
                                  </a:lnTo>
                                  <a:lnTo>
                                    <a:pt x="3070" y="130"/>
                                  </a:lnTo>
                                  <a:lnTo>
                                    <a:pt x="3055" y="300"/>
                                  </a:lnTo>
                                  <a:lnTo>
                                    <a:pt x="3105" y="460"/>
                                  </a:lnTo>
                                  <a:lnTo>
                                    <a:pt x="3070" y="525"/>
                                  </a:lnTo>
                                  <a:lnTo>
                                    <a:pt x="3115" y="595"/>
                                  </a:lnTo>
                                  <a:lnTo>
                                    <a:pt x="3025" y="685"/>
                                  </a:lnTo>
                                  <a:lnTo>
                                    <a:pt x="2935" y="735"/>
                                  </a:lnTo>
                                  <a:lnTo>
                                    <a:pt x="2895" y="865"/>
                                  </a:lnTo>
                                  <a:lnTo>
                                    <a:pt x="2980" y="915"/>
                                  </a:lnTo>
                                  <a:lnTo>
                                    <a:pt x="2950" y="960"/>
                                  </a:lnTo>
                                  <a:lnTo>
                                    <a:pt x="2865" y="990"/>
                                  </a:lnTo>
                                  <a:lnTo>
                                    <a:pt x="2905" y="1135"/>
                                  </a:lnTo>
                                  <a:lnTo>
                                    <a:pt x="3030" y="1240"/>
                                  </a:lnTo>
                                  <a:lnTo>
                                    <a:pt x="3165" y="1305"/>
                                  </a:lnTo>
                                  <a:lnTo>
                                    <a:pt x="3100" y="1425"/>
                                  </a:lnTo>
                                  <a:lnTo>
                                    <a:pt x="3175" y="1480"/>
                                  </a:lnTo>
                                  <a:lnTo>
                                    <a:pt x="3085" y="1615"/>
                                  </a:lnTo>
                                  <a:lnTo>
                                    <a:pt x="2970" y="1635"/>
                                  </a:lnTo>
                                  <a:lnTo>
                                    <a:pt x="2890" y="1735"/>
                                  </a:lnTo>
                                  <a:lnTo>
                                    <a:pt x="2935" y="1885"/>
                                  </a:lnTo>
                                  <a:lnTo>
                                    <a:pt x="2925" y="2005"/>
                                  </a:lnTo>
                                  <a:lnTo>
                                    <a:pt x="2845" y="1980"/>
                                  </a:lnTo>
                                  <a:lnTo>
                                    <a:pt x="2865" y="2116"/>
                                  </a:lnTo>
                                  <a:lnTo>
                                    <a:pt x="2830" y="2146"/>
                                  </a:lnTo>
                                  <a:lnTo>
                                    <a:pt x="2775" y="1965"/>
                                  </a:lnTo>
                                  <a:lnTo>
                                    <a:pt x="2865" y="1900"/>
                                  </a:lnTo>
                                  <a:lnTo>
                                    <a:pt x="2770" y="1825"/>
                                  </a:lnTo>
                                  <a:lnTo>
                                    <a:pt x="2865" y="1620"/>
                                  </a:lnTo>
                                  <a:lnTo>
                                    <a:pt x="2785" y="1620"/>
                                  </a:lnTo>
                                  <a:lnTo>
                                    <a:pt x="2755" y="1530"/>
                                  </a:lnTo>
                                  <a:lnTo>
                                    <a:pt x="2910" y="1485"/>
                                  </a:lnTo>
                                  <a:lnTo>
                                    <a:pt x="2935" y="1380"/>
                                  </a:lnTo>
                                  <a:lnTo>
                                    <a:pt x="2875" y="1275"/>
                                  </a:lnTo>
                                  <a:lnTo>
                                    <a:pt x="2710" y="1120"/>
                                  </a:lnTo>
                                  <a:lnTo>
                                    <a:pt x="2670" y="1230"/>
                                  </a:lnTo>
                                  <a:lnTo>
                                    <a:pt x="2595" y="1300"/>
                                  </a:lnTo>
                                  <a:lnTo>
                                    <a:pt x="2490" y="1345"/>
                                  </a:lnTo>
                                  <a:lnTo>
                                    <a:pt x="2680" y="1485"/>
                                  </a:lnTo>
                                  <a:lnTo>
                                    <a:pt x="2595" y="1600"/>
                                  </a:lnTo>
                                  <a:lnTo>
                                    <a:pt x="2640" y="1665"/>
                                  </a:lnTo>
                                  <a:lnTo>
                                    <a:pt x="2740" y="1735"/>
                                  </a:lnTo>
                                  <a:lnTo>
                                    <a:pt x="2670" y="1795"/>
                                  </a:lnTo>
                                  <a:lnTo>
                                    <a:pt x="2505" y="1735"/>
                                  </a:lnTo>
                                  <a:lnTo>
                                    <a:pt x="2320" y="1675"/>
                                  </a:lnTo>
                                  <a:lnTo>
                                    <a:pt x="2130" y="1690"/>
                                  </a:lnTo>
                                  <a:lnTo>
                                    <a:pt x="1800" y="1525"/>
                                  </a:lnTo>
                                  <a:lnTo>
                                    <a:pt x="1710" y="1455"/>
                                  </a:lnTo>
                                  <a:lnTo>
                                    <a:pt x="1645" y="1395"/>
                                  </a:lnTo>
                                  <a:lnTo>
                                    <a:pt x="1765" y="1335"/>
                                  </a:lnTo>
                                  <a:lnTo>
                                    <a:pt x="1690" y="1270"/>
                                  </a:lnTo>
                                  <a:lnTo>
                                    <a:pt x="1570" y="1315"/>
                                  </a:lnTo>
                                  <a:lnTo>
                                    <a:pt x="1440" y="1300"/>
                                  </a:lnTo>
                                  <a:lnTo>
                                    <a:pt x="1320" y="1390"/>
                                  </a:lnTo>
                                  <a:lnTo>
                                    <a:pt x="1410" y="1455"/>
                                  </a:lnTo>
                                  <a:lnTo>
                                    <a:pt x="1600" y="1425"/>
                                  </a:lnTo>
                                  <a:lnTo>
                                    <a:pt x="1570" y="1470"/>
                                  </a:lnTo>
                                  <a:lnTo>
                                    <a:pt x="1440" y="1515"/>
                                  </a:lnTo>
                                  <a:lnTo>
                                    <a:pt x="1405" y="1560"/>
                                  </a:lnTo>
                                  <a:lnTo>
                                    <a:pt x="1405" y="1780"/>
                                  </a:lnTo>
                                  <a:lnTo>
                                    <a:pt x="1335" y="1845"/>
                                  </a:lnTo>
                                  <a:lnTo>
                                    <a:pt x="1375" y="1990"/>
                                  </a:lnTo>
                                  <a:lnTo>
                                    <a:pt x="1335" y="2005"/>
                                  </a:lnTo>
                                  <a:lnTo>
                                    <a:pt x="1255" y="1735"/>
                                  </a:lnTo>
                                  <a:lnTo>
                                    <a:pt x="1335" y="1750"/>
                                  </a:lnTo>
                                  <a:lnTo>
                                    <a:pt x="1285" y="1630"/>
                                  </a:lnTo>
                                  <a:lnTo>
                                    <a:pt x="1170" y="1450"/>
                                  </a:lnTo>
                                  <a:lnTo>
                                    <a:pt x="940" y="1470"/>
                                  </a:lnTo>
                                  <a:lnTo>
                                    <a:pt x="700" y="1425"/>
                                  </a:lnTo>
                                  <a:lnTo>
                                    <a:pt x="565" y="1305"/>
                                  </a:lnTo>
                                  <a:lnTo>
                                    <a:pt x="625" y="1240"/>
                                  </a:lnTo>
                                  <a:lnTo>
                                    <a:pt x="795" y="1210"/>
                                  </a:lnTo>
                                  <a:lnTo>
                                    <a:pt x="690" y="1015"/>
                                  </a:lnTo>
                                  <a:lnTo>
                                    <a:pt x="610" y="1020"/>
                                  </a:lnTo>
                                  <a:lnTo>
                                    <a:pt x="480" y="955"/>
                                  </a:lnTo>
                                  <a:lnTo>
                                    <a:pt x="405" y="850"/>
                                  </a:lnTo>
                                  <a:lnTo>
                                    <a:pt x="286" y="686"/>
                                  </a:lnTo>
                                  <a:lnTo>
                                    <a:pt x="0" y="1090"/>
                                  </a:lnTo>
                                  <a:lnTo>
                                    <a:pt x="556" y="2036"/>
                                  </a:lnTo>
                                  <a:lnTo>
                                    <a:pt x="720" y="2095"/>
                                  </a:lnTo>
                                  <a:lnTo>
                                    <a:pt x="853" y="2168"/>
                                  </a:lnTo>
                                  <a:lnTo>
                                    <a:pt x="910" y="2342"/>
                                  </a:lnTo>
                                  <a:lnTo>
                                    <a:pt x="1330" y="2515"/>
                                  </a:lnTo>
                                  <a:lnTo>
                                    <a:pt x="1845" y="2716"/>
                                  </a:lnTo>
                                  <a:lnTo>
                                    <a:pt x="1785" y="3104"/>
                                  </a:lnTo>
                                  <a:lnTo>
                                    <a:pt x="1561" y="4046"/>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27" name="Freeform 8">
                              <a:extLst>
                                <a:ext uri="{FF2B5EF4-FFF2-40B4-BE49-F238E27FC236}">
                                  <a16:creationId xmlns:a16="http://schemas.microsoft.com/office/drawing/2014/main" id="{5609E0A3-ACAB-41A6-E716-430B38CF9C14}"/>
                                </a:ext>
                              </a:extLst>
                            </p:cNvPr>
                            <p:cNvSpPr>
                              <a:spLocks/>
                            </p:cNvSpPr>
                            <p:nvPr/>
                          </p:nvSpPr>
                          <p:spPr bwMode="auto">
                            <a:xfrm>
                              <a:off x="4383489" y="2314680"/>
                              <a:ext cx="1325562" cy="1085850"/>
                            </a:xfrm>
                            <a:custGeom>
                              <a:avLst/>
                              <a:gdLst>
                                <a:gd name="T0" fmla="*/ 1755 w 3691"/>
                                <a:gd name="T1" fmla="*/ 2296 h 3021"/>
                                <a:gd name="T2" fmla="*/ 2061 w 3691"/>
                                <a:gd name="T3" fmla="*/ 2026 h 3021"/>
                                <a:gd name="T4" fmla="*/ 2196 w 3691"/>
                                <a:gd name="T5" fmla="*/ 1786 h 3021"/>
                                <a:gd name="T6" fmla="*/ 1936 w 3691"/>
                                <a:gd name="T7" fmla="*/ 1295 h 3021"/>
                                <a:gd name="T8" fmla="*/ 1620 w 3691"/>
                                <a:gd name="T9" fmla="*/ 1305 h 3021"/>
                                <a:gd name="T10" fmla="*/ 1185 w 3691"/>
                                <a:gd name="T11" fmla="*/ 840 h 3021"/>
                                <a:gd name="T12" fmla="*/ 1125 w 3691"/>
                                <a:gd name="T13" fmla="*/ 1020 h 3021"/>
                                <a:gd name="T14" fmla="*/ 755 w 3691"/>
                                <a:gd name="T15" fmla="*/ 1065 h 3021"/>
                                <a:gd name="T16" fmla="*/ 200 w 3691"/>
                                <a:gd name="T17" fmla="*/ 1005 h 3021"/>
                                <a:gd name="T18" fmla="*/ 350 w 3691"/>
                                <a:gd name="T19" fmla="*/ 815 h 3021"/>
                                <a:gd name="T20" fmla="*/ 15 w 3691"/>
                                <a:gd name="T21" fmla="*/ 725 h 3021"/>
                                <a:gd name="T22" fmla="*/ 270 w 3691"/>
                                <a:gd name="T23" fmla="*/ 20 h 3021"/>
                                <a:gd name="T24" fmla="*/ 365 w 3691"/>
                                <a:gd name="T25" fmla="*/ 395 h 3021"/>
                                <a:gd name="T26" fmla="*/ 575 w 3691"/>
                                <a:gd name="T27" fmla="*/ 695 h 3021"/>
                                <a:gd name="T28" fmla="*/ 420 w 3691"/>
                                <a:gd name="T29" fmla="*/ 500 h 3021"/>
                                <a:gd name="T30" fmla="*/ 585 w 3691"/>
                                <a:gd name="T31" fmla="*/ 395 h 3021"/>
                                <a:gd name="T32" fmla="*/ 570 w 3691"/>
                                <a:gd name="T33" fmla="*/ 315 h 3021"/>
                                <a:gd name="T34" fmla="*/ 620 w 3691"/>
                                <a:gd name="T35" fmla="*/ 210 h 3021"/>
                                <a:gd name="T36" fmla="*/ 780 w 3691"/>
                                <a:gd name="T37" fmla="*/ 35 h 3021"/>
                                <a:gd name="T38" fmla="*/ 960 w 3691"/>
                                <a:gd name="T39" fmla="*/ 515 h 3021"/>
                                <a:gd name="T40" fmla="*/ 1260 w 3691"/>
                                <a:gd name="T41" fmla="*/ 440 h 3021"/>
                                <a:gd name="T42" fmla="*/ 1170 w 3691"/>
                                <a:gd name="T43" fmla="*/ 275 h 3021"/>
                                <a:gd name="T44" fmla="*/ 980 w 3691"/>
                                <a:gd name="T45" fmla="*/ 230 h 3021"/>
                                <a:gd name="T46" fmla="*/ 975 w 3691"/>
                                <a:gd name="T47" fmla="*/ 30 h 3021"/>
                                <a:gd name="T48" fmla="*/ 1355 w 3691"/>
                                <a:gd name="T49" fmla="*/ 185 h 3021"/>
                                <a:gd name="T50" fmla="*/ 1380 w 3691"/>
                                <a:gd name="T51" fmla="*/ 440 h 3021"/>
                                <a:gd name="T52" fmla="*/ 1921 w 3691"/>
                                <a:gd name="T53" fmla="*/ 455 h 3021"/>
                                <a:gd name="T54" fmla="*/ 1906 w 3691"/>
                                <a:gd name="T55" fmla="*/ 740 h 3021"/>
                                <a:gd name="T56" fmla="*/ 1986 w 3691"/>
                                <a:gd name="T57" fmla="*/ 765 h 3021"/>
                                <a:gd name="T58" fmla="*/ 2181 w 3691"/>
                                <a:gd name="T59" fmla="*/ 630 h 3021"/>
                                <a:gd name="T60" fmla="*/ 2281 w 3691"/>
                                <a:gd name="T61" fmla="*/ 885 h 3021"/>
                                <a:gd name="T62" fmla="*/ 2521 w 3691"/>
                                <a:gd name="T63" fmla="*/ 840 h 3021"/>
                                <a:gd name="T64" fmla="*/ 2676 w 3691"/>
                                <a:gd name="T65" fmla="*/ 965 h 3021"/>
                                <a:gd name="T66" fmla="*/ 2476 w 3691"/>
                                <a:gd name="T67" fmla="*/ 1140 h 3021"/>
                                <a:gd name="T68" fmla="*/ 2986 w 3691"/>
                                <a:gd name="T69" fmla="*/ 1275 h 3021"/>
                                <a:gd name="T70" fmla="*/ 3111 w 3691"/>
                                <a:gd name="T71" fmla="*/ 1400 h 3021"/>
                                <a:gd name="T72" fmla="*/ 3346 w 3691"/>
                                <a:gd name="T73" fmla="*/ 1531 h 3021"/>
                                <a:gd name="T74" fmla="*/ 3556 w 3691"/>
                                <a:gd name="T75" fmla="*/ 1641 h 3021"/>
                                <a:gd name="T76" fmla="*/ 3646 w 3691"/>
                                <a:gd name="T77" fmla="*/ 2016 h 3021"/>
                                <a:gd name="T78" fmla="*/ 3301 w 3691"/>
                                <a:gd name="T79" fmla="*/ 1656 h 3021"/>
                                <a:gd name="T80" fmla="*/ 2976 w 3691"/>
                                <a:gd name="T81" fmla="*/ 1686 h 3021"/>
                                <a:gd name="T82" fmla="*/ 2791 w 3691"/>
                                <a:gd name="T83" fmla="*/ 1851 h 3021"/>
                                <a:gd name="T84" fmla="*/ 3076 w 3691"/>
                                <a:gd name="T85" fmla="*/ 2016 h 3021"/>
                                <a:gd name="T86" fmla="*/ 3516 w 3691"/>
                                <a:gd name="T87" fmla="*/ 2341 h 3021"/>
                                <a:gd name="T88" fmla="*/ 3181 w 3691"/>
                                <a:gd name="T89" fmla="*/ 2526 h 3021"/>
                                <a:gd name="T90" fmla="*/ 3681 w 3691"/>
                                <a:gd name="T91" fmla="*/ 2926 h 3021"/>
                                <a:gd name="T92" fmla="*/ 3226 w 3691"/>
                                <a:gd name="T93" fmla="*/ 2986 h 3021"/>
                                <a:gd name="T94" fmla="*/ 2916 w 3691"/>
                                <a:gd name="T95" fmla="*/ 2881 h 3021"/>
                                <a:gd name="T96" fmla="*/ 2671 w 3691"/>
                                <a:gd name="T97" fmla="*/ 2776 h 3021"/>
                                <a:gd name="T98" fmla="*/ 2511 w 3691"/>
                                <a:gd name="T99" fmla="*/ 2686 h 3021"/>
                                <a:gd name="T100" fmla="*/ 2086 w 3691"/>
                                <a:gd name="T101" fmla="*/ 2371 h 3021"/>
                                <a:gd name="T102" fmla="*/ 1971 w 3691"/>
                                <a:gd name="T103" fmla="*/ 2641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1" h="3021">
                                  <a:moveTo>
                                    <a:pt x="1760" y="2666"/>
                                  </a:moveTo>
                                  <a:lnTo>
                                    <a:pt x="1685" y="2496"/>
                                  </a:lnTo>
                                  <a:lnTo>
                                    <a:pt x="1755" y="2296"/>
                                  </a:lnTo>
                                  <a:lnTo>
                                    <a:pt x="1981" y="2286"/>
                                  </a:lnTo>
                                  <a:lnTo>
                                    <a:pt x="2241" y="2181"/>
                                  </a:lnTo>
                                  <a:lnTo>
                                    <a:pt x="2061" y="2026"/>
                                  </a:lnTo>
                                  <a:lnTo>
                                    <a:pt x="2161" y="1911"/>
                                  </a:lnTo>
                                  <a:lnTo>
                                    <a:pt x="2206" y="1816"/>
                                  </a:lnTo>
                                  <a:lnTo>
                                    <a:pt x="2196" y="1786"/>
                                  </a:lnTo>
                                  <a:lnTo>
                                    <a:pt x="2251" y="1656"/>
                                  </a:lnTo>
                                  <a:lnTo>
                                    <a:pt x="2146" y="1490"/>
                                  </a:lnTo>
                                  <a:lnTo>
                                    <a:pt x="1936" y="1295"/>
                                  </a:lnTo>
                                  <a:lnTo>
                                    <a:pt x="1830" y="1365"/>
                                  </a:lnTo>
                                  <a:lnTo>
                                    <a:pt x="1790" y="1250"/>
                                  </a:lnTo>
                                  <a:lnTo>
                                    <a:pt x="1620" y="1305"/>
                                  </a:lnTo>
                                  <a:lnTo>
                                    <a:pt x="1700" y="1160"/>
                                  </a:lnTo>
                                  <a:lnTo>
                                    <a:pt x="1370" y="935"/>
                                  </a:lnTo>
                                  <a:lnTo>
                                    <a:pt x="1185" y="840"/>
                                  </a:lnTo>
                                  <a:lnTo>
                                    <a:pt x="980" y="855"/>
                                  </a:lnTo>
                                  <a:lnTo>
                                    <a:pt x="1275" y="1010"/>
                                  </a:lnTo>
                                  <a:lnTo>
                                    <a:pt x="1125" y="1020"/>
                                  </a:lnTo>
                                  <a:lnTo>
                                    <a:pt x="815" y="975"/>
                                  </a:lnTo>
                                  <a:lnTo>
                                    <a:pt x="945" y="1070"/>
                                  </a:lnTo>
                                  <a:lnTo>
                                    <a:pt x="755" y="1065"/>
                                  </a:lnTo>
                                  <a:lnTo>
                                    <a:pt x="435" y="1065"/>
                                  </a:lnTo>
                                  <a:lnTo>
                                    <a:pt x="375" y="945"/>
                                  </a:lnTo>
                                  <a:lnTo>
                                    <a:pt x="200" y="1005"/>
                                  </a:lnTo>
                                  <a:lnTo>
                                    <a:pt x="80" y="845"/>
                                  </a:lnTo>
                                  <a:lnTo>
                                    <a:pt x="120" y="810"/>
                                  </a:lnTo>
                                  <a:lnTo>
                                    <a:pt x="350" y="815"/>
                                  </a:lnTo>
                                  <a:lnTo>
                                    <a:pt x="350" y="800"/>
                                  </a:lnTo>
                                  <a:lnTo>
                                    <a:pt x="240" y="725"/>
                                  </a:lnTo>
                                  <a:lnTo>
                                    <a:pt x="15" y="725"/>
                                  </a:lnTo>
                                  <a:lnTo>
                                    <a:pt x="0" y="440"/>
                                  </a:lnTo>
                                  <a:lnTo>
                                    <a:pt x="80" y="230"/>
                                  </a:lnTo>
                                  <a:lnTo>
                                    <a:pt x="270" y="20"/>
                                  </a:lnTo>
                                  <a:lnTo>
                                    <a:pt x="455" y="45"/>
                                  </a:lnTo>
                                  <a:lnTo>
                                    <a:pt x="290" y="335"/>
                                  </a:lnTo>
                                  <a:lnTo>
                                    <a:pt x="365" y="395"/>
                                  </a:lnTo>
                                  <a:lnTo>
                                    <a:pt x="390" y="530"/>
                                  </a:lnTo>
                                  <a:lnTo>
                                    <a:pt x="500" y="690"/>
                                  </a:lnTo>
                                  <a:lnTo>
                                    <a:pt x="575" y="695"/>
                                  </a:lnTo>
                                  <a:lnTo>
                                    <a:pt x="575" y="605"/>
                                  </a:lnTo>
                                  <a:lnTo>
                                    <a:pt x="495" y="585"/>
                                  </a:lnTo>
                                  <a:lnTo>
                                    <a:pt x="420" y="500"/>
                                  </a:lnTo>
                                  <a:lnTo>
                                    <a:pt x="525" y="440"/>
                                  </a:lnTo>
                                  <a:lnTo>
                                    <a:pt x="605" y="525"/>
                                  </a:lnTo>
                                  <a:lnTo>
                                    <a:pt x="585" y="395"/>
                                  </a:lnTo>
                                  <a:lnTo>
                                    <a:pt x="440" y="350"/>
                                  </a:lnTo>
                                  <a:lnTo>
                                    <a:pt x="435" y="245"/>
                                  </a:lnTo>
                                  <a:lnTo>
                                    <a:pt x="570" y="315"/>
                                  </a:lnTo>
                                  <a:lnTo>
                                    <a:pt x="600" y="240"/>
                                  </a:lnTo>
                                  <a:lnTo>
                                    <a:pt x="510" y="165"/>
                                  </a:lnTo>
                                  <a:lnTo>
                                    <a:pt x="620" y="210"/>
                                  </a:lnTo>
                                  <a:lnTo>
                                    <a:pt x="600" y="90"/>
                                  </a:lnTo>
                                  <a:lnTo>
                                    <a:pt x="665" y="20"/>
                                  </a:lnTo>
                                  <a:lnTo>
                                    <a:pt x="780" y="35"/>
                                  </a:lnTo>
                                  <a:lnTo>
                                    <a:pt x="935" y="270"/>
                                  </a:lnTo>
                                  <a:lnTo>
                                    <a:pt x="885" y="435"/>
                                  </a:lnTo>
                                  <a:lnTo>
                                    <a:pt x="960" y="515"/>
                                  </a:lnTo>
                                  <a:lnTo>
                                    <a:pt x="1020" y="405"/>
                                  </a:lnTo>
                                  <a:lnTo>
                                    <a:pt x="1235" y="525"/>
                                  </a:lnTo>
                                  <a:lnTo>
                                    <a:pt x="1260" y="440"/>
                                  </a:lnTo>
                                  <a:lnTo>
                                    <a:pt x="1305" y="380"/>
                                  </a:lnTo>
                                  <a:lnTo>
                                    <a:pt x="1070" y="365"/>
                                  </a:lnTo>
                                  <a:lnTo>
                                    <a:pt x="1170" y="275"/>
                                  </a:lnTo>
                                  <a:lnTo>
                                    <a:pt x="1155" y="210"/>
                                  </a:lnTo>
                                  <a:lnTo>
                                    <a:pt x="1020" y="255"/>
                                  </a:lnTo>
                                  <a:lnTo>
                                    <a:pt x="980" y="230"/>
                                  </a:lnTo>
                                  <a:lnTo>
                                    <a:pt x="860" y="65"/>
                                  </a:lnTo>
                                  <a:lnTo>
                                    <a:pt x="905" y="0"/>
                                  </a:lnTo>
                                  <a:lnTo>
                                    <a:pt x="975" y="30"/>
                                  </a:lnTo>
                                  <a:lnTo>
                                    <a:pt x="1110" y="5"/>
                                  </a:lnTo>
                                  <a:lnTo>
                                    <a:pt x="1215" y="60"/>
                                  </a:lnTo>
                                  <a:lnTo>
                                    <a:pt x="1355" y="185"/>
                                  </a:lnTo>
                                  <a:lnTo>
                                    <a:pt x="1200" y="225"/>
                                  </a:lnTo>
                                  <a:lnTo>
                                    <a:pt x="1535" y="320"/>
                                  </a:lnTo>
                                  <a:lnTo>
                                    <a:pt x="1380" y="440"/>
                                  </a:lnTo>
                                  <a:lnTo>
                                    <a:pt x="1755" y="660"/>
                                  </a:lnTo>
                                  <a:lnTo>
                                    <a:pt x="1815" y="435"/>
                                  </a:lnTo>
                                  <a:lnTo>
                                    <a:pt x="1921" y="455"/>
                                  </a:lnTo>
                                  <a:lnTo>
                                    <a:pt x="1966" y="510"/>
                                  </a:lnTo>
                                  <a:lnTo>
                                    <a:pt x="1866" y="660"/>
                                  </a:lnTo>
                                  <a:lnTo>
                                    <a:pt x="1906" y="740"/>
                                  </a:lnTo>
                                  <a:lnTo>
                                    <a:pt x="2026" y="545"/>
                                  </a:lnTo>
                                  <a:lnTo>
                                    <a:pt x="2056" y="635"/>
                                  </a:lnTo>
                                  <a:lnTo>
                                    <a:pt x="1986" y="765"/>
                                  </a:lnTo>
                                  <a:lnTo>
                                    <a:pt x="2061" y="830"/>
                                  </a:lnTo>
                                  <a:lnTo>
                                    <a:pt x="2071" y="695"/>
                                  </a:lnTo>
                                  <a:lnTo>
                                    <a:pt x="2181" y="630"/>
                                  </a:lnTo>
                                  <a:lnTo>
                                    <a:pt x="2326" y="645"/>
                                  </a:lnTo>
                                  <a:lnTo>
                                    <a:pt x="2191" y="845"/>
                                  </a:lnTo>
                                  <a:lnTo>
                                    <a:pt x="2281" y="885"/>
                                  </a:lnTo>
                                  <a:lnTo>
                                    <a:pt x="2286" y="975"/>
                                  </a:lnTo>
                                  <a:lnTo>
                                    <a:pt x="2421" y="725"/>
                                  </a:lnTo>
                                  <a:lnTo>
                                    <a:pt x="2521" y="840"/>
                                  </a:lnTo>
                                  <a:lnTo>
                                    <a:pt x="2281" y="980"/>
                                  </a:lnTo>
                                  <a:lnTo>
                                    <a:pt x="2566" y="905"/>
                                  </a:lnTo>
                                  <a:lnTo>
                                    <a:pt x="2676" y="965"/>
                                  </a:lnTo>
                                  <a:lnTo>
                                    <a:pt x="2406" y="1040"/>
                                  </a:lnTo>
                                  <a:lnTo>
                                    <a:pt x="2566" y="1085"/>
                                  </a:lnTo>
                                  <a:lnTo>
                                    <a:pt x="2476" y="1140"/>
                                  </a:lnTo>
                                  <a:lnTo>
                                    <a:pt x="2736" y="1205"/>
                                  </a:lnTo>
                                  <a:lnTo>
                                    <a:pt x="2826" y="1320"/>
                                  </a:lnTo>
                                  <a:lnTo>
                                    <a:pt x="2986" y="1275"/>
                                  </a:lnTo>
                                  <a:lnTo>
                                    <a:pt x="2926" y="1370"/>
                                  </a:lnTo>
                                  <a:lnTo>
                                    <a:pt x="3106" y="1305"/>
                                  </a:lnTo>
                                  <a:lnTo>
                                    <a:pt x="3111" y="1400"/>
                                  </a:lnTo>
                                  <a:lnTo>
                                    <a:pt x="3166" y="1500"/>
                                  </a:lnTo>
                                  <a:lnTo>
                                    <a:pt x="3231" y="1415"/>
                                  </a:lnTo>
                                  <a:lnTo>
                                    <a:pt x="3346" y="1531"/>
                                  </a:lnTo>
                                  <a:lnTo>
                                    <a:pt x="3496" y="1455"/>
                                  </a:lnTo>
                                  <a:lnTo>
                                    <a:pt x="3651" y="1485"/>
                                  </a:lnTo>
                                  <a:lnTo>
                                    <a:pt x="3556" y="1641"/>
                                  </a:lnTo>
                                  <a:lnTo>
                                    <a:pt x="3681" y="1786"/>
                                  </a:lnTo>
                                  <a:lnTo>
                                    <a:pt x="3556" y="1836"/>
                                  </a:lnTo>
                                  <a:lnTo>
                                    <a:pt x="3646" y="2016"/>
                                  </a:lnTo>
                                  <a:lnTo>
                                    <a:pt x="3366" y="1936"/>
                                  </a:lnTo>
                                  <a:lnTo>
                                    <a:pt x="3301" y="1836"/>
                                  </a:lnTo>
                                  <a:lnTo>
                                    <a:pt x="3301" y="1656"/>
                                  </a:lnTo>
                                  <a:lnTo>
                                    <a:pt x="3241" y="1776"/>
                                  </a:lnTo>
                                  <a:lnTo>
                                    <a:pt x="3141" y="1791"/>
                                  </a:lnTo>
                                  <a:lnTo>
                                    <a:pt x="2976" y="1686"/>
                                  </a:lnTo>
                                  <a:lnTo>
                                    <a:pt x="2881" y="1726"/>
                                  </a:lnTo>
                                  <a:lnTo>
                                    <a:pt x="2896" y="1791"/>
                                  </a:lnTo>
                                  <a:lnTo>
                                    <a:pt x="2791" y="1851"/>
                                  </a:lnTo>
                                  <a:lnTo>
                                    <a:pt x="2886" y="1861"/>
                                  </a:lnTo>
                                  <a:lnTo>
                                    <a:pt x="2976" y="1951"/>
                                  </a:lnTo>
                                  <a:lnTo>
                                    <a:pt x="3076" y="2016"/>
                                  </a:lnTo>
                                  <a:lnTo>
                                    <a:pt x="3256" y="2191"/>
                                  </a:lnTo>
                                  <a:lnTo>
                                    <a:pt x="3351" y="2161"/>
                                  </a:lnTo>
                                  <a:lnTo>
                                    <a:pt x="3516" y="2341"/>
                                  </a:lnTo>
                                  <a:lnTo>
                                    <a:pt x="3621" y="2506"/>
                                  </a:lnTo>
                                  <a:lnTo>
                                    <a:pt x="3651" y="2661"/>
                                  </a:lnTo>
                                  <a:lnTo>
                                    <a:pt x="3181" y="2526"/>
                                  </a:lnTo>
                                  <a:lnTo>
                                    <a:pt x="3091" y="2601"/>
                                  </a:lnTo>
                                  <a:lnTo>
                                    <a:pt x="3561" y="2841"/>
                                  </a:lnTo>
                                  <a:lnTo>
                                    <a:pt x="3681" y="2926"/>
                                  </a:lnTo>
                                  <a:lnTo>
                                    <a:pt x="3691" y="3021"/>
                                  </a:lnTo>
                                  <a:lnTo>
                                    <a:pt x="3501" y="2976"/>
                                  </a:lnTo>
                                  <a:lnTo>
                                    <a:pt x="3226" y="2986"/>
                                  </a:lnTo>
                                  <a:lnTo>
                                    <a:pt x="3036" y="2866"/>
                                  </a:lnTo>
                                  <a:lnTo>
                                    <a:pt x="2991" y="2931"/>
                                  </a:lnTo>
                                  <a:lnTo>
                                    <a:pt x="2916" y="2881"/>
                                  </a:lnTo>
                                  <a:lnTo>
                                    <a:pt x="2856" y="2796"/>
                                  </a:lnTo>
                                  <a:lnTo>
                                    <a:pt x="2796" y="2881"/>
                                  </a:lnTo>
                                  <a:lnTo>
                                    <a:pt x="2671" y="2776"/>
                                  </a:lnTo>
                                  <a:lnTo>
                                    <a:pt x="2751" y="2686"/>
                                  </a:lnTo>
                                  <a:lnTo>
                                    <a:pt x="2611" y="2641"/>
                                  </a:lnTo>
                                  <a:lnTo>
                                    <a:pt x="2511" y="2686"/>
                                  </a:lnTo>
                                  <a:lnTo>
                                    <a:pt x="2476" y="2596"/>
                                  </a:lnTo>
                                  <a:lnTo>
                                    <a:pt x="2356" y="2511"/>
                                  </a:lnTo>
                                  <a:lnTo>
                                    <a:pt x="2086" y="2371"/>
                                  </a:lnTo>
                                  <a:lnTo>
                                    <a:pt x="2181" y="2511"/>
                                  </a:lnTo>
                                  <a:lnTo>
                                    <a:pt x="2061" y="2521"/>
                                  </a:lnTo>
                                  <a:lnTo>
                                    <a:pt x="1971" y="2641"/>
                                  </a:lnTo>
                                  <a:lnTo>
                                    <a:pt x="1760" y="2666"/>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28" name="Freeform 9">
                              <a:extLst>
                                <a:ext uri="{FF2B5EF4-FFF2-40B4-BE49-F238E27FC236}">
                                  <a16:creationId xmlns:a16="http://schemas.microsoft.com/office/drawing/2014/main" id="{D177990D-E195-DAAA-C3BC-E1905E83BEA7}"/>
                                </a:ext>
                              </a:extLst>
                            </p:cNvPr>
                            <p:cNvSpPr>
                              <a:spLocks/>
                            </p:cNvSpPr>
                            <p:nvPr/>
                          </p:nvSpPr>
                          <p:spPr bwMode="auto">
                            <a:xfrm>
                              <a:off x="4527951" y="3144943"/>
                              <a:ext cx="374650" cy="292100"/>
                            </a:xfrm>
                            <a:custGeom>
                              <a:avLst/>
                              <a:gdLst>
                                <a:gd name="T0" fmla="*/ 193 w 209"/>
                                <a:gd name="T1" fmla="*/ 136 h 163"/>
                                <a:gd name="T2" fmla="*/ 173 w 209"/>
                                <a:gd name="T3" fmla="*/ 123 h 163"/>
                                <a:gd name="T4" fmla="*/ 151 w 209"/>
                                <a:gd name="T5" fmla="*/ 126 h 163"/>
                                <a:gd name="T6" fmla="*/ 134 w 209"/>
                                <a:gd name="T7" fmla="*/ 100 h 163"/>
                                <a:gd name="T8" fmla="*/ 124 w 209"/>
                                <a:gd name="T9" fmla="*/ 91 h 163"/>
                                <a:gd name="T10" fmla="*/ 111 w 209"/>
                                <a:gd name="T11" fmla="*/ 100 h 163"/>
                                <a:gd name="T12" fmla="*/ 110 w 209"/>
                                <a:gd name="T13" fmla="*/ 117 h 163"/>
                                <a:gd name="T14" fmla="*/ 93 w 209"/>
                                <a:gd name="T15" fmla="*/ 127 h 163"/>
                                <a:gd name="T16" fmla="*/ 87 w 209"/>
                                <a:gd name="T17" fmla="*/ 151 h 163"/>
                                <a:gd name="T18" fmla="*/ 66 w 209"/>
                                <a:gd name="T19" fmla="*/ 163 h 163"/>
                                <a:gd name="T20" fmla="*/ 48 w 209"/>
                                <a:gd name="T21" fmla="*/ 160 h 163"/>
                                <a:gd name="T22" fmla="*/ 54 w 209"/>
                                <a:gd name="T23" fmla="*/ 130 h 163"/>
                                <a:gd name="T24" fmla="*/ 25 w 209"/>
                                <a:gd name="T25" fmla="*/ 132 h 163"/>
                                <a:gd name="T26" fmla="*/ 12 w 209"/>
                                <a:gd name="T27" fmla="*/ 144 h 163"/>
                                <a:gd name="T28" fmla="*/ 0 w 209"/>
                                <a:gd name="T29" fmla="*/ 135 h 163"/>
                                <a:gd name="T30" fmla="*/ 14 w 209"/>
                                <a:gd name="T31" fmla="*/ 114 h 163"/>
                                <a:gd name="T32" fmla="*/ 38 w 209"/>
                                <a:gd name="T33" fmla="*/ 103 h 163"/>
                                <a:gd name="T34" fmla="*/ 29 w 209"/>
                                <a:gd name="T35" fmla="*/ 79 h 163"/>
                                <a:gd name="T36" fmla="*/ 32 w 209"/>
                                <a:gd name="T37" fmla="*/ 54 h 163"/>
                                <a:gd name="T38" fmla="*/ 34 w 209"/>
                                <a:gd name="T39" fmla="*/ 0 h 163"/>
                                <a:gd name="T40" fmla="*/ 55 w 209"/>
                                <a:gd name="T41" fmla="*/ 13 h 163"/>
                                <a:gd name="T42" fmla="*/ 65 w 209"/>
                                <a:gd name="T43" fmla="*/ 33 h 163"/>
                                <a:gd name="T44" fmla="*/ 89 w 209"/>
                                <a:gd name="T45" fmla="*/ 25 h 163"/>
                                <a:gd name="T46" fmla="*/ 116 w 209"/>
                                <a:gd name="T47" fmla="*/ 43 h 163"/>
                                <a:gd name="T48" fmla="*/ 143 w 209"/>
                                <a:gd name="T49" fmla="*/ 55 h 163"/>
                                <a:gd name="T50" fmla="*/ 164 w 209"/>
                                <a:gd name="T51" fmla="*/ 76 h 163"/>
                                <a:gd name="T52" fmla="*/ 161 w 209"/>
                                <a:gd name="T53" fmla="*/ 96 h 163"/>
                                <a:gd name="T54" fmla="*/ 194 w 209"/>
                                <a:gd name="T55" fmla="*/ 93 h 163"/>
                                <a:gd name="T56" fmla="*/ 209 w 209"/>
                                <a:gd name="T57" fmla="*/ 109 h 163"/>
                                <a:gd name="T58" fmla="*/ 193 w 209"/>
                                <a:gd name="T59" fmla="*/ 13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163">
                                  <a:moveTo>
                                    <a:pt x="193" y="136"/>
                                  </a:moveTo>
                                  <a:lnTo>
                                    <a:pt x="173" y="123"/>
                                  </a:lnTo>
                                  <a:lnTo>
                                    <a:pt x="151" y="126"/>
                                  </a:lnTo>
                                  <a:lnTo>
                                    <a:pt x="134" y="100"/>
                                  </a:lnTo>
                                  <a:lnTo>
                                    <a:pt x="124" y="91"/>
                                  </a:lnTo>
                                  <a:lnTo>
                                    <a:pt x="111" y="100"/>
                                  </a:lnTo>
                                  <a:lnTo>
                                    <a:pt x="110" y="117"/>
                                  </a:lnTo>
                                  <a:lnTo>
                                    <a:pt x="93" y="127"/>
                                  </a:lnTo>
                                  <a:lnTo>
                                    <a:pt x="87" y="151"/>
                                  </a:lnTo>
                                  <a:lnTo>
                                    <a:pt x="66" y="163"/>
                                  </a:lnTo>
                                  <a:lnTo>
                                    <a:pt x="48" y="160"/>
                                  </a:lnTo>
                                  <a:lnTo>
                                    <a:pt x="54" y="130"/>
                                  </a:lnTo>
                                  <a:lnTo>
                                    <a:pt x="25" y="132"/>
                                  </a:lnTo>
                                  <a:lnTo>
                                    <a:pt x="12" y="144"/>
                                  </a:lnTo>
                                  <a:lnTo>
                                    <a:pt x="0" y="135"/>
                                  </a:lnTo>
                                  <a:lnTo>
                                    <a:pt x="14" y="114"/>
                                  </a:lnTo>
                                  <a:lnTo>
                                    <a:pt x="38" y="103"/>
                                  </a:lnTo>
                                  <a:lnTo>
                                    <a:pt x="29" y="79"/>
                                  </a:lnTo>
                                  <a:lnTo>
                                    <a:pt x="32" y="54"/>
                                  </a:lnTo>
                                  <a:lnTo>
                                    <a:pt x="34" y="0"/>
                                  </a:lnTo>
                                  <a:lnTo>
                                    <a:pt x="55" y="13"/>
                                  </a:lnTo>
                                  <a:lnTo>
                                    <a:pt x="65" y="33"/>
                                  </a:lnTo>
                                  <a:lnTo>
                                    <a:pt x="89" y="25"/>
                                  </a:lnTo>
                                  <a:lnTo>
                                    <a:pt x="116" y="43"/>
                                  </a:lnTo>
                                  <a:lnTo>
                                    <a:pt x="143" y="55"/>
                                  </a:lnTo>
                                  <a:lnTo>
                                    <a:pt x="164" y="76"/>
                                  </a:lnTo>
                                  <a:lnTo>
                                    <a:pt x="161" y="96"/>
                                  </a:lnTo>
                                  <a:lnTo>
                                    <a:pt x="194" y="93"/>
                                  </a:lnTo>
                                  <a:lnTo>
                                    <a:pt x="209" y="109"/>
                                  </a:lnTo>
                                  <a:lnTo>
                                    <a:pt x="193" y="136"/>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29" name="Freeform 10">
                              <a:extLst>
                                <a:ext uri="{FF2B5EF4-FFF2-40B4-BE49-F238E27FC236}">
                                  <a16:creationId xmlns:a16="http://schemas.microsoft.com/office/drawing/2014/main" id="{A1D2EDDA-C16D-39B4-4F1F-C899E54894DB}"/>
                                </a:ext>
                              </a:extLst>
                            </p:cNvPr>
                            <p:cNvSpPr>
                              <a:spLocks/>
                            </p:cNvSpPr>
                            <p:nvPr/>
                          </p:nvSpPr>
                          <p:spPr bwMode="auto">
                            <a:xfrm>
                              <a:off x="4956576" y="2821093"/>
                              <a:ext cx="96838" cy="127000"/>
                            </a:xfrm>
                            <a:custGeom>
                              <a:avLst/>
                              <a:gdLst>
                                <a:gd name="T0" fmla="*/ 33 w 54"/>
                                <a:gd name="T1" fmla="*/ 70 h 70"/>
                                <a:gd name="T2" fmla="*/ 12 w 54"/>
                                <a:gd name="T3" fmla="*/ 64 h 70"/>
                                <a:gd name="T4" fmla="*/ 0 w 54"/>
                                <a:gd name="T5" fmla="*/ 45 h 70"/>
                                <a:gd name="T6" fmla="*/ 5 w 54"/>
                                <a:gd name="T7" fmla="*/ 16 h 70"/>
                                <a:gd name="T8" fmla="*/ 29 w 54"/>
                                <a:gd name="T9" fmla="*/ 0 h 70"/>
                                <a:gd name="T10" fmla="*/ 47 w 54"/>
                                <a:gd name="T11" fmla="*/ 15 h 70"/>
                                <a:gd name="T12" fmla="*/ 54 w 54"/>
                                <a:gd name="T13" fmla="*/ 42 h 70"/>
                                <a:gd name="T14" fmla="*/ 50 w 54"/>
                                <a:gd name="T15" fmla="*/ 57 h 70"/>
                                <a:gd name="T16" fmla="*/ 33 w 54"/>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0">
                                  <a:moveTo>
                                    <a:pt x="33" y="70"/>
                                  </a:moveTo>
                                  <a:lnTo>
                                    <a:pt x="12" y="64"/>
                                  </a:lnTo>
                                  <a:lnTo>
                                    <a:pt x="0" y="45"/>
                                  </a:lnTo>
                                  <a:lnTo>
                                    <a:pt x="5" y="16"/>
                                  </a:lnTo>
                                  <a:lnTo>
                                    <a:pt x="29" y="0"/>
                                  </a:lnTo>
                                  <a:lnTo>
                                    <a:pt x="47" y="15"/>
                                  </a:lnTo>
                                  <a:lnTo>
                                    <a:pt x="54" y="42"/>
                                  </a:lnTo>
                                  <a:lnTo>
                                    <a:pt x="50" y="57"/>
                                  </a:lnTo>
                                  <a:lnTo>
                                    <a:pt x="33" y="7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0" name="Freeform 11">
                              <a:extLst>
                                <a:ext uri="{FF2B5EF4-FFF2-40B4-BE49-F238E27FC236}">
                                  <a16:creationId xmlns:a16="http://schemas.microsoft.com/office/drawing/2014/main" id="{AF5EBAA3-A5EC-E96D-9D7D-BA5F9524A302}"/>
                                </a:ext>
                              </a:extLst>
                            </p:cNvPr>
                            <p:cNvSpPr>
                              <a:spLocks/>
                            </p:cNvSpPr>
                            <p:nvPr/>
                          </p:nvSpPr>
                          <p:spPr bwMode="auto">
                            <a:xfrm>
                              <a:off x="4729564" y="3441805"/>
                              <a:ext cx="101600" cy="90488"/>
                            </a:xfrm>
                            <a:custGeom>
                              <a:avLst/>
                              <a:gdLst>
                                <a:gd name="T0" fmla="*/ 25 w 57"/>
                                <a:gd name="T1" fmla="*/ 51 h 51"/>
                                <a:gd name="T2" fmla="*/ 7 w 57"/>
                                <a:gd name="T3" fmla="*/ 51 h 51"/>
                                <a:gd name="T4" fmla="*/ 0 w 57"/>
                                <a:gd name="T5" fmla="*/ 38 h 51"/>
                                <a:gd name="T6" fmla="*/ 9 w 57"/>
                                <a:gd name="T7" fmla="*/ 24 h 51"/>
                                <a:gd name="T8" fmla="*/ 5 w 57"/>
                                <a:gd name="T9" fmla="*/ 9 h 51"/>
                                <a:gd name="T10" fmla="*/ 33 w 57"/>
                                <a:gd name="T11" fmla="*/ 7 h 51"/>
                                <a:gd name="T12" fmla="*/ 54 w 57"/>
                                <a:gd name="T13" fmla="*/ 0 h 51"/>
                                <a:gd name="T14" fmla="*/ 57 w 57"/>
                                <a:gd name="T15" fmla="*/ 12 h 51"/>
                                <a:gd name="T16" fmla="*/ 43 w 57"/>
                                <a:gd name="T17" fmla="*/ 36 h 51"/>
                                <a:gd name="T18" fmla="*/ 36 w 57"/>
                                <a:gd name="T19" fmla="*/ 45 h 51"/>
                                <a:gd name="T20" fmla="*/ 25 w 57"/>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1">
                                  <a:moveTo>
                                    <a:pt x="25" y="51"/>
                                  </a:moveTo>
                                  <a:lnTo>
                                    <a:pt x="7" y="51"/>
                                  </a:lnTo>
                                  <a:lnTo>
                                    <a:pt x="0" y="38"/>
                                  </a:lnTo>
                                  <a:lnTo>
                                    <a:pt x="9" y="24"/>
                                  </a:lnTo>
                                  <a:lnTo>
                                    <a:pt x="5" y="9"/>
                                  </a:lnTo>
                                  <a:lnTo>
                                    <a:pt x="33" y="7"/>
                                  </a:lnTo>
                                  <a:lnTo>
                                    <a:pt x="54" y="0"/>
                                  </a:lnTo>
                                  <a:lnTo>
                                    <a:pt x="57" y="12"/>
                                  </a:lnTo>
                                  <a:lnTo>
                                    <a:pt x="43" y="36"/>
                                  </a:lnTo>
                                  <a:lnTo>
                                    <a:pt x="36" y="45"/>
                                  </a:lnTo>
                                  <a:lnTo>
                                    <a:pt x="25" y="51"/>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1" name="Freeform 12">
                              <a:extLst>
                                <a:ext uri="{FF2B5EF4-FFF2-40B4-BE49-F238E27FC236}">
                                  <a16:creationId xmlns:a16="http://schemas.microsoft.com/office/drawing/2014/main" id="{61737A04-1A12-05E0-398B-9659C698A7A1}"/>
                                </a:ext>
                              </a:extLst>
                            </p:cNvPr>
                            <p:cNvSpPr>
                              <a:spLocks/>
                            </p:cNvSpPr>
                            <p:nvPr/>
                          </p:nvSpPr>
                          <p:spPr bwMode="auto">
                            <a:xfrm>
                              <a:off x="4061226" y="1506643"/>
                              <a:ext cx="747713" cy="765175"/>
                            </a:xfrm>
                            <a:custGeom>
                              <a:avLst/>
                              <a:gdLst>
                                <a:gd name="T0" fmla="*/ 645 w 2085"/>
                                <a:gd name="T1" fmla="*/ 830 h 2130"/>
                                <a:gd name="T2" fmla="*/ 755 w 2085"/>
                                <a:gd name="T3" fmla="*/ 860 h 2130"/>
                                <a:gd name="T4" fmla="*/ 815 w 2085"/>
                                <a:gd name="T5" fmla="*/ 1185 h 2130"/>
                                <a:gd name="T6" fmla="*/ 1055 w 2085"/>
                                <a:gd name="T7" fmla="*/ 1370 h 2130"/>
                                <a:gd name="T8" fmla="*/ 1020 w 2085"/>
                                <a:gd name="T9" fmla="*/ 1610 h 2130"/>
                                <a:gd name="T10" fmla="*/ 620 w 2085"/>
                                <a:gd name="T11" fmla="*/ 1515 h 2130"/>
                                <a:gd name="T12" fmla="*/ 635 w 2085"/>
                                <a:gd name="T13" fmla="*/ 1370 h 2130"/>
                                <a:gd name="T14" fmla="*/ 560 w 2085"/>
                                <a:gd name="T15" fmla="*/ 1100 h 2130"/>
                                <a:gd name="T16" fmla="*/ 455 w 2085"/>
                                <a:gd name="T17" fmla="*/ 1290 h 2130"/>
                                <a:gd name="T18" fmla="*/ 525 w 2085"/>
                                <a:gd name="T19" fmla="*/ 1655 h 2130"/>
                                <a:gd name="T20" fmla="*/ 285 w 2085"/>
                                <a:gd name="T21" fmla="*/ 1785 h 2130"/>
                                <a:gd name="T22" fmla="*/ 105 w 2085"/>
                                <a:gd name="T23" fmla="*/ 1680 h 2130"/>
                                <a:gd name="T24" fmla="*/ 165 w 2085"/>
                                <a:gd name="T25" fmla="*/ 1740 h 2130"/>
                                <a:gd name="T26" fmla="*/ 210 w 2085"/>
                                <a:gd name="T27" fmla="*/ 1940 h 2130"/>
                                <a:gd name="T28" fmla="*/ 390 w 2085"/>
                                <a:gd name="T29" fmla="*/ 1965 h 2130"/>
                                <a:gd name="T30" fmla="*/ 620 w 2085"/>
                                <a:gd name="T31" fmla="*/ 1925 h 2130"/>
                                <a:gd name="T32" fmla="*/ 690 w 2085"/>
                                <a:gd name="T33" fmla="*/ 1710 h 2130"/>
                                <a:gd name="T34" fmla="*/ 765 w 2085"/>
                                <a:gd name="T35" fmla="*/ 2070 h 2130"/>
                                <a:gd name="T36" fmla="*/ 1020 w 2085"/>
                                <a:gd name="T37" fmla="*/ 2025 h 2130"/>
                                <a:gd name="T38" fmla="*/ 1470 w 2085"/>
                                <a:gd name="T39" fmla="*/ 2075 h 2130"/>
                                <a:gd name="T40" fmla="*/ 1725 w 2085"/>
                                <a:gd name="T41" fmla="*/ 2085 h 2130"/>
                                <a:gd name="T42" fmla="*/ 1625 w 2085"/>
                                <a:gd name="T43" fmla="*/ 1760 h 2130"/>
                                <a:gd name="T44" fmla="*/ 1200 w 2085"/>
                                <a:gd name="T45" fmla="*/ 1865 h 2130"/>
                                <a:gd name="T46" fmla="*/ 965 w 2085"/>
                                <a:gd name="T47" fmla="*/ 1800 h 2130"/>
                                <a:gd name="T48" fmla="*/ 1155 w 2085"/>
                                <a:gd name="T49" fmla="*/ 1610 h 2130"/>
                                <a:gd name="T50" fmla="*/ 1545 w 2085"/>
                                <a:gd name="T51" fmla="*/ 1580 h 2130"/>
                                <a:gd name="T52" fmla="*/ 1785 w 2085"/>
                                <a:gd name="T53" fmla="*/ 1430 h 2130"/>
                                <a:gd name="T54" fmla="*/ 1485 w 2085"/>
                                <a:gd name="T55" fmla="*/ 1310 h 2130"/>
                                <a:gd name="T56" fmla="*/ 1700 w 2085"/>
                                <a:gd name="T57" fmla="*/ 1190 h 2130"/>
                                <a:gd name="T58" fmla="*/ 1770 w 2085"/>
                                <a:gd name="T59" fmla="*/ 1040 h 2130"/>
                                <a:gd name="T60" fmla="*/ 1650 w 2085"/>
                                <a:gd name="T61" fmla="*/ 1035 h 2130"/>
                                <a:gd name="T62" fmla="*/ 1860 w 2085"/>
                                <a:gd name="T63" fmla="*/ 780 h 2130"/>
                                <a:gd name="T64" fmla="*/ 1965 w 2085"/>
                                <a:gd name="T65" fmla="*/ 315 h 2130"/>
                                <a:gd name="T66" fmla="*/ 1940 w 2085"/>
                                <a:gd name="T67" fmla="*/ 240 h 2130"/>
                                <a:gd name="T68" fmla="*/ 1935 w 2085"/>
                                <a:gd name="T69" fmla="*/ 0 h 2130"/>
                                <a:gd name="T70" fmla="*/ 1500 w 2085"/>
                                <a:gd name="T71" fmla="*/ 65 h 2130"/>
                                <a:gd name="T72" fmla="*/ 1275 w 2085"/>
                                <a:gd name="T73" fmla="*/ 150 h 2130"/>
                                <a:gd name="T74" fmla="*/ 1170 w 2085"/>
                                <a:gd name="T75" fmla="*/ 330 h 2130"/>
                                <a:gd name="T76" fmla="*/ 965 w 2085"/>
                                <a:gd name="T77" fmla="*/ 485 h 2130"/>
                                <a:gd name="T78" fmla="*/ 1265 w 2085"/>
                                <a:gd name="T79" fmla="*/ 455 h 2130"/>
                                <a:gd name="T80" fmla="*/ 1340 w 2085"/>
                                <a:gd name="T81" fmla="*/ 560 h 2130"/>
                                <a:gd name="T82" fmla="*/ 1505 w 2085"/>
                                <a:gd name="T83" fmla="*/ 510 h 2130"/>
                                <a:gd name="T84" fmla="*/ 1325 w 2085"/>
                                <a:gd name="T85" fmla="*/ 665 h 2130"/>
                                <a:gd name="T86" fmla="*/ 1245 w 2085"/>
                                <a:gd name="T87" fmla="*/ 680 h 2130"/>
                                <a:gd name="T88" fmla="*/ 1440 w 2085"/>
                                <a:gd name="T89" fmla="*/ 950 h 2130"/>
                                <a:gd name="T90" fmla="*/ 1095 w 2085"/>
                                <a:gd name="T91" fmla="*/ 1081 h 2130"/>
                                <a:gd name="T92" fmla="*/ 1335 w 2085"/>
                                <a:gd name="T93" fmla="*/ 1215 h 2130"/>
                                <a:gd name="T94" fmla="*/ 1325 w 2085"/>
                                <a:gd name="T95" fmla="*/ 1410 h 2130"/>
                                <a:gd name="T96" fmla="*/ 1160 w 2085"/>
                                <a:gd name="T97" fmla="*/ 945 h 2130"/>
                                <a:gd name="T98" fmla="*/ 795 w 2085"/>
                                <a:gd name="T99" fmla="*/ 45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5" h="2130">
                                  <a:moveTo>
                                    <a:pt x="720" y="480"/>
                                  </a:moveTo>
                                  <a:lnTo>
                                    <a:pt x="620" y="650"/>
                                  </a:lnTo>
                                  <a:lnTo>
                                    <a:pt x="645" y="830"/>
                                  </a:lnTo>
                                  <a:lnTo>
                                    <a:pt x="545" y="815"/>
                                  </a:lnTo>
                                  <a:lnTo>
                                    <a:pt x="615" y="900"/>
                                  </a:lnTo>
                                  <a:lnTo>
                                    <a:pt x="755" y="860"/>
                                  </a:lnTo>
                                  <a:lnTo>
                                    <a:pt x="870" y="960"/>
                                  </a:lnTo>
                                  <a:lnTo>
                                    <a:pt x="645" y="1020"/>
                                  </a:lnTo>
                                  <a:lnTo>
                                    <a:pt x="815" y="1185"/>
                                  </a:lnTo>
                                  <a:lnTo>
                                    <a:pt x="990" y="1185"/>
                                  </a:lnTo>
                                  <a:lnTo>
                                    <a:pt x="1070" y="1285"/>
                                  </a:lnTo>
                                  <a:lnTo>
                                    <a:pt x="1055" y="1370"/>
                                  </a:lnTo>
                                  <a:lnTo>
                                    <a:pt x="1145" y="1415"/>
                                  </a:lnTo>
                                  <a:lnTo>
                                    <a:pt x="965" y="1500"/>
                                  </a:lnTo>
                                  <a:lnTo>
                                    <a:pt x="1020" y="1610"/>
                                  </a:lnTo>
                                  <a:lnTo>
                                    <a:pt x="815" y="1610"/>
                                  </a:lnTo>
                                  <a:lnTo>
                                    <a:pt x="680" y="1565"/>
                                  </a:lnTo>
                                  <a:lnTo>
                                    <a:pt x="620" y="1515"/>
                                  </a:lnTo>
                                  <a:lnTo>
                                    <a:pt x="515" y="1470"/>
                                  </a:lnTo>
                                  <a:lnTo>
                                    <a:pt x="474" y="1345"/>
                                  </a:lnTo>
                                  <a:lnTo>
                                    <a:pt x="635" y="1370"/>
                                  </a:lnTo>
                                  <a:lnTo>
                                    <a:pt x="660" y="1295"/>
                                  </a:lnTo>
                                  <a:lnTo>
                                    <a:pt x="500" y="1250"/>
                                  </a:lnTo>
                                  <a:lnTo>
                                    <a:pt x="560" y="1100"/>
                                  </a:lnTo>
                                  <a:lnTo>
                                    <a:pt x="440" y="1040"/>
                                  </a:lnTo>
                                  <a:lnTo>
                                    <a:pt x="390" y="1060"/>
                                  </a:lnTo>
                                  <a:lnTo>
                                    <a:pt x="455" y="1290"/>
                                  </a:lnTo>
                                  <a:lnTo>
                                    <a:pt x="515" y="1470"/>
                                  </a:lnTo>
                                  <a:lnTo>
                                    <a:pt x="390" y="1515"/>
                                  </a:lnTo>
                                  <a:lnTo>
                                    <a:pt x="525" y="1655"/>
                                  </a:lnTo>
                                  <a:lnTo>
                                    <a:pt x="500" y="1790"/>
                                  </a:lnTo>
                                  <a:lnTo>
                                    <a:pt x="410" y="1875"/>
                                  </a:lnTo>
                                  <a:lnTo>
                                    <a:pt x="285" y="1785"/>
                                  </a:lnTo>
                                  <a:lnTo>
                                    <a:pt x="300" y="1580"/>
                                  </a:lnTo>
                                  <a:lnTo>
                                    <a:pt x="155" y="1605"/>
                                  </a:lnTo>
                                  <a:lnTo>
                                    <a:pt x="105" y="1680"/>
                                  </a:lnTo>
                                  <a:lnTo>
                                    <a:pt x="0" y="1640"/>
                                  </a:lnTo>
                                  <a:lnTo>
                                    <a:pt x="60" y="1755"/>
                                  </a:lnTo>
                                  <a:lnTo>
                                    <a:pt x="165" y="1740"/>
                                  </a:lnTo>
                                  <a:lnTo>
                                    <a:pt x="45" y="1955"/>
                                  </a:lnTo>
                                  <a:lnTo>
                                    <a:pt x="165" y="1965"/>
                                  </a:lnTo>
                                  <a:lnTo>
                                    <a:pt x="210" y="1940"/>
                                  </a:lnTo>
                                  <a:lnTo>
                                    <a:pt x="260" y="1850"/>
                                  </a:lnTo>
                                  <a:lnTo>
                                    <a:pt x="305" y="1830"/>
                                  </a:lnTo>
                                  <a:lnTo>
                                    <a:pt x="390" y="1965"/>
                                  </a:lnTo>
                                  <a:lnTo>
                                    <a:pt x="510" y="2075"/>
                                  </a:lnTo>
                                  <a:lnTo>
                                    <a:pt x="615" y="2055"/>
                                  </a:lnTo>
                                  <a:lnTo>
                                    <a:pt x="620" y="1925"/>
                                  </a:lnTo>
                                  <a:lnTo>
                                    <a:pt x="540" y="1815"/>
                                  </a:lnTo>
                                  <a:lnTo>
                                    <a:pt x="605" y="1635"/>
                                  </a:lnTo>
                                  <a:lnTo>
                                    <a:pt x="690" y="1710"/>
                                  </a:lnTo>
                                  <a:lnTo>
                                    <a:pt x="735" y="1815"/>
                                  </a:lnTo>
                                  <a:lnTo>
                                    <a:pt x="705" y="1905"/>
                                  </a:lnTo>
                                  <a:lnTo>
                                    <a:pt x="765" y="2070"/>
                                  </a:lnTo>
                                  <a:lnTo>
                                    <a:pt x="845" y="2040"/>
                                  </a:lnTo>
                                  <a:lnTo>
                                    <a:pt x="935" y="2130"/>
                                  </a:lnTo>
                                  <a:lnTo>
                                    <a:pt x="1020" y="2025"/>
                                  </a:lnTo>
                                  <a:lnTo>
                                    <a:pt x="1050" y="2120"/>
                                  </a:lnTo>
                                  <a:lnTo>
                                    <a:pt x="1310" y="2060"/>
                                  </a:lnTo>
                                  <a:lnTo>
                                    <a:pt x="1470" y="2075"/>
                                  </a:lnTo>
                                  <a:lnTo>
                                    <a:pt x="1440" y="1970"/>
                                  </a:lnTo>
                                  <a:lnTo>
                                    <a:pt x="1550" y="2060"/>
                                  </a:lnTo>
                                  <a:lnTo>
                                    <a:pt x="1725" y="2085"/>
                                  </a:lnTo>
                                  <a:lnTo>
                                    <a:pt x="1725" y="1955"/>
                                  </a:lnTo>
                                  <a:lnTo>
                                    <a:pt x="1775" y="1835"/>
                                  </a:lnTo>
                                  <a:lnTo>
                                    <a:pt x="1625" y="1760"/>
                                  </a:lnTo>
                                  <a:lnTo>
                                    <a:pt x="1385" y="1770"/>
                                  </a:lnTo>
                                  <a:lnTo>
                                    <a:pt x="1305" y="1820"/>
                                  </a:lnTo>
                                  <a:lnTo>
                                    <a:pt x="1200" y="1865"/>
                                  </a:lnTo>
                                  <a:lnTo>
                                    <a:pt x="1070" y="1880"/>
                                  </a:lnTo>
                                  <a:lnTo>
                                    <a:pt x="965" y="1860"/>
                                  </a:lnTo>
                                  <a:lnTo>
                                    <a:pt x="965" y="1800"/>
                                  </a:lnTo>
                                  <a:lnTo>
                                    <a:pt x="860" y="1710"/>
                                  </a:lnTo>
                                  <a:lnTo>
                                    <a:pt x="815" y="1611"/>
                                  </a:lnTo>
                                  <a:lnTo>
                                    <a:pt x="1155" y="1610"/>
                                  </a:lnTo>
                                  <a:lnTo>
                                    <a:pt x="1305" y="1610"/>
                                  </a:lnTo>
                                  <a:lnTo>
                                    <a:pt x="1385" y="1545"/>
                                  </a:lnTo>
                                  <a:lnTo>
                                    <a:pt x="1545" y="1580"/>
                                  </a:lnTo>
                                  <a:lnTo>
                                    <a:pt x="1620" y="1655"/>
                                  </a:lnTo>
                                  <a:lnTo>
                                    <a:pt x="1820" y="1505"/>
                                  </a:lnTo>
                                  <a:lnTo>
                                    <a:pt x="1785" y="1430"/>
                                  </a:lnTo>
                                  <a:lnTo>
                                    <a:pt x="1695" y="1445"/>
                                  </a:lnTo>
                                  <a:lnTo>
                                    <a:pt x="1470" y="1370"/>
                                  </a:lnTo>
                                  <a:lnTo>
                                    <a:pt x="1485" y="1310"/>
                                  </a:lnTo>
                                  <a:lnTo>
                                    <a:pt x="1665" y="1365"/>
                                  </a:lnTo>
                                  <a:lnTo>
                                    <a:pt x="1750" y="1285"/>
                                  </a:lnTo>
                                  <a:lnTo>
                                    <a:pt x="1700" y="1190"/>
                                  </a:lnTo>
                                  <a:lnTo>
                                    <a:pt x="1875" y="1160"/>
                                  </a:lnTo>
                                  <a:lnTo>
                                    <a:pt x="1745" y="1110"/>
                                  </a:lnTo>
                                  <a:lnTo>
                                    <a:pt x="1770" y="1040"/>
                                  </a:lnTo>
                                  <a:lnTo>
                                    <a:pt x="1865" y="1035"/>
                                  </a:lnTo>
                                  <a:lnTo>
                                    <a:pt x="1710" y="945"/>
                                  </a:lnTo>
                                  <a:lnTo>
                                    <a:pt x="1650" y="1035"/>
                                  </a:lnTo>
                                  <a:lnTo>
                                    <a:pt x="1595" y="935"/>
                                  </a:lnTo>
                                  <a:lnTo>
                                    <a:pt x="1595" y="845"/>
                                  </a:lnTo>
                                  <a:lnTo>
                                    <a:pt x="1860" y="780"/>
                                  </a:lnTo>
                                  <a:lnTo>
                                    <a:pt x="1980" y="545"/>
                                  </a:lnTo>
                                  <a:lnTo>
                                    <a:pt x="2055" y="270"/>
                                  </a:lnTo>
                                  <a:lnTo>
                                    <a:pt x="1965" y="315"/>
                                  </a:lnTo>
                                  <a:lnTo>
                                    <a:pt x="1880" y="395"/>
                                  </a:lnTo>
                                  <a:lnTo>
                                    <a:pt x="1805" y="270"/>
                                  </a:lnTo>
                                  <a:lnTo>
                                    <a:pt x="1940" y="240"/>
                                  </a:lnTo>
                                  <a:lnTo>
                                    <a:pt x="2025" y="170"/>
                                  </a:lnTo>
                                  <a:lnTo>
                                    <a:pt x="2085" y="60"/>
                                  </a:lnTo>
                                  <a:lnTo>
                                    <a:pt x="1935" y="0"/>
                                  </a:lnTo>
                                  <a:lnTo>
                                    <a:pt x="1625" y="20"/>
                                  </a:lnTo>
                                  <a:lnTo>
                                    <a:pt x="1575" y="105"/>
                                  </a:lnTo>
                                  <a:lnTo>
                                    <a:pt x="1500" y="65"/>
                                  </a:lnTo>
                                  <a:lnTo>
                                    <a:pt x="1470" y="125"/>
                                  </a:lnTo>
                                  <a:lnTo>
                                    <a:pt x="1370" y="95"/>
                                  </a:lnTo>
                                  <a:lnTo>
                                    <a:pt x="1275" y="150"/>
                                  </a:lnTo>
                                  <a:lnTo>
                                    <a:pt x="1245" y="275"/>
                                  </a:lnTo>
                                  <a:lnTo>
                                    <a:pt x="1050" y="195"/>
                                  </a:lnTo>
                                  <a:lnTo>
                                    <a:pt x="1170" y="330"/>
                                  </a:lnTo>
                                  <a:lnTo>
                                    <a:pt x="965" y="320"/>
                                  </a:lnTo>
                                  <a:lnTo>
                                    <a:pt x="1025" y="420"/>
                                  </a:lnTo>
                                  <a:lnTo>
                                    <a:pt x="965" y="485"/>
                                  </a:lnTo>
                                  <a:lnTo>
                                    <a:pt x="1070" y="515"/>
                                  </a:lnTo>
                                  <a:lnTo>
                                    <a:pt x="1170" y="435"/>
                                  </a:lnTo>
                                  <a:lnTo>
                                    <a:pt x="1265" y="455"/>
                                  </a:lnTo>
                                  <a:lnTo>
                                    <a:pt x="1275" y="510"/>
                                  </a:lnTo>
                                  <a:lnTo>
                                    <a:pt x="1170" y="585"/>
                                  </a:lnTo>
                                  <a:lnTo>
                                    <a:pt x="1340" y="560"/>
                                  </a:lnTo>
                                  <a:lnTo>
                                    <a:pt x="1425" y="465"/>
                                  </a:lnTo>
                                  <a:lnTo>
                                    <a:pt x="1505" y="375"/>
                                  </a:lnTo>
                                  <a:lnTo>
                                    <a:pt x="1505" y="510"/>
                                  </a:lnTo>
                                  <a:lnTo>
                                    <a:pt x="1590" y="510"/>
                                  </a:lnTo>
                                  <a:lnTo>
                                    <a:pt x="1485" y="605"/>
                                  </a:lnTo>
                                  <a:lnTo>
                                    <a:pt x="1325" y="665"/>
                                  </a:lnTo>
                                  <a:lnTo>
                                    <a:pt x="1500" y="815"/>
                                  </a:lnTo>
                                  <a:lnTo>
                                    <a:pt x="1395" y="830"/>
                                  </a:lnTo>
                                  <a:lnTo>
                                    <a:pt x="1245" y="680"/>
                                  </a:lnTo>
                                  <a:lnTo>
                                    <a:pt x="1115" y="710"/>
                                  </a:lnTo>
                                  <a:lnTo>
                                    <a:pt x="1350" y="1020"/>
                                  </a:lnTo>
                                  <a:lnTo>
                                    <a:pt x="1440" y="950"/>
                                  </a:lnTo>
                                  <a:lnTo>
                                    <a:pt x="1410" y="1080"/>
                                  </a:lnTo>
                                  <a:lnTo>
                                    <a:pt x="1235" y="1050"/>
                                  </a:lnTo>
                                  <a:lnTo>
                                    <a:pt x="1095" y="1081"/>
                                  </a:lnTo>
                                  <a:lnTo>
                                    <a:pt x="1050" y="1170"/>
                                  </a:lnTo>
                                  <a:lnTo>
                                    <a:pt x="1205" y="1140"/>
                                  </a:lnTo>
                                  <a:lnTo>
                                    <a:pt x="1335" y="1215"/>
                                  </a:lnTo>
                                  <a:lnTo>
                                    <a:pt x="1410" y="1175"/>
                                  </a:lnTo>
                                  <a:lnTo>
                                    <a:pt x="1415" y="1290"/>
                                  </a:lnTo>
                                  <a:lnTo>
                                    <a:pt x="1325" y="1410"/>
                                  </a:lnTo>
                                  <a:lnTo>
                                    <a:pt x="1245" y="1410"/>
                                  </a:lnTo>
                                  <a:lnTo>
                                    <a:pt x="1050" y="1175"/>
                                  </a:lnTo>
                                  <a:lnTo>
                                    <a:pt x="1160" y="945"/>
                                  </a:lnTo>
                                  <a:lnTo>
                                    <a:pt x="1050" y="825"/>
                                  </a:lnTo>
                                  <a:lnTo>
                                    <a:pt x="995" y="705"/>
                                  </a:lnTo>
                                  <a:lnTo>
                                    <a:pt x="795" y="450"/>
                                  </a:lnTo>
                                  <a:lnTo>
                                    <a:pt x="720" y="48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等线" panose="020B0503020204020204" pitchFamily="2" charset="-122"/>
                              </a:endParaRPr>
                            </a:p>
                          </p:txBody>
                        </p:sp>
                        <p:sp>
                          <p:nvSpPr>
                            <p:cNvPr id="632" name="Freeform 13">
                              <a:extLst>
                                <a:ext uri="{FF2B5EF4-FFF2-40B4-BE49-F238E27FC236}">
                                  <a16:creationId xmlns:a16="http://schemas.microsoft.com/office/drawing/2014/main" id="{D762CDD5-A2B6-3439-339A-3BA39ADEFB76}"/>
                                </a:ext>
                              </a:extLst>
                            </p:cNvPr>
                            <p:cNvSpPr>
                              <a:spLocks/>
                            </p:cNvSpPr>
                            <p:nvPr/>
                          </p:nvSpPr>
                          <p:spPr bwMode="auto">
                            <a:xfrm>
                              <a:off x="4939114" y="3495780"/>
                              <a:ext cx="58737" cy="73025"/>
                            </a:xfrm>
                            <a:custGeom>
                              <a:avLst/>
                              <a:gdLst>
                                <a:gd name="T0" fmla="*/ 12 w 33"/>
                                <a:gd name="T1" fmla="*/ 41 h 41"/>
                                <a:gd name="T2" fmla="*/ 0 w 33"/>
                                <a:gd name="T3" fmla="*/ 22 h 41"/>
                                <a:gd name="T4" fmla="*/ 9 w 33"/>
                                <a:gd name="T5" fmla="*/ 0 h 41"/>
                                <a:gd name="T6" fmla="*/ 33 w 33"/>
                                <a:gd name="T7" fmla="*/ 0 h 41"/>
                                <a:gd name="T8" fmla="*/ 24 w 33"/>
                                <a:gd name="T9" fmla="*/ 30 h 41"/>
                                <a:gd name="T10" fmla="*/ 12 w 33"/>
                                <a:gd name="T11" fmla="*/ 41 h 41"/>
                              </a:gdLst>
                              <a:ahLst/>
                              <a:cxnLst>
                                <a:cxn ang="0">
                                  <a:pos x="T0" y="T1"/>
                                </a:cxn>
                                <a:cxn ang="0">
                                  <a:pos x="T2" y="T3"/>
                                </a:cxn>
                                <a:cxn ang="0">
                                  <a:pos x="T4" y="T5"/>
                                </a:cxn>
                                <a:cxn ang="0">
                                  <a:pos x="T6" y="T7"/>
                                </a:cxn>
                                <a:cxn ang="0">
                                  <a:pos x="T8" y="T9"/>
                                </a:cxn>
                                <a:cxn ang="0">
                                  <a:pos x="T10" y="T11"/>
                                </a:cxn>
                              </a:cxnLst>
                              <a:rect l="0" t="0" r="r" b="b"/>
                              <a:pathLst>
                                <a:path w="33" h="41">
                                  <a:moveTo>
                                    <a:pt x="12" y="41"/>
                                  </a:moveTo>
                                  <a:lnTo>
                                    <a:pt x="0" y="22"/>
                                  </a:lnTo>
                                  <a:lnTo>
                                    <a:pt x="9" y="0"/>
                                  </a:lnTo>
                                  <a:lnTo>
                                    <a:pt x="33" y="0"/>
                                  </a:lnTo>
                                  <a:lnTo>
                                    <a:pt x="24" y="30"/>
                                  </a:lnTo>
                                  <a:lnTo>
                                    <a:pt x="12" y="41"/>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3" name="Freeform 14">
                              <a:extLst>
                                <a:ext uri="{FF2B5EF4-FFF2-40B4-BE49-F238E27FC236}">
                                  <a16:creationId xmlns:a16="http://schemas.microsoft.com/office/drawing/2014/main" id="{B3977491-46F9-9514-DCE3-CA244FBB1548}"/>
                                </a:ext>
                              </a:extLst>
                            </p:cNvPr>
                            <p:cNvSpPr>
                              <a:spLocks/>
                            </p:cNvSpPr>
                            <p:nvPr/>
                          </p:nvSpPr>
                          <p:spPr bwMode="auto">
                            <a:xfrm>
                              <a:off x="3943751" y="2309918"/>
                              <a:ext cx="223838" cy="249237"/>
                            </a:xfrm>
                            <a:custGeom>
                              <a:avLst/>
                              <a:gdLst>
                                <a:gd name="T0" fmla="*/ 53 w 125"/>
                                <a:gd name="T1" fmla="*/ 128 h 139"/>
                                <a:gd name="T2" fmla="*/ 14 w 125"/>
                                <a:gd name="T3" fmla="*/ 79 h 139"/>
                                <a:gd name="T4" fmla="*/ 0 w 125"/>
                                <a:gd name="T5" fmla="*/ 58 h 139"/>
                                <a:gd name="T6" fmla="*/ 7 w 125"/>
                                <a:gd name="T7" fmla="*/ 37 h 139"/>
                                <a:gd name="T8" fmla="*/ 33 w 125"/>
                                <a:gd name="T9" fmla="*/ 61 h 139"/>
                                <a:gd name="T10" fmla="*/ 54 w 125"/>
                                <a:gd name="T11" fmla="*/ 36 h 139"/>
                                <a:gd name="T12" fmla="*/ 36 w 125"/>
                                <a:gd name="T13" fmla="*/ 22 h 139"/>
                                <a:gd name="T14" fmla="*/ 54 w 125"/>
                                <a:gd name="T15" fmla="*/ 1 h 139"/>
                                <a:gd name="T16" fmla="*/ 80 w 125"/>
                                <a:gd name="T17" fmla="*/ 7 h 139"/>
                                <a:gd name="T18" fmla="*/ 107 w 125"/>
                                <a:gd name="T19" fmla="*/ 0 h 139"/>
                                <a:gd name="T20" fmla="*/ 125 w 125"/>
                                <a:gd name="T21" fmla="*/ 18 h 139"/>
                                <a:gd name="T22" fmla="*/ 93 w 125"/>
                                <a:gd name="T23" fmla="*/ 45 h 139"/>
                                <a:gd name="T24" fmla="*/ 120 w 125"/>
                                <a:gd name="T25" fmla="*/ 72 h 139"/>
                                <a:gd name="T26" fmla="*/ 120 w 125"/>
                                <a:gd name="T27" fmla="*/ 90 h 139"/>
                                <a:gd name="T28" fmla="*/ 113 w 125"/>
                                <a:gd name="T29" fmla="*/ 115 h 139"/>
                                <a:gd name="T30" fmla="*/ 96 w 125"/>
                                <a:gd name="T31" fmla="*/ 120 h 139"/>
                                <a:gd name="T32" fmla="*/ 75 w 125"/>
                                <a:gd name="T33" fmla="*/ 114 h 139"/>
                                <a:gd name="T34" fmla="*/ 65 w 125"/>
                                <a:gd name="T35" fmla="*/ 139 h 139"/>
                                <a:gd name="T36" fmla="*/ 53 w 125"/>
                                <a:gd name="T37" fmla="*/ 1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39">
                                  <a:moveTo>
                                    <a:pt x="53" y="128"/>
                                  </a:moveTo>
                                  <a:lnTo>
                                    <a:pt x="14" y="79"/>
                                  </a:lnTo>
                                  <a:lnTo>
                                    <a:pt x="0" y="58"/>
                                  </a:lnTo>
                                  <a:lnTo>
                                    <a:pt x="7" y="37"/>
                                  </a:lnTo>
                                  <a:lnTo>
                                    <a:pt x="33" y="61"/>
                                  </a:lnTo>
                                  <a:lnTo>
                                    <a:pt x="54" y="36"/>
                                  </a:lnTo>
                                  <a:lnTo>
                                    <a:pt x="36" y="22"/>
                                  </a:lnTo>
                                  <a:lnTo>
                                    <a:pt x="54" y="1"/>
                                  </a:lnTo>
                                  <a:lnTo>
                                    <a:pt x="80" y="7"/>
                                  </a:lnTo>
                                  <a:lnTo>
                                    <a:pt x="107" y="0"/>
                                  </a:lnTo>
                                  <a:lnTo>
                                    <a:pt x="125" y="18"/>
                                  </a:lnTo>
                                  <a:lnTo>
                                    <a:pt x="93" y="45"/>
                                  </a:lnTo>
                                  <a:lnTo>
                                    <a:pt x="120" y="72"/>
                                  </a:lnTo>
                                  <a:lnTo>
                                    <a:pt x="120" y="90"/>
                                  </a:lnTo>
                                  <a:lnTo>
                                    <a:pt x="113" y="115"/>
                                  </a:lnTo>
                                  <a:lnTo>
                                    <a:pt x="96" y="120"/>
                                  </a:lnTo>
                                  <a:lnTo>
                                    <a:pt x="75" y="114"/>
                                  </a:lnTo>
                                  <a:lnTo>
                                    <a:pt x="65" y="139"/>
                                  </a:lnTo>
                                  <a:lnTo>
                                    <a:pt x="53" y="128"/>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4" name="Freeform 15">
                              <a:extLst>
                                <a:ext uri="{FF2B5EF4-FFF2-40B4-BE49-F238E27FC236}">
                                  <a16:creationId xmlns:a16="http://schemas.microsoft.com/office/drawing/2014/main" id="{DBA92AF7-6489-A405-6481-6F8ECCF6146C}"/>
                                </a:ext>
                              </a:extLst>
                            </p:cNvPr>
                            <p:cNvSpPr>
                              <a:spLocks/>
                            </p:cNvSpPr>
                            <p:nvPr/>
                          </p:nvSpPr>
                          <p:spPr bwMode="auto">
                            <a:xfrm>
                              <a:off x="4039001" y="1806680"/>
                              <a:ext cx="146050" cy="152400"/>
                            </a:xfrm>
                            <a:custGeom>
                              <a:avLst/>
                              <a:gdLst>
                                <a:gd name="T0" fmla="*/ 81 w 81"/>
                                <a:gd name="T1" fmla="*/ 82 h 85"/>
                                <a:gd name="T2" fmla="*/ 60 w 81"/>
                                <a:gd name="T3" fmla="*/ 85 h 85"/>
                                <a:gd name="T4" fmla="*/ 46 w 81"/>
                                <a:gd name="T5" fmla="*/ 61 h 85"/>
                                <a:gd name="T6" fmla="*/ 22 w 81"/>
                                <a:gd name="T7" fmla="*/ 53 h 85"/>
                                <a:gd name="T8" fmla="*/ 0 w 81"/>
                                <a:gd name="T9" fmla="*/ 45 h 85"/>
                                <a:gd name="T10" fmla="*/ 24 w 81"/>
                                <a:gd name="T11" fmla="*/ 32 h 85"/>
                                <a:gd name="T12" fmla="*/ 10 w 81"/>
                                <a:gd name="T13" fmla="*/ 23 h 85"/>
                                <a:gd name="T14" fmla="*/ 0 w 81"/>
                                <a:gd name="T15" fmla="*/ 0 h 85"/>
                                <a:gd name="T16" fmla="*/ 33 w 81"/>
                                <a:gd name="T17" fmla="*/ 5 h 85"/>
                                <a:gd name="T18" fmla="*/ 40 w 81"/>
                                <a:gd name="T19" fmla="*/ 22 h 85"/>
                                <a:gd name="T20" fmla="*/ 58 w 81"/>
                                <a:gd name="T21" fmla="*/ 29 h 85"/>
                                <a:gd name="T22" fmla="*/ 70 w 81"/>
                                <a:gd name="T23" fmla="*/ 43 h 85"/>
                                <a:gd name="T24" fmla="*/ 69 w 81"/>
                                <a:gd name="T25" fmla="*/ 65 h 85"/>
                                <a:gd name="T26" fmla="*/ 81 w 81"/>
                                <a:gd name="T27"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85">
                                  <a:moveTo>
                                    <a:pt x="81" y="82"/>
                                  </a:moveTo>
                                  <a:lnTo>
                                    <a:pt x="60" y="85"/>
                                  </a:lnTo>
                                  <a:lnTo>
                                    <a:pt x="46" y="61"/>
                                  </a:lnTo>
                                  <a:lnTo>
                                    <a:pt x="22" y="53"/>
                                  </a:lnTo>
                                  <a:lnTo>
                                    <a:pt x="0" y="45"/>
                                  </a:lnTo>
                                  <a:lnTo>
                                    <a:pt x="24" y="32"/>
                                  </a:lnTo>
                                  <a:lnTo>
                                    <a:pt x="10" y="23"/>
                                  </a:lnTo>
                                  <a:lnTo>
                                    <a:pt x="0" y="0"/>
                                  </a:lnTo>
                                  <a:lnTo>
                                    <a:pt x="33" y="5"/>
                                  </a:lnTo>
                                  <a:lnTo>
                                    <a:pt x="40" y="22"/>
                                  </a:lnTo>
                                  <a:lnTo>
                                    <a:pt x="58" y="29"/>
                                  </a:lnTo>
                                  <a:lnTo>
                                    <a:pt x="70" y="43"/>
                                  </a:lnTo>
                                  <a:lnTo>
                                    <a:pt x="69" y="65"/>
                                  </a:lnTo>
                                  <a:lnTo>
                                    <a:pt x="81" y="82"/>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5" name="Freeform 29">
                              <a:extLst>
                                <a:ext uri="{FF2B5EF4-FFF2-40B4-BE49-F238E27FC236}">
                                  <a16:creationId xmlns:a16="http://schemas.microsoft.com/office/drawing/2014/main" id="{320F6CF4-95A8-4779-5005-EE3A7FA63C7A}"/>
                                </a:ext>
                              </a:extLst>
                            </p:cNvPr>
                            <p:cNvSpPr>
                              <a:spLocks/>
                            </p:cNvSpPr>
                            <p:nvPr/>
                          </p:nvSpPr>
                          <p:spPr bwMode="auto">
                            <a:xfrm>
                              <a:off x="3319864" y="2332143"/>
                              <a:ext cx="625475" cy="450850"/>
                            </a:xfrm>
                            <a:custGeom>
                              <a:avLst/>
                              <a:gdLst>
                                <a:gd name="T0" fmla="*/ 880 w 1969"/>
                                <a:gd name="T1" fmla="*/ 935 h 1416"/>
                                <a:gd name="T2" fmla="*/ 546 w 1969"/>
                                <a:gd name="T3" fmla="*/ 899 h 1416"/>
                                <a:gd name="T4" fmla="*/ 516 w 1969"/>
                                <a:gd name="T5" fmla="*/ 844 h 1416"/>
                                <a:gd name="T6" fmla="*/ 0 w 1969"/>
                                <a:gd name="T7" fmla="*/ 757 h 1416"/>
                                <a:gd name="T8" fmla="*/ 49 w 1969"/>
                                <a:gd name="T9" fmla="*/ 935 h 1416"/>
                                <a:gd name="T10" fmla="*/ 228 w 1969"/>
                                <a:gd name="T11" fmla="*/ 987 h 1416"/>
                                <a:gd name="T12" fmla="*/ 341 w 1969"/>
                                <a:gd name="T13" fmla="*/ 1053 h 1416"/>
                                <a:gd name="T14" fmla="*/ 277 w 1969"/>
                                <a:gd name="T15" fmla="*/ 1156 h 1416"/>
                                <a:gd name="T16" fmla="*/ 603 w 1969"/>
                                <a:gd name="T17" fmla="*/ 1304 h 1416"/>
                                <a:gd name="T18" fmla="*/ 690 w 1969"/>
                                <a:gd name="T19" fmla="*/ 1301 h 1416"/>
                                <a:gd name="T20" fmla="*/ 986 w 1969"/>
                                <a:gd name="T21" fmla="*/ 1280 h 1416"/>
                                <a:gd name="T22" fmla="*/ 1157 w 1969"/>
                                <a:gd name="T23" fmla="*/ 1235 h 1416"/>
                                <a:gd name="T24" fmla="*/ 1256 w 1969"/>
                                <a:gd name="T25" fmla="*/ 1198 h 1416"/>
                                <a:gd name="T26" fmla="*/ 1328 w 1969"/>
                                <a:gd name="T27" fmla="*/ 1286 h 1416"/>
                                <a:gd name="T28" fmla="*/ 1370 w 1969"/>
                                <a:gd name="T29" fmla="*/ 1359 h 1416"/>
                                <a:gd name="T30" fmla="*/ 1563 w 1969"/>
                                <a:gd name="T31" fmla="*/ 1416 h 1416"/>
                                <a:gd name="T32" fmla="*/ 1768 w 1969"/>
                                <a:gd name="T33" fmla="*/ 1386 h 1416"/>
                                <a:gd name="T34" fmla="*/ 1794 w 1969"/>
                                <a:gd name="T35" fmla="*/ 1322 h 1416"/>
                                <a:gd name="T36" fmla="*/ 1745 w 1969"/>
                                <a:gd name="T37" fmla="*/ 1265 h 1416"/>
                                <a:gd name="T38" fmla="*/ 1677 w 1969"/>
                                <a:gd name="T39" fmla="*/ 1265 h 1416"/>
                                <a:gd name="T40" fmla="*/ 1692 w 1969"/>
                                <a:gd name="T41" fmla="*/ 1210 h 1416"/>
                                <a:gd name="T42" fmla="*/ 1779 w 1969"/>
                                <a:gd name="T43" fmla="*/ 1165 h 1416"/>
                                <a:gd name="T44" fmla="*/ 1836 w 1969"/>
                                <a:gd name="T45" fmla="*/ 1186 h 1416"/>
                                <a:gd name="T46" fmla="*/ 1916 w 1969"/>
                                <a:gd name="T47" fmla="*/ 1183 h 1416"/>
                                <a:gd name="T48" fmla="*/ 1969 w 1969"/>
                                <a:gd name="T49" fmla="*/ 1195 h 1416"/>
                                <a:gd name="T50" fmla="*/ 1886 w 1969"/>
                                <a:gd name="T51" fmla="*/ 1053 h 1416"/>
                                <a:gd name="T52" fmla="*/ 1700 w 1969"/>
                                <a:gd name="T53" fmla="*/ 932 h 1416"/>
                                <a:gd name="T54" fmla="*/ 1628 w 1969"/>
                                <a:gd name="T55" fmla="*/ 799 h 1416"/>
                                <a:gd name="T56" fmla="*/ 1628 w 1969"/>
                                <a:gd name="T57" fmla="*/ 717 h 1416"/>
                                <a:gd name="T58" fmla="*/ 1717 w 1969"/>
                                <a:gd name="T59" fmla="*/ 583 h 1416"/>
                                <a:gd name="T60" fmla="*/ 1684 w 1969"/>
                                <a:gd name="T61" fmla="*/ 423 h 1416"/>
                                <a:gd name="T62" fmla="*/ 1669 w 1969"/>
                                <a:gd name="T63" fmla="*/ 201 h 1416"/>
                                <a:gd name="T64" fmla="*/ 1621 w 1969"/>
                                <a:gd name="T65" fmla="*/ 96 h 1416"/>
                                <a:gd name="T66" fmla="*/ 1486 w 1969"/>
                                <a:gd name="T67" fmla="*/ 0 h 1416"/>
                                <a:gd name="T68" fmla="*/ 1401 w 1969"/>
                                <a:gd name="T69" fmla="*/ 46 h 1416"/>
                                <a:gd name="T70" fmla="*/ 1354 w 1969"/>
                                <a:gd name="T71" fmla="*/ 264 h 1416"/>
                                <a:gd name="T72" fmla="*/ 1339 w 1969"/>
                                <a:gd name="T73" fmla="*/ 424 h 1416"/>
                                <a:gd name="T74" fmla="*/ 1271 w 1969"/>
                                <a:gd name="T75" fmla="*/ 524 h 1416"/>
                                <a:gd name="T76" fmla="*/ 1239 w 1969"/>
                                <a:gd name="T77" fmla="*/ 408 h 1416"/>
                                <a:gd name="T78" fmla="*/ 1191 w 1969"/>
                                <a:gd name="T79" fmla="*/ 64 h 1416"/>
                                <a:gd name="T80" fmla="*/ 1021 w 1969"/>
                                <a:gd name="T81" fmla="*/ 533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9" h="1416">
                                  <a:moveTo>
                                    <a:pt x="1021" y="533"/>
                                  </a:moveTo>
                                  <a:lnTo>
                                    <a:pt x="880" y="935"/>
                                  </a:lnTo>
                                  <a:lnTo>
                                    <a:pt x="584" y="869"/>
                                  </a:lnTo>
                                  <a:lnTo>
                                    <a:pt x="546" y="899"/>
                                  </a:lnTo>
                                  <a:lnTo>
                                    <a:pt x="512" y="902"/>
                                  </a:lnTo>
                                  <a:lnTo>
                                    <a:pt x="516" y="844"/>
                                  </a:lnTo>
                                  <a:lnTo>
                                    <a:pt x="46" y="702"/>
                                  </a:lnTo>
                                  <a:lnTo>
                                    <a:pt x="0" y="757"/>
                                  </a:lnTo>
                                  <a:lnTo>
                                    <a:pt x="23" y="878"/>
                                  </a:lnTo>
                                  <a:lnTo>
                                    <a:pt x="49" y="935"/>
                                  </a:lnTo>
                                  <a:lnTo>
                                    <a:pt x="144" y="971"/>
                                  </a:lnTo>
                                  <a:lnTo>
                                    <a:pt x="228" y="987"/>
                                  </a:lnTo>
                                  <a:lnTo>
                                    <a:pt x="296" y="1014"/>
                                  </a:lnTo>
                                  <a:lnTo>
                                    <a:pt x="341" y="1053"/>
                                  </a:lnTo>
                                  <a:lnTo>
                                    <a:pt x="315" y="1117"/>
                                  </a:lnTo>
                                  <a:lnTo>
                                    <a:pt x="277" y="1156"/>
                                  </a:lnTo>
                                  <a:lnTo>
                                    <a:pt x="326" y="1247"/>
                                  </a:lnTo>
                                  <a:lnTo>
                                    <a:pt x="603" y="1304"/>
                                  </a:lnTo>
                                  <a:lnTo>
                                    <a:pt x="649" y="1280"/>
                                  </a:lnTo>
                                  <a:lnTo>
                                    <a:pt x="690" y="1301"/>
                                  </a:lnTo>
                                  <a:lnTo>
                                    <a:pt x="850" y="1322"/>
                                  </a:lnTo>
                                  <a:lnTo>
                                    <a:pt x="986" y="1280"/>
                                  </a:lnTo>
                                  <a:lnTo>
                                    <a:pt x="1077" y="1286"/>
                                  </a:lnTo>
                                  <a:lnTo>
                                    <a:pt x="1157" y="1235"/>
                                  </a:lnTo>
                                  <a:lnTo>
                                    <a:pt x="1199" y="1174"/>
                                  </a:lnTo>
                                  <a:lnTo>
                                    <a:pt x="1256" y="1198"/>
                                  </a:lnTo>
                                  <a:lnTo>
                                    <a:pt x="1260" y="1259"/>
                                  </a:lnTo>
                                  <a:lnTo>
                                    <a:pt x="1328" y="1286"/>
                                  </a:lnTo>
                                  <a:lnTo>
                                    <a:pt x="1389" y="1316"/>
                                  </a:lnTo>
                                  <a:lnTo>
                                    <a:pt x="1370" y="1359"/>
                                  </a:lnTo>
                                  <a:lnTo>
                                    <a:pt x="1434" y="1386"/>
                                  </a:lnTo>
                                  <a:lnTo>
                                    <a:pt x="1563" y="1416"/>
                                  </a:lnTo>
                                  <a:lnTo>
                                    <a:pt x="1658" y="1416"/>
                                  </a:lnTo>
                                  <a:lnTo>
                                    <a:pt x="1768" y="1386"/>
                                  </a:lnTo>
                                  <a:lnTo>
                                    <a:pt x="1821" y="1349"/>
                                  </a:lnTo>
                                  <a:lnTo>
                                    <a:pt x="1794" y="1322"/>
                                  </a:lnTo>
                                  <a:lnTo>
                                    <a:pt x="1798" y="1250"/>
                                  </a:lnTo>
                                  <a:lnTo>
                                    <a:pt x="1745" y="1265"/>
                                  </a:lnTo>
                                  <a:lnTo>
                                    <a:pt x="1650" y="1322"/>
                                  </a:lnTo>
                                  <a:lnTo>
                                    <a:pt x="1677" y="1265"/>
                                  </a:lnTo>
                                  <a:lnTo>
                                    <a:pt x="1643" y="1195"/>
                                  </a:lnTo>
                                  <a:lnTo>
                                    <a:pt x="1692" y="1210"/>
                                  </a:lnTo>
                                  <a:lnTo>
                                    <a:pt x="1749" y="1222"/>
                                  </a:lnTo>
                                  <a:lnTo>
                                    <a:pt x="1779" y="1165"/>
                                  </a:lnTo>
                                  <a:lnTo>
                                    <a:pt x="1836" y="1137"/>
                                  </a:lnTo>
                                  <a:lnTo>
                                    <a:pt x="1836" y="1186"/>
                                  </a:lnTo>
                                  <a:lnTo>
                                    <a:pt x="1870" y="1198"/>
                                  </a:lnTo>
                                  <a:lnTo>
                                    <a:pt x="1916" y="1183"/>
                                  </a:lnTo>
                                  <a:lnTo>
                                    <a:pt x="1923" y="1210"/>
                                  </a:lnTo>
                                  <a:lnTo>
                                    <a:pt x="1969" y="1195"/>
                                  </a:lnTo>
                                  <a:lnTo>
                                    <a:pt x="1969" y="1108"/>
                                  </a:lnTo>
                                  <a:lnTo>
                                    <a:pt x="1886" y="1053"/>
                                  </a:lnTo>
                                  <a:lnTo>
                                    <a:pt x="1836" y="1003"/>
                                  </a:lnTo>
                                  <a:lnTo>
                                    <a:pt x="1700" y="932"/>
                                  </a:lnTo>
                                  <a:lnTo>
                                    <a:pt x="1639" y="872"/>
                                  </a:lnTo>
                                  <a:lnTo>
                                    <a:pt x="1628" y="799"/>
                                  </a:lnTo>
                                  <a:lnTo>
                                    <a:pt x="1601" y="760"/>
                                  </a:lnTo>
                                  <a:lnTo>
                                    <a:pt x="1628" y="717"/>
                                  </a:lnTo>
                                  <a:lnTo>
                                    <a:pt x="1649" y="656"/>
                                  </a:lnTo>
                                  <a:lnTo>
                                    <a:pt x="1717" y="583"/>
                                  </a:lnTo>
                                  <a:lnTo>
                                    <a:pt x="1687" y="505"/>
                                  </a:lnTo>
                                  <a:lnTo>
                                    <a:pt x="1684" y="423"/>
                                  </a:lnTo>
                                  <a:lnTo>
                                    <a:pt x="1681" y="288"/>
                                  </a:lnTo>
                                  <a:lnTo>
                                    <a:pt x="1669" y="201"/>
                                  </a:lnTo>
                                  <a:lnTo>
                                    <a:pt x="1685" y="151"/>
                                  </a:lnTo>
                                  <a:lnTo>
                                    <a:pt x="1621" y="96"/>
                                  </a:lnTo>
                                  <a:lnTo>
                                    <a:pt x="1553" y="45"/>
                                  </a:lnTo>
                                  <a:lnTo>
                                    <a:pt x="1486" y="0"/>
                                  </a:lnTo>
                                  <a:lnTo>
                                    <a:pt x="1453" y="55"/>
                                  </a:lnTo>
                                  <a:lnTo>
                                    <a:pt x="1401" y="46"/>
                                  </a:lnTo>
                                  <a:lnTo>
                                    <a:pt x="1370" y="110"/>
                                  </a:lnTo>
                                  <a:lnTo>
                                    <a:pt x="1354" y="264"/>
                                  </a:lnTo>
                                  <a:lnTo>
                                    <a:pt x="1332" y="345"/>
                                  </a:lnTo>
                                  <a:lnTo>
                                    <a:pt x="1339" y="424"/>
                                  </a:lnTo>
                                  <a:lnTo>
                                    <a:pt x="1332" y="497"/>
                                  </a:lnTo>
                                  <a:lnTo>
                                    <a:pt x="1271" y="524"/>
                                  </a:lnTo>
                                  <a:lnTo>
                                    <a:pt x="1241" y="469"/>
                                  </a:lnTo>
                                  <a:lnTo>
                                    <a:pt x="1239" y="408"/>
                                  </a:lnTo>
                                  <a:lnTo>
                                    <a:pt x="1258" y="170"/>
                                  </a:lnTo>
                                  <a:lnTo>
                                    <a:pt x="1191" y="64"/>
                                  </a:lnTo>
                                  <a:lnTo>
                                    <a:pt x="1134" y="209"/>
                                  </a:lnTo>
                                  <a:lnTo>
                                    <a:pt x="1021" y="533"/>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6" name="Freeform 30">
                              <a:extLst>
                                <a:ext uri="{FF2B5EF4-FFF2-40B4-BE49-F238E27FC236}">
                                  <a16:creationId xmlns:a16="http://schemas.microsoft.com/office/drawing/2014/main" id="{96FAC011-D9A9-66AF-C576-E69CD80C05EF}"/>
                                </a:ext>
                              </a:extLst>
                            </p:cNvPr>
                            <p:cNvSpPr>
                              <a:spLocks/>
                            </p:cNvSpPr>
                            <p:nvPr/>
                          </p:nvSpPr>
                          <p:spPr bwMode="auto">
                            <a:xfrm>
                              <a:off x="3794526" y="2000355"/>
                              <a:ext cx="158750" cy="188913"/>
                            </a:xfrm>
                            <a:custGeom>
                              <a:avLst/>
                              <a:gdLst>
                                <a:gd name="T0" fmla="*/ 672 w 1051"/>
                                <a:gd name="T1" fmla="*/ 1551 h 1575"/>
                                <a:gd name="T2" fmla="*/ 547 w 1051"/>
                                <a:gd name="T3" fmla="*/ 1575 h 1575"/>
                                <a:gd name="T4" fmla="*/ 466 w 1051"/>
                                <a:gd name="T5" fmla="*/ 1488 h 1575"/>
                                <a:gd name="T6" fmla="*/ 370 w 1051"/>
                                <a:gd name="T7" fmla="*/ 1498 h 1575"/>
                                <a:gd name="T8" fmla="*/ 283 w 1051"/>
                                <a:gd name="T9" fmla="*/ 1407 h 1575"/>
                                <a:gd name="T10" fmla="*/ 144 w 1051"/>
                                <a:gd name="T11" fmla="*/ 1474 h 1575"/>
                                <a:gd name="T12" fmla="*/ 0 w 1051"/>
                                <a:gd name="T13" fmla="*/ 1462 h 1575"/>
                                <a:gd name="T14" fmla="*/ 120 w 1051"/>
                                <a:gd name="T15" fmla="*/ 967 h 1575"/>
                                <a:gd name="T16" fmla="*/ 211 w 1051"/>
                                <a:gd name="T17" fmla="*/ 980 h 1575"/>
                                <a:gd name="T18" fmla="*/ 278 w 1051"/>
                                <a:gd name="T19" fmla="*/ 1023 h 1575"/>
                                <a:gd name="T20" fmla="*/ 346 w 1051"/>
                                <a:gd name="T21" fmla="*/ 1071 h 1575"/>
                                <a:gd name="T22" fmla="*/ 384 w 1051"/>
                                <a:gd name="T23" fmla="*/ 980 h 1575"/>
                                <a:gd name="T24" fmla="*/ 350 w 1051"/>
                                <a:gd name="T25" fmla="*/ 845 h 1575"/>
                                <a:gd name="T26" fmla="*/ 249 w 1051"/>
                                <a:gd name="T27" fmla="*/ 766 h 1575"/>
                                <a:gd name="T28" fmla="*/ 475 w 1051"/>
                                <a:gd name="T29" fmla="*/ 0 h 1575"/>
                                <a:gd name="T30" fmla="*/ 600 w 1051"/>
                                <a:gd name="T31" fmla="*/ 87 h 1575"/>
                                <a:gd name="T32" fmla="*/ 682 w 1051"/>
                                <a:gd name="T33" fmla="*/ 178 h 1575"/>
                                <a:gd name="T34" fmla="*/ 605 w 1051"/>
                                <a:gd name="T35" fmla="*/ 260 h 1575"/>
                                <a:gd name="T36" fmla="*/ 595 w 1051"/>
                                <a:gd name="T37" fmla="*/ 404 h 1575"/>
                                <a:gd name="T38" fmla="*/ 662 w 1051"/>
                                <a:gd name="T39" fmla="*/ 524 h 1575"/>
                                <a:gd name="T40" fmla="*/ 586 w 1051"/>
                                <a:gd name="T41" fmla="*/ 615 h 1575"/>
                                <a:gd name="T42" fmla="*/ 595 w 1051"/>
                                <a:gd name="T43" fmla="*/ 687 h 1575"/>
                                <a:gd name="T44" fmla="*/ 658 w 1051"/>
                                <a:gd name="T45" fmla="*/ 749 h 1575"/>
                                <a:gd name="T46" fmla="*/ 624 w 1051"/>
                                <a:gd name="T47" fmla="*/ 826 h 1575"/>
                                <a:gd name="T48" fmla="*/ 648 w 1051"/>
                                <a:gd name="T49" fmla="*/ 845 h 1575"/>
                                <a:gd name="T50" fmla="*/ 734 w 1051"/>
                                <a:gd name="T51" fmla="*/ 831 h 1575"/>
                                <a:gd name="T52" fmla="*/ 763 w 1051"/>
                                <a:gd name="T53" fmla="*/ 984 h 1575"/>
                                <a:gd name="T54" fmla="*/ 802 w 1051"/>
                                <a:gd name="T55" fmla="*/ 821 h 1575"/>
                                <a:gd name="T56" fmla="*/ 878 w 1051"/>
                                <a:gd name="T57" fmla="*/ 783 h 1575"/>
                                <a:gd name="T58" fmla="*/ 994 w 1051"/>
                                <a:gd name="T59" fmla="*/ 812 h 1575"/>
                                <a:gd name="T60" fmla="*/ 1046 w 1051"/>
                                <a:gd name="T61" fmla="*/ 922 h 1575"/>
                                <a:gd name="T62" fmla="*/ 1051 w 1051"/>
                                <a:gd name="T63" fmla="*/ 1066 h 1575"/>
                                <a:gd name="T64" fmla="*/ 984 w 1051"/>
                                <a:gd name="T65" fmla="*/ 1176 h 1575"/>
                                <a:gd name="T66" fmla="*/ 931 w 1051"/>
                                <a:gd name="T67" fmla="*/ 1253 h 1575"/>
                                <a:gd name="T68" fmla="*/ 907 w 1051"/>
                                <a:gd name="T69" fmla="*/ 1378 h 1575"/>
                                <a:gd name="T70" fmla="*/ 854 w 1051"/>
                                <a:gd name="T71" fmla="*/ 1455 h 1575"/>
                                <a:gd name="T72" fmla="*/ 778 w 1051"/>
                                <a:gd name="T73" fmla="*/ 1532 h 1575"/>
                                <a:gd name="T74" fmla="*/ 672 w 1051"/>
                                <a:gd name="T75" fmla="*/ 155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1" h="1575">
                                  <a:moveTo>
                                    <a:pt x="672" y="1551"/>
                                  </a:moveTo>
                                  <a:lnTo>
                                    <a:pt x="547" y="1575"/>
                                  </a:lnTo>
                                  <a:lnTo>
                                    <a:pt x="466" y="1488"/>
                                  </a:lnTo>
                                  <a:lnTo>
                                    <a:pt x="370" y="1498"/>
                                  </a:lnTo>
                                  <a:lnTo>
                                    <a:pt x="283" y="1407"/>
                                  </a:lnTo>
                                  <a:lnTo>
                                    <a:pt x="144" y="1474"/>
                                  </a:lnTo>
                                  <a:lnTo>
                                    <a:pt x="0" y="1462"/>
                                  </a:lnTo>
                                  <a:lnTo>
                                    <a:pt x="120" y="967"/>
                                  </a:lnTo>
                                  <a:lnTo>
                                    <a:pt x="211" y="980"/>
                                  </a:lnTo>
                                  <a:lnTo>
                                    <a:pt x="278" y="1023"/>
                                  </a:lnTo>
                                  <a:lnTo>
                                    <a:pt x="346" y="1071"/>
                                  </a:lnTo>
                                  <a:lnTo>
                                    <a:pt x="384" y="980"/>
                                  </a:lnTo>
                                  <a:lnTo>
                                    <a:pt x="350" y="845"/>
                                  </a:lnTo>
                                  <a:lnTo>
                                    <a:pt x="249" y="766"/>
                                  </a:lnTo>
                                  <a:lnTo>
                                    <a:pt x="475" y="0"/>
                                  </a:lnTo>
                                  <a:lnTo>
                                    <a:pt x="600" y="87"/>
                                  </a:lnTo>
                                  <a:lnTo>
                                    <a:pt x="682" y="178"/>
                                  </a:lnTo>
                                  <a:lnTo>
                                    <a:pt x="605" y="260"/>
                                  </a:lnTo>
                                  <a:lnTo>
                                    <a:pt x="595" y="404"/>
                                  </a:lnTo>
                                  <a:lnTo>
                                    <a:pt x="662" y="524"/>
                                  </a:lnTo>
                                  <a:lnTo>
                                    <a:pt x="586" y="615"/>
                                  </a:lnTo>
                                  <a:lnTo>
                                    <a:pt x="595" y="687"/>
                                  </a:lnTo>
                                  <a:lnTo>
                                    <a:pt x="658" y="749"/>
                                  </a:lnTo>
                                  <a:lnTo>
                                    <a:pt x="624" y="826"/>
                                  </a:lnTo>
                                  <a:lnTo>
                                    <a:pt x="648" y="845"/>
                                  </a:lnTo>
                                  <a:lnTo>
                                    <a:pt x="734" y="831"/>
                                  </a:lnTo>
                                  <a:lnTo>
                                    <a:pt x="763" y="984"/>
                                  </a:lnTo>
                                  <a:lnTo>
                                    <a:pt x="802" y="821"/>
                                  </a:lnTo>
                                  <a:lnTo>
                                    <a:pt x="878" y="783"/>
                                  </a:lnTo>
                                  <a:lnTo>
                                    <a:pt x="994" y="812"/>
                                  </a:lnTo>
                                  <a:lnTo>
                                    <a:pt x="1046" y="922"/>
                                  </a:lnTo>
                                  <a:lnTo>
                                    <a:pt x="1051" y="1066"/>
                                  </a:lnTo>
                                  <a:lnTo>
                                    <a:pt x="984" y="1176"/>
                                  </a:lnTo>
                                  <a:lnTo>
                                    <a:pt x="931" y="1253"/>
                                  </a:lnTo>
                                  <a:lnTo>
                                    <a:pt x="907" y="1378"/>
                                  </a:lnTo>
                                  <a:lnTo>
                                    <a:pt x="854" y="1455"/>
                                  </a:lnTo>
                                  <a:lnTo>
                                    <a:pt x="778" y="1532"/>
                                  </a:lnTo>
                                  <a:lnTo>
                                    <a:pt x="672" y="1551"/>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7" name="Freeform 36">
                              <a:extLst>
                                <a:ext uri="{FF2B5EF4-FFF2-40B4-BE49-F238E27FC236}">
                                  <a16:creationId xmlns:a16="http://schemas.microsoft.com/office/drawing/2014/main" id="{0041FDA8-DCB1-9E78-A827-EA46A5BF8FF9}"/>
                                </a:ext>
                              </a:extLst>
                            </p:cNvPr>
                            <p:cNvSpPr>
                              <a:spLocks/>
                            </p:cNvSpPr>
                            <p:nvPr/>
                          </p:nvSpPr>
                          <p:spPr bwMode="auto">
                            <a:xfrm>
                              <a:off x="3573864" y="2011468"/>
                              <a:ext cx="69850" cy="47625"/>
                            </a:xfrm>
                            <a:custGeom>
                              <a:avLst/>
                              <a:gdLst>
                                <a:gd name="T0" fmla="*/ 288 w 464"/>
                                <a:gd name="T1" fmla="*/ 280 h 400"/>
                                <a:gd name="T2" fmla="*/ 136 w 464"/>
                                <a:gd name="T3" fmla="*/ 400 h 400"/>
                                <a:gd name="T4" fmla="*/ 0 w 464"/>
                                <a:gd name="T5" fmla="*/ 288 h 400"/>
                                <a:gd name="T6" fmla="*/ 96 w 464"/>
                                <a:gd name="T7" fmla="*/ 168 h 400"/>
                                <a:gd name="T8" fmla="*/ 304 w 464"/>
                                <a:gd name="T9" fmla="*/ 80 h 400"/>
                                <a:gd name="T10" fmla="*/ 432 w 464"/>
                                <a:gd name="T11" fmla="*/ 0 h 400"/>
                                <a:gd name="T12" fmla="*/ 464 w 464"/>
                                <a:gd name="T13" fmla="*/ 80 h 400"/>
                                <a:gd name="T14" fmla="*/ 368 w 464"/>
                                <a:gd name="T15" fmla="*/ 192 h 400"/>
                                <a:gd name="T16" fmla="*/ 288 w 464"/>
                                <a:gd name="T17"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0">
                                  <a:moveTo>
                                    <a:pt x="288" y="280"/>
                                  </a:moveTo>
                                  <a:lnTo>
                                    <a:pt x="136" y="400"/>
                                  </a:lnTo>
                                  <a:lnTo>
                                    <a:pt x="0" y="288"/>
                                  </a:lnTo>
                                  <a:lnTo>
                                    <a:pt x="96" y="168"/>
                                  </a:lnTo>
                                  <a:lnTo>
                                    <a:pt x="304" y="80"/>
                                  </a:lnTo>
                                  <a:lnTo>
                                    <a:pt x="432" y="0"/>
                                  </a:lnTo>
                                  <a:lnTo>
                                    <a:pt x="464" y="80"/>
                                  </a:lnTo>
                                  <a:lnTo>
                                    <a:pt x="368" y="192"/>
                                  </a:lnTo>
                                  <a:lnTo>
                                    <a:pt x="288" y="280"/>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8" name="Freeform 37">
                              <a:extLst>
                                <a:ext uri="{FF2B5EF4-FFF2-40B4-BE49-F238E27FC236}">
                                  <a16:creationId xmlns:a16="http://schemas.microsoft.com/office/drawing/2014/main" id="{54E15268-9151-C347-81FC-303C9933338A}"/>
                                </a:ext>
                              </a:extLst>
                            </p:cNvPr>
                            <p:cNvSpPr>
                              <a:spLocks/>
                            </p:cNvSpPr>
                            <p:nvPr/>
                          </p:nvSpPr>
                          <p:spPr bwMode="auto">
                            <a:xfrm>
                              <a:off x="3746901" y="1968605"/>
                              <a:ext cx="33338" cy="15875"/>
                            </a:xfrm>
                            <a:custGeom>
                              <a:avLst/>
                              <a:gdLst>
                                <a:gd name="T0" fmla="*/ 230 w 230"/>
                                <a:gd name="T1" fmla="*/ 103 h 140"/>
                                <a:gd name="T2" fmla="*/ 171 w 230"/>
                                <a:gd name="T3" fmla="*/ 140 h 140"/>
                                <a:gd name="T4" fmla="*/ 62 w 230"/>
                                <a:gd name="T5" fmla="*/ 122 h 140"/>
                                <a:gd name="T6" fmla="*/ 0 w 230"/>
                                <a:gd name="T7" fmla="*/ 46 h 140"/>
                                <a:gd name="T8" fmla="*/ 33 w 230"/>
                                <a:gd name="T9" fmla="*/ 0 h 140"/>
                                <a:gd name="T10" fmla="*/ 96 w 230"/>
                                <a:gd name="T11" fmla="*/ 5 h 140"/>
                                <a:gd name="T12" fmla="*/ 135 w 230"/>
                                <a:gd name="T13" fmla="*/ 4 h 140"/>
                                <a:gd name="T14" fmla="*/ 191 w 230"/>
                                <a:gd name="T15" fmla="*/ 36 h 140"/>
                                <a:gd name="T16" fmla="*/ 230 w 230"/>
                                <a:gd name="T17" fmla="*/ 10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40">
                                  <a:moveTo>
                                    <a:pt x="230" y="103"/>
                                  </a:moveTo>
                                  <a:lnTo>
                                    <a:pt x="171" y="140"/>
                                  </a:lnTo>
                                  <a:lnTo>
                                    <a:pt x="62" y="122"/>
                                  </a:lnTo>
                                  <a:lnTo>
                                    <a:pt x="0" y="46"/>
                                  </a:lnTo>
                                  <a:lnTo>
                                    <a:pt x="33" y="0"/>
                                  </a:lnTo>
                                  <a:lnTo>
                                    <a:pt x="96" y="5"/>
                                  </a:lnTo>
                                  <a:lnTo>
                                    <a:pt x="135" y="4"/>
                                  </a:lnTo>
                                  <a:lnTo>
                                    <a:pt x="191" y="36"/>
                                  </a:lnTo>
                                  <a:lnTo>
                                    <a:pt x="230" y="103"/>
                                  </a:lnTo>
                                  <a:close/>
                                </a:path>
                              </a:pathLst>
                            </a:custGeom>
                            <a:grpFill/>
                            <a:ln w="12700" cmpd="sng">
                              <a:solidFill>
                                <a:sysClr val="window" lastClr="FFFFFF">
                                  <a:lumMod val="95000"/>
                                </a:sysClr>
                              </a:solidFill>
                              <a:prstDash val="solid"/>
                              <a:round/>
                              <a:headEnd/>
                              <a:tailEnd/>
                            </a:ln>
                            <a:effectLst>
                              <a:outerShdw dist="28398" dir="6993903" algn="ctr" rotWithShape="0">
                                <a:srgbClr val="B2B2B2">
                                  <a:alpha val="50000"/>
                                </a:srgbClr>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39" name="Freeform 38">
                              <a:extLst>
                                <a:ext uri="{FF2B5EF4-FFF2-40B4-BE49-F238E27FC236}">
                                  <a16:creationId xmlns:a16="http://schemas.microsoft.com/office/drawing/2014/main" id="{BE83A6AB-7854-829C-6036-7A9E5742DDAA}"/>
                                </a:ext>
                              </a:extLst>
                            </p:cNvPr>
                            <p:cNvSpPr>
                              <a:spLocks/>
                            </p:cNvSpPr>
                            <p:nvPr/>
                          </p:nvSpPr>
                          <p:spPr bwMode="auto">
                            <a:xfrm>
                              <a:off x="3732614" y="1882880"/>
                              <a:ext cx="28575" cy="25400"/>
                            </a:xfrm>
                            <a:custGeom>
                              <a:avLst/>
                              <a:gdLst>
                                <a:gd name="T0" fmla="*/ 177 w 191"/>
                                <a:gd name="T1" fmla="*/ 144 h 202"/>
                                <a:gd name="T2" fmla="*/ 171 w 191"/>
                                <a:gd name="T3" fmla="*/ 193 h 202"/>
                                <a:gd name="T4" fmla="*/ 105 w 191"/>
                                <a:gd name="T5" fmla="*/ 202 h 202"/>
                                <a:gd name="T6" fmla="*/ 62 w 191"/>
                                <a:gd name="T7" fmla="*/ 175 h 202"/>
                                <a:gd name="T8" fmla="*/ 0 w 191"/>
                                <a:gd name="T9" fmla="*/ 99 h 202"/>
                                <a:gd name="T10" fmla="*/ 7 w 191"/>
                                <a:gd name="T11" fmla="*/ 29 h 202"/>
                                <a:gd name="T12" fmla="*/ 67 w 191"/>
                                <a:gd name="T13" fmla="*/ 0 h 202"/>
                                <a:gd name="T14" fmla="*/ 125 w 191"/>
                                <a:gd name="T15" fmla="*/ 39 h 202"/>
                                <a:gd name="T16" fmla="*/ 191 w 191"/>
                                <a:gd name="T17" fmla="*/ 89 h 202"/>
                                <a:gd name="T18" fmla="*/ 177 w 191"/>
                                <a:gd name="T19" fmla="*/ 1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202">
                                  <a:moveTo>
                                    <a:pt x="177" y="144"/>
                                  </a:moveTo>
                                  <a:lnTo>
                                    <a:pt x="171" y="193"/>
                                  </a:lnTo>
                                  <a:lnTo>
                                    <a:pt x="105" y="202"/>
                                  </a:lnTo>
                                  <a:lnTo>
                                    <a:pt x="62" y="175"/>
                                  </a:lnTo>
                                  <a:lnTo>
                                    <a:pt x="0" y="99"/>
                                  </a:lnTo>
                                  <a:lnTo>
                                    <a:pt x="7" y="29"/>
                                  </a:lnTo>
                                  <a:lnTo>
                                    <a:pt x="67" y="0"/>
                                  </a:lnTo>
                                  <a:lnTo>
                                    <a:pt x="125" y="39"/>
                                  </a:lnTo>
                                  <a:lnTo>
                                    <a:pt x="191" y="89"/>
                                  </a:lnTo>
                                  <a:lnTo>
                                    <a:pt x="177" y="144"/>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640" name="Freeform 39">
                              <a:extLst>
                                <a:ext uri="{FF2B5EF4-FFF2-40B4-BE49-F238E27FC236}">
                                  <a16:creationId xmlns:a16="http://schemas.microsoft.com/office/drawing/2014/main" id="{9FEDBE00-5046-BA28-9784-B1C8623F2C43}"/>
                                </a:ext>
                              </a:extLst>
                            </p:cNvPr>
                            <p:cNvSpPr>
                              <a:spLocks/>
                            </p:cNvSpPr>
                            <p:nvPr/>
                          </p:nvSpPr>
                          <p:spPr bwMode="auto">
                            <a:xfrm>
                              <a:off x="3824689" y="2292455"/>
                              <a:ext cx="82550" cy="77788"/>
                            </a:xfrm>
                            <a:custGeom>
                              <a:avLst/>
                              <a:gdLst>
                                <a:gd name="T0" fmla="*/ 546 w 546"/>
                                <a:gd name="T1" fmla="*/ 252 h 654"/>
                                <a:gd name="T2" fmla="*/ 450 w 546"/>
                                <a:gd name="T3" fmla="*/ 438 h 654"/>
                                <a:gd name="T4" fmla="*/ 324 w 546"/>
                                <a:gd name="T5" fmla="*/ 528 h 654"/>
                                <a:gd name="T6" fmla="*/ 330 w 546"/>
                                <a:gd name="T7" fmla="*/ 594 h 654"/>
                                <a:gd name="T8" fmla="*/ 270 w 546"/>
                                <a:gd name="T9" fmla="*/ 654 h 654"/>
                                <a:gd name="T10" fmla="*/ 168 w 546"/>
                                <a:gd name="T11" fmla="*/ 606 h 654"/>
                                <a:gd name="T12" fmla="*/ 156 w 546"/>
                                <a:gd name="T13" fmla="*/ 510 h 654"/>
                                <a:gd name="T14" fmla="*/ 130 w 546"/>
                                <a:gd name="T15" fmla="*/ 336 h 654"/>
                                <a:gd name="T16" fmla="*/ 0 w 546"/>
                                <a:gd name="T17" fmla="*/ 174 h 654"/>
                                <a:gd name="T18" fmla="*/ 144 w 546"/>
                                <a:gd name="T19" fmla="*/ 0 h 654"/>
                                <a:gd name="T20" fmla="*/ 354 w 546"/>
                                <a:gd name="T21" fmla="*/ 90 h 654"/>
                                <a:gd name="T22" fmla="*/ 546 w 546"/>
                                <a:gd name="T23" fmla="*/ 25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6" h="654">
                                  <a:moveTo>
                                    <a:pt x="546" y="252"/>
                                  </a:moveTo>
                                  <a:lnTo>
                                    <a:pt x="450" y="438"/>
                                  </a:lnTo>
                                  <a:lnTo>
                                    <a:pt x="324" y="528"/>
                                  </a:lnTo>
                                  <a:lnTo>
                                    <a:pt x="330" y="594"/>
                                  </a:lnTo>
                                  <a:lnTo>
                                    <a:pt x="270" y="654"/>
                                  </a:lnTo>
                                  <a:lnTo>
                                    <a:pt x="168" y="606"/>
                                  </a:lnTo>
                                  <a:lnTo>
                                    <a:pt x="156" y="510"/>
                                  </a:lnTo>
                                  <a:lnTo>
                                    <a:pt x="130" y="336"/>
                                  </a:lnTo>
                                  <a:lnTo>
                                    <a:pt x="0" y="174"/>
                                  </a:lnTo>
                                  <a:lnTo>
                                    <a:pt x="144" y="0"/>
                                  </a:lnTo>
                                  <a:lnTo>
                                    <a:pt x="354" y="90"/>
                                  </a:lnTo>
                                  <a:lnTo>
                                    <a:pt x="546" y="252"/>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sp>
                        <p:nvSpPr>
                          <p:cNvPr id="624" name="Freeform 26">
                            <a:extLst>
                              <a:ext uri="{FF2B5EF4-FFF2-40B4-BE49-F238E27FC236}">
                                <a16:creationId xmlns:a16="http://schemas.microsoft.com/office/drawing/2014/main" id="{34FC9CE3-C3EE-13EC-4285-F5CC7BD1D70E}"/>
                              </a:ext>
                            </a:extLst>
                          </p:cNvPr>
                          <p:cNvSpPr>
                            <a:spLocks/>
                          </p:cNvSpPr>
                          <p:nvPr/>
                        </p:nvSpPr>
                        <p:spPr bwMode="auto">
                          <a:xfrm>
                            <a:off x="1969839" y="3003961"/>
                            <a:ext cx="917574" cy="1757362"/>
                          </a:xfrm>
                          <a:custGeom>
                            <a:avLst/>
                            <a:gdLst>
                              <a:gd name="T0" fmla="*/ 370 w 2556"/>
                              <a:gd name="T1" fmla="*/ 2957 h 4892"/>
                              <a:gd name="T2" fmla="*/ 430 w 2556"/>
                              <a:gd name="T3" fmla="*/ 2907 h 4892"/>
                              <a:gd name="T4" fmla="*/ 370 w 2556"/>
                              <a:gd name="T5" fmla="*/ 2757 h 4892"/>
                              <a:gd name="T6" fmla="*/ 425 w 2556"/>
                              <a:gd name="T7" fmla="*/ 2507 h 4892"/>
                              <a:gd name="T8" fmla="*/ 290 w 2556"/>
                              <a:gd name="T9" fmla="*/ 2372 h 4892"/>
                              <a:gd name="T10" fmla="*/ 380 w 2556"/>
                              <a:gd name="T11" fmla="*/ 2052 h 4892"/>
                              <a:gd name="T12" fmla="*/ 590 w 2556"/>
                              <a:gd name="T13" fmla="*/ 1589 h 4892"/>
                              <a:gd name="T14" fmla="*/ 641 w 2556"/>
                              <a:gd name="T15" fmla="*/ 800 h 4892"/>
                              <a:gd name="T16" fmla="*/ 386 w 2556"/>
                              <a:gd name="T17" fmla="*/ 341 h 4892"/>
                              <a:gd name="T18" fmla="*/ 380 w 2556"/>
                              <a:gd name="T19" fmla="*/ 104 h 4892"/>
                              <a:gd name="T20" fmla="*/ 680 w 2556"/>
                              <a:gd name="T21" fmla="*/ 197 h 4892"/>
                              <a:gd name="T22" fmla="*/ 2060 w 2556"/>
                              <a:gd name="T23" fmla="*/ 1052 h 4892"/>
                              <a:gd name="T24" fmla="*/ 1706 w 2556"/>
                              <a:gd name="T25" fmla="*/ 3056 h 4892"/>
                              <a:gd name="T26" fmla="*/ 1866 w 2556"/>
                              <a:gd name="T27" fmla="*/ 3434 h 4892"/>
                              <a:gd name="T28" fmla="*/ 2007 w 2556"/>
                              <a:gd name="T29" fmla="*/ 3917 h 4892"/>
                              <a:gd name="T30" fmla="*/ 2170 w 2556"/>
                              <a:gd name="T31" fmla="*/ 4797 h 4892"/>
                              <a:gd name="T32" fmla="*/ 665 w 2556"/>
                              <a:gd name="T33" fmla="*/ 4267 h 4892"/>
                              <a:gd name="T34" fmla="*/ 490 w 2556"/>
                              <a:gd name="T35" fmla="*/ 4737 h 4892"/>
                              <a:gd name="T36" fmla="*/ 371 w 2556"/>
                              <a:gd name="T37" fmla="*/ 4691 h 4892"/>
                              <a:gd name="T38" fmla="*/ 426 w 2556"/>
                              <a:gd name="T39" fmla="*/ 4458 h 4892"/>
                              <a:gd name="T40" fmla="*/ 255 w 2556"/>
                              <a:gd name="T41" fmla="*/ 4242 h 4892"/>
                              <a:gd name="T42" fmla="*/ 275 w 2556"/>
                              <a:gd name="T43" fmla="*/ 4047 h 4892"/>
                              <a:gd name="T44" fmla="*/ 155 w 2556"/>
                              <a:gd name="T45" fmla="*/ 3857 h 4892"/>
                              <a:gd name="T46" fmla="*/ 0 w 2556"/>
                              <a:gd name="T47" fmla="*/ 3437 h 4892"/>
                              <a:gd name="T48" fmla="*/ 285 w 2556"/>
                              <a:gd name="T49" fmla="*/ 3642 h 4892"/>
                              <a:gd name="T50" fmla="*/ 350 w 2556"/>
                              <a:gd name="T51" fmla="*/ 3972 h 4892"/>
                              <a:gd name="T52" fmla="*/ 470 w 2556"/>
                              <a:gd name="T53" fmla="*/ 4332 h 4892"/>
                              <a:gd name="T54" fmla="*/ 665 w 2556"/>
                              <a:gd name="T55" fmla="*/ 4262 h 4892"/>
                              <a:gd name="T56" fmla="*/ 540 w 2556"/>
                              <a:gd name="T57" fmla="*/ 4047 h 4892"/>
                              <a:gd name="T58" fmla="*/ 480 w 2556"/>
                              <a:gd name="T59" fmla="*/ 3837 h 4892"/>
                              <a:gd name="T60" fmla="*/ 445 w 2556"/>
                              <a:gd name="T61" fmla="*/ 3672 h 4892"/>
                              <a:gd name="T62" fmla="*/ 410 w 2556"/>
                              <a:gd name="T63" fmla="*/ 3572 h 4892"/>
                              <a:gd name="T64" fmla="*/ 350 w 2556"/>
                              <a:gd name="T65" fmla="*/ 3422 h 4892"/>
                              <a:gd name="T66" fmla="*/ 260 w 2556"/>
                              <a:gd name="T67" fmla="*/ 3012 h 4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56" h="4892">
                                <a:moveTo>
                                  <a:pt x="260" y="3012"/>
                                </a:moveTo>
                                <a:lnTo>
                                  <a:pt x="370" y="2957"/>
                                </a:lnTo>
                                <a:lnTo>
                                  <a:pt x="410" y="3072"/>
                                </a:lnTo>
                                <a:lnTo>
                                  <a:pt x="430" y="2907"/>
                                </a:lnTo>
                                <a:lnTo>
                                  <a:pt x="515" y="2822"/>
                                </a:lnTo>
                                <a:lnTo>
                                  <a:pt x="370" y="2757"/>
                                </a:lnTo>
                                <a:lnTo>
                                  <a:pt x="325" y="2592"/>
                                </a:lnTo>
                                <a:lnTo>
                                  <a:pt x="425" y="2507"/>
                                </a:lnTo>
                                <a:lnTo>
                                  <a:pt x="430" y="2337"/>
                                </a:lnTo>
                                <a:lnTo>
                                  <a:pt x="290" y="2372"/>
                                </a:lnTo>
                                <a:lnTo>
                                  <a:pt x="275" y="2252"/>
                                </a:lnTo>
                                <a:lnTo>
                                  <a:pt x="380" y="2052"/>
                                </a:lnTo>
                                <a:lnTo>
                                  <a:pt x="425" y="1832"/>
                                </a:lnTo>
                                <a:lnTo>
                                  <a:pt x="590" y="1589"/>
                                </a:lnTo>
                                <a:lnTo>
                                  <a:pt x="504" y="1325"/>
                                </a:lnTo>
                                <a:lnTo>
                                  <a:pt x="641" y="800"/>
                                </a:lnTo>
                                <a:lnTo>
                                  <a:pt x="648" y="297"/>
                                </a:lnTo>
                                <a:lnTo>
                                  <a:pt x="386" y="341"/>
                                </a:lnTo>
                                <a:lnTo>
                                  <a:pt x="341" y="257"/>
                                </a:lnTo>
                                <a:lnTo>
                                  <a:pt x="380" y="104"/>
                                </a:lnTo>
                                <a:lnTo>
                                  <a:pt x="444" y="0"/>
                                </a:lnTo>
                                <a:lnTo>
                                  <a:pt x="680" y="197"/>
                                </a:lnTo>
                                <a:lnTo>
                                  <a:pt x="1190" y="557"/>
                                </a:lnTo>
                                <a:lnTo>
                                  <a:pt x="2060" y="1052"/>
                                </a:lnTo>
                                <a:lnTo>
                                  <a:pt x="2556" y="1292"/>
                                </a:lnTo>
                                <a:lnTo>
                                  <a:pt x="1706" y="3056"/>
                                </a:lnTo>
                                <a:lnTo>
                                  <a:pt x="1715" y="3212"/>
                                </a:lnTo>
                                <a:lnTo>
                                  <a:pt x="1866" y="3434"/>
                                </a:lnTo>
                                <a:lnTo>
                                  <a:pt x="1836" y="3611"/>
                                </a:lnTo>
                                <a:lnTo>
                                  <a:pt x="2007" y="3917"/>
                                </a:lnTo>
                                <a:lnTo>
                                  <a:pt x="2210" y="4497"/>
                                </a:lnTo>
                                <a:lnTo>
                                  <a:pt x="2170" y="4797"/>
                                </a:lnTo>
                                <a:lnTo>
                                  <a:pt x="2095" y="4892"/>
                                </a:lnTo>
                                <a:lnTo>
                                  <a:pt x="665" y="4267"/>
                                </a:lnTo>
                                <a:lnTo>
                                  <a:pt x="578" y="4578"/>
                                </a:lnTo>
                                <a:lnTo>
                                  <a:pt x="490" y="4737"/>
                                </a:lnTo>
                                <a:lnTo>
                                  <a:pt x="368" y="4787"/>
                                </a:lnTo>
                                <a:lnTo>
                                  <a:pt x="371" y="4691"/>
                                </a:lnTo>
                                <a:lnTo>
                                  <a:pt x="488" y="4547"/>
                                </a:lnTo>
                                <a:lnTo>
                                  <a:pt x="426" y="4458"/>
                                </a:lnTo>
                                <a:lnTo>
                                  <a:pt x="320" y="4436"/>
                                </a:lnTo>
                                <a:lnTo>
                                  <a:pt x="255" y="4242"/>
                                </a:lnTo>
                                <a:lnTo>
                                  <a:pt x="215" y="4152"/>
                                </a:lnTo>
                                <a:lnTo>
                                  <a:pt x="275" y="4047"/>
                                </a:lnTo>
                                <a:lnTo>
                                  <a:pt x="135" y="4007"/>
                                </a:lnTo>
                                <a:lnTo>
                                  <a:pt x="155" y="3857"/>
                                </a:lnTo>
                                <a:lnTo>
                                  <a:pt x="20" y="3512"/>
                                </a:lnTo>
                                <a:lnTo>
                                  <a:pt x="0" y="3437"/>
                                </a:lnTo>
                                <a:lnTo>
                                  <a:pt x="95" y="3407"/>
                                </a:lnTo>
                                <a:lnTo>
                                  <a:pt x="285" y="3642"/>
                                </a:lnTo>
                                <a:lnTo>
                                  <a:pt x="330" y="3717"/>
                                </a:lnTo>
                                <a:lnTo>
                                  <a:pt x="350" y="3972"/>
                                </a:lnTo>
                                <a:lnTo>
                                  <a:pt x="440" y="4107"/>
                                </a:lnTo>
                                <a:lnTo>
                                  <a:pt x="470" y="4332"/>
                                </a:lnTo>
                                <a:lnTo>
                                  <a:pt x="530" y="4487"/>
                                </a:lnTo>
                                <a:lnTo>
                                  <a:pt x="665" y="4262"/>
                                </a:lnTo>
                                <a:lnTo>
                                  <a:pt x="645" y="4182"/>
                                </a:lnTo>
                                <a:lnTo>
                                  <a:pt x="540" y="4047"/>
                                </a:lnTo>
                                <a:lnTo>
                                  <a:pt x="480" y="3917"/>
                                </a:lnTo>
                                <a:lnTo>
                                  <a:pt x="480" y="3837"/>
                                </a:lnTo>
                                <a:lnTo>
                                  <a:pt x="570" y="3722"/>
                                </a:lnTo>
                                <a:lnTo>
                                  <a:pt x="445" y="3672"/>
                                </a:lnTo>
                                <a:lnTo>
                                  <a:pt x="505" y="3582"/>
                                </a:lnTo>
                                <a:lnTo>
                                  <a:pt x="410" y="3572"/>
                                </a:lnTo>
                                <a:lnTo>
                                  <a:pt x="440" y="3432"/>
                                </a:lnTo>
                                <a:lnTo>
                                  <a:pt x="350" y="3422"/>
                                </a:lnTo>
                                <a:lnTo>
                                  <a:pt x="205" y="3267"/>
                                </a:lnTo>
                                <a:lnTo>
                                  <a:pt x="260" y="3012"/>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ea typeface="等线" panose="020B0503020204020204" pitchFamily="2" charset="-122"/>
                            </a:endParaRPr>
                          </a:p>
                        </p:txBody>
                      </p:sp>
                      <p:sp>
                        <p:nvSpPr>
                          <p:cNvPr id="625" name="Freeform 40">
                            <a:extLst>
                              <a:ext uri="{FF2B5EF4-FFF2-40B4-BE49-F238E27FC236}">
                                <a16:creationId xmlns:a16="http://schemas.microsoft.com/office/drawing/2014/main" id="{DBA5A16B-11C3-AD4C-3A93-6EF286999EBA}"/>
                              </a:ext>
                            </a:extLst>
                          </p:cNvPr>
                          <p:cNvSpPr>
                            <a:spLocks/>
                          </p:cNvSpPr>
                          <p:nvPr/>
                        </p:nvSpPr>
                        <p:spPr bwMode="auto">
                          <a:xfrm>
                            <a:off x="1894289" y="3696599"/>
                            <a:ext cx="98425" cy="280987"/>
                          </a:xfrm>
                          <a:custGeom>
                            <a:avLst/>
                            <a:gdLst>
                              <a:gd name="T0" fmla="*/ 216 w 312"/>
                              <a:gd name="T1" fmla="*/ 83 h 883"/>
                              <a:gd name="T2" fmla="*/ 187 w 312"/>
                              <a:gd name="T3" fmla="*/ 0 h 883"/>
                              <a:gd name="T4" fmla="*/ 131 w 312"/>
                              <a:gd name="T5" fmla="*/ 36 h 883"/>
                              <a:gd name="T6" fmla="*/ 51 w 312"/>
                              <a:gd name="T7" fmla="*/ 107 h 883"/>
                              <a:gd name="T8" fmla="*/ 60 w 312"/>
                              <a:gd name="T9" fmla="*/ 197 h 883"/>
                              <a:gd name="T10" fmla="*/ 34 w 312"/>
                              <a:gd name="T11" fmla="*/ 307 h 883"/>
                              <a:gd name="T12" fmla="*/ 10 w 312"/>
                              <a:gd name="T13" fmla="*/ 466 h 883"/>
                              <a:gd name="T14" fmla="*/ 5 w 312"/>
                              <a:gd name="T15" fmla="*/ 595 h 883"/>
                              <a:gd name="T16" fmla="*/ 15 w 312"/>
                              <a:gd name="T17" fmla="*/ 682 h 883"/>
                              <a:gd name="T18" fmla="*/ 0 w 312"/>
                              <a:gd name="T19" fmla="*/ 768 h 883"/>
                              <a:gd name="T20" fmla="*/ 43 w 312"/>
                              <a:gd name="T21" fmla="*/ 797 h 883"/>
                              <a:gd name="T22" fmla="*/ 15 w 312"/>
                              <a:gd name="T23" fmla="*/ 883 h 883"/>
                              <a:gd name="T24" fmla="*/ 53 w 312"/>
                              <a:gd name="T25" fmla="*/ 883 h 883"/>
                              <a:gd name="T26" fmla="*/ 101 w 312"/>
                              <a:gd name="T27" fmla="*/ 778 h 883"/>
                              <a:gd name="T28" fmla="*/ 87 w 312"/>
                              <a:gd name="T29" fmla="*/ 658 h 883"/>
                              <a:gd name="T30" fmla="*/ 144 w 312"/>
                              <a:gd name="T31" fmla="*/ 605 h 883"/>
                              <a:gd name="T32" fmla="*/ 115 w 312"/>
                              <a:gd name="T33" fmla="*/ 523 h 883"/>
                              <a:gd name="T34" fmla="*/ 163 w 312"/>
                              <a:gd name="T35" fmla="*/ 461 h 883"/>
                              <a:gd name="T36" fmla="*/ 154 w 312"/>
                              <a:gd name="T37" fmla="*/ 398 h 883"/>
                              <a:gd name="T38" fmla="*/ 192 w 312"/>
                              <a:gd name="T39" fmla="*/ 331 h 883"/>
                              <a:gd name="T40" fmla="*/ 221 w 312"/>
                              <a:gd name="T41" fmla="*/ 280 h 883"/>
                              <a:gd name="T42" fmla="*/ 283 w 312"/>
                              <a:gd name="T43" fmla="*/ 221 h 883"/>
                              <a:gd name="T44" fmla="*/ 312 w 312"/>
                              <a:gd name="T45" fmla="*/ 168 h 883"/>
                              <a:gd name="T46" fmla="*/ 269 w 312"/>
                              <a:gd name="T47" fmla="*/ 115 h 883"/>
                              <a:gd name="T48" fmla="*/ 216 w 312"/>
                              <a:gd name="T49" fmla="*/ 8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883">
                                <a:moveTo>
                                  <a:pt x="216" y="83"/>
                                </a:moveTo>
                                <a:lnTo>
                                  <a:pt x="187" y="0"/>
                                </a:lnTo>
                                <a:lnTo>
                                  <a:pt x="131" y="36"/>
                                </a:lnTo>
                                <a:lnTo>
                                  <a:pt x="51" y="107"/>
                                </a:lnTo>
                                <a:lnTo>
                                  <a:pt x="60" y="197"/>
                                </a:lnTo>
                                <a:lnTo>
                                  <a:pt x="34" y="307"/>
                                </a:lnTo>
                                <a:lnTo>
                                  <a:pt x="10" y="466"/>
                                </a:lnTo>
                                <a:lnTo>
                                  <a:pt x="5" y="595"/>
                                </a:lnTo>
                                <a:lnTo>
                                  <a:pt x="15" y="682"/>
                                </a:lnTo>
                                <a:lnTo>
                                  <a:pt x="0" y="768"/>
                                </a:lnTo>
                                <a:lnTo>
                                  <a:pt x="43" y="797"/>
                                </a:lnTo>
                                <a:lnTo>
                                  <a:pt x="15" y="883"/>
                                </a:lnTo>
                                <a:lnTo>
                                  <a:pt x="53" y="883"/>
                                </a:lnTo>
                                <a:lnTo>
                                  <a:pt x="101" y="778"/>
                                </a:lnTo>
                                <a:lnTo>
                                  <a:pt x="87" y="658"/>
                                </a:lnTo>
                                <a:lnTo>
                                  <a:pt x="144" y="605"/>
                                </a:lnTo>
                                <a:lnTo>
                                  <a:pt x="115" y="523"/>
                                </a:lnTo>
                                <a:lnTo>
                                  <a:pt x="163" y="461"/>
                                </a:lnTo>
                                <a:lnTo>
                                  <a:pt x="154" y="398"/>
                                </a:lnTo>
                                <a:lnTo>
                                  <a:pt x="192" y="331"/>
                                </a:lnTo>
                                <a:lnTo>
                                  <a:pt x="221" y="280"/>
                                </a:lnTo>
                                <a:lnTo>
                                  <a:pt x="283" y="221"/>
                                </a:lnTo>
                                <a:lnTo>
                                  <a:pt x="312" y="168"/>
                                </a:lnTo>
                                <a:lnTo>
                                  <a:pt x="269" y="115"/>
                                </a:lnTo>
                                <a:lnTo>
                                  <a:pt x="216" y="83"/>
                                </a:lnTo>
                                <a:close/>
                              </a:path>
                            </a:pathLst>
                          </a:custGeom>
                          <a:grp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ea typeface="等线" panose="020B0503020204020204" pitchFamily="2" charset="-122"/>
                            </a:endParaRPr>
                          </a:p>
                        </p:txBody>
                      </p:sp>
                    </p:grpSp>
                    <p:sp>
                      <p:nvSpPr>
                        <p:cNvPr id="601" name="Rectangle 130">
                          <a:extLst>
                            <a:ext uri="{FF2B5EF4-FFF2-40B4-BE49-F238E27FC236}">
                              <a16:creationId xmlns:a16="http://schemas.microsoft.com/office/drawing/2014/main" id="{85350DBC-D9D6-9D72-EAA8-551DF58806F2}"/>
                            </a:ext>
                          </a:extLst>
                        </p:cNvPr>
                        <p:cNvSpPr>
                          <a:spLocks noChangeArrowheads="1"/>
                        </p:cNvSpPr>
                        <p:nvPr/>
                      </p:nvSpPr>
                      <p:spPr bwMode="gray">
                        <a:xfrm>
                          <a:off x="10685517" y="3673323"/>
                          <a:ext cx="1679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VT</a:t>
                          </a:r>
                        </a:p>
                      </p:txBody>
                    </p:sp>
                    <p:grpSp>
                      <p:nvGrpSpPr>
                        <p:cNvPr id="602" name="Group 601">
                          <a:extLst>
                            <a:ext uri="{FF2B5EF4-FFF2-40B4-BE49-F238E27FC236}">
                              <a16:creationId xmlns:a16="http://schemas.microsoft.com/office/drawing/2014/main" id="{2ED23B2F-F8A5-4C25-E13A-AFA551B5568F}"/>
                            </a:ext>
                          </a:extLst>
                        </p:cNvPr>
                        <p:cNvGrpSpPr/>
                        <p:nvPr/>
                      </p:nvGrpSpPr>
                      <p:grpSpPr>
                        <a:xfrm>
                          <a:off x="10267198" y="3699134"/>
                          <a:ext cx="564379" cy="524468"/>
                          <a:chOff x="10226558" y="3696594"/>
                          <a:chExt cx="564379" cy="524468"/>
                        </a:xfrm>
                        <a:solidFill>
                          <a:srgbClr val="7F7F7F"/>
                        </a:solidFill>
                      </p:grpSpPr>
                      <p:sp>
                        <p:nvSpPr>
                          <p:cNvPr id="609" name="Freeform 79">
                            <a:extLst>
                              <a:ext uri="{FF2B5EF4-FFF2-40B4-BE49-F238E27FC236}">
                                <a16:creationId xmlns:a16="http://schemas.microsoft.com/office/drawing/2014/main" id="{FD2FD282-4C76-B8E2-D043-7CC41C055636}"/>
                              </a:ext>
                            </a:extLst>
                          </p:cNvPr>
                          <p:cNvSpPr>
                            <a:spLocks/>
                          </p:cNvSpPr>
                          <p:nvPr/>
                        </p:nvSpPr>
                        <p:spPr bwMode="gray">
                          <a:xfrm>
                            <a:off x="10226558" y="36965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10" name="Rectangle 111">
                            <a:extLst>
                              <a:ext uri="{FF2B5EF4-FFF2-40B4-BE49-F238E27FC236}">
                                <a16:creationId xmlns:a16="http://schemas.microsoft.com/office/drawing/2014/main" id="{CA7416B0-2DAA-F98A-BBB4-0D71FE00CCB0}"/>
                              </a:ext>
                            </a:extLst>
                          </p:cNvPr>
                          <p:cNvSpPr>
                            <a:spLocks noChangeArrowheads="1"/>
                          </p:cNvSpPr>
                          <p:nvPr/>
                        </p:nvSpPr>
                        <p:spPr bwMode="gray">
                          <a:xfrm>
                            <a:off x="10497042" y="3902033"/>
                            <a:ext cx="174715" cy="132930"/>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grpSp>
                      <p:nvGrpSpPr>
                        <p:cNvPr id="603" name="Group 602">
                          <a:extLst>
                            <a:ext uri="{FF2B5EF4-FFF2-40B4-BE49-F238E27FC236}">
                              <a16:creationId xmlns:a16="http://schemas.microsoft.com/office/drawing/2014/main" id="{31BBDAC5-541A-1C97-1C0D-C491715AB32D}"/>
                            </a:ext>
                          </a:extLst>
                        </p:cNvPr>
                        <p:cNvGrpSpPr/>
                        <p:nvPr/>
                      </p:nvGrpSpPr>
                      <p:grpSpPr>
                        <a:xfrm>
                          <a:off x="10267198" y="3699134"/>
                          <a:ext cx="564379" cy="524468"/>
                          <a:chOff x="10226558" y="3696594"/>
                          <a:chExt cx="564379" cy="524468"/>
                        </a:xfrm>
                        <a:solidFill>
                          <a:srgbClr val="7F7F7F"/>
                        </a:solidFill>
                      </p:grpSpPr>
                      <p:sp>
                        <p:nvSpPr>
                          <p:cNvPr id="607" name="Freeform 79">
                            <a:extLst>
                              <a:ext uri="{FF2B5EF4-FFF2-40B4-BE49-F238E27FC236}">
                                <a16:creationId xmlns:a16="http://schemas.microsoft.com/office/drawing/2014/main" id="{3AF42B95-2802-FA67-94F7-A7FD9F014C80}"/>
                              </a:ext>
                            </a:extLst>
                          </p:cNvPr>
                          <p:cNvSpPr>
                            <a:spLocks/>
                          </p:cNvSpPr>
                          <p:nvPr/>
                        </p:nvSpPr>
                        <p:spPr bwMode="gray">
                          <a:xfrm>
                            <a:off x="10226558" y="36965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solidFill>
                            <a:srgbClr val="F2F2F2"/>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08" name="Rectangle 111">
                            <a:extLst>
                              <a:ext uri="{FF2B5EF4-FFF2-40B4-BE49-F238E27FC236}">
                                <a16:creationId xmlns:a16="http://schemas.microsoft.com/office/drawing/2014/main" id="{9449188C-85DA-4940-1FD8-7611B295287B}"/>
                              </a:ext>
                            </a:extLst>
                          </p:cNvPr>
                          <p:cNvSpPr>
                            <a:spLocks noChangeArrowheads="1"/>
                          </p:cNvSpPr>
                          <p:nvPr/>
                        </p:nvSpPr>
                        <p:spPr bwMode="gray">
                          <a:xfrm>
                            <a:off x="10497042" y="3902033"/>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grpSp>
                      <p:nvGrpSpPr>
                        <p:cNvPr id="604" name="Group 603">
                          <a:extLst>
                            <a:ext uri="{FF2B5EF4-FFF2-40B4-BE49-F238E27FC236}">
                              <a16:creationId xmlns:a16="http://schemas.microsoft.com/office/drawing/2014/main" id="{D284773E-DE27-6B5C-A3CE-302168818E67}"/>
                            </a:ext>
                          </a:extLst>
                        </p:cNvPr>
                        <p:cNvGrpSpPr/>
                        <p:nvPr/>
                      </p:nvGrpSpPr>
                      <p:grpSpPr>
                        <a:xfrm>
                          <a:off x="8880882" y="4580096"/>
                          <a:ext cx="657325" cy="537762"/>
                          <a:chOff x="8840242" y="4691856"/>
                          <a:chExt cx="657325" cy="537762"/>
                        </a:xfrm>
                        <a:solidFill>
                          <a:srgbClr val="7A232E"/>
                        </a:solidFill>
                      </p:grpSpPr>
                      <p:sp>
                        <p:nvSpPr>
                          <p:cNvPr id="605" name="Freeform 63">
                            <a:extLst>
                              <a:ext uri="{FF2B5EF4-FFF2-40B4-BE49-F238E27FC236}">
                                <a16:creationId xmlns:a16="http://schemas.microsoft.com/office/drawing/2014/main" id="{4D8E4742-B5A3-2456-6DA9-56678A94865E}"/>
                              </a:ext>
                            </a:extLst>
                          </p:cNvPr>
                          <p:cNvSpPr>
                            <a:spLocks/>
                          </p:cNvSpPr>
                          <p:nvPr/>
                        </p:nvSpPr>
                        <p:spPr bwMode="gray">
                          <a:xfrm>
                            <a:off x="8840242" y="4691856"/>
                            <a:ext cx="657325" cy="537762"/>
                          </a:xfrm>
                          <a:custGeom>
                            <a:avLst/>
                            <a:gdLst>
                              <a:gd name="T0" fmla="*/ 131 w 537"/>
                              <a:gd name="T1" fmla="*/ 428 h 445"/>
                              <a:gd name="T2" fmla="*/ 289 w 537"/>
                              <a:gd name="T3" fmla="*/ 420 h 445"/>
                              <a:gd name="T4" fmla="*/ 512 w 537"/>
                              <a:gd name="T5" fmla="*/ 400 h 445"/>
                              <a:gd name="T6" fmla="*/ 498 w 537"/>
                              <a:gd name="T7" fmla="*/ 444 h 445"/>
                              <a:gd name="T8" fmla="*/ 542 w 537"/>
                              <a:gd name="T9" fmla="*/ 444 h 445"/>
                              <a:gd name="T10" fmla="*/ 551 w 537"/>
                              <a:gd name="T11" fmla="*/ 400 h 445"/>
                              <a:gd name="T12" fmla="*/ 582 w 537"/>
                              <a:gd name="T13" fmla="*/ 388 h 445"/>
                              <a:gd name="T14" fmla="*/ 586 w 537"/>
                              <a:gd name="T15" fmla="*/ 372 h 445"/>
                              <a:gd name="T16" fmla="*/ 568 w 537"/>
                              <a:gd name="T17" fmla="*/ 360 h 445"/>
                              <a:gd name="T18" fmla="*/ 560 w 537"/>
                              <a:gd name="T19" fmla="*/ 348 h 445"/>
                              <a:gd name="T20" fmla="*/ 538 w 537"/>
                              <a:gd name="T21" fmla="*/ 336 h 445"/>
                              <a:gd name="T22" fmla="*/ 516 w 537"/>
                              <a:gd name="T23" fmla="*/ 296 h 445"/>
                              <a:gd name="T24" fmla="*/ 463 w 537"/>
                              <a:gd name="T25" fmla="*/ 248 h 445"/>
                              <a:gd name="T26" fmla="*/ 472 w 537"/>
                              <a:gd name="T27" fmla="*/ 176 h 445"/>
                              <a:gd name="T28" fmla="*/ 420 w 537"/>
                              <a:gd name="T29" fmla="*/ 148 h 445"/>
                              <a:gd name="T30" fmla="*/ 380 w 537"/>
                              <a:gd name="T31" fmla="*/ 104 h 445"/>
                              <a:gd name="T32" fmla="*/ 350 w 537"/>
                              <a:gd name="T33" fmla="*/ 32 h 445"/>
                              <a:gd name="T34" fmla="*/ 319 w 537"/>
                              <a:gd name="T35" fmla="*/ 0 h 445"/>
                              <a:gd name="T36" fmla="*/ 0 w 537"/>
                              <a:gd name="T37" fmla="*/ 28 h 445"/>
                              <a:gd name="T38" fmla="*/ 35 w 537"/>
                              <a:gd name="T39" fmla="*/ 88 h 445"/>
                              <a:gd name="T40" fmla="*/ 44 w 537"/>
                              <a:gd name="T41" fmla="*/ 108 h 445"/>
                              <a:gd name="T42" fmla="*/ 66 w 537"/>
                              <a:gd name="T43" fmla="*/ 108 h 445"/>
                              <a:gd name="T44" fmla="*/ 70 w 537"/>
                              <a:gd name="T45" fmla="*/ 132 h 445"/>
                              <a:gd name="T46" fmla="*/ 92 w 537"/>
                              <a:gd name="T47" fmla="*/ 168 h 445"/>
                              <a:gd name="T48" fmla="*/ 122 w 537"/>
                              <a:gd name="T49" fmla="*/ 380 h 445"/>
                              <a:gd name="T50" fmla="*/ 131 w 537"/>
                              <a:gd name="T51" fmla="*/ 428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7"/>
                              <a:gd name="T79" fmla="*/ 0 h 445"/>
                              <a:gd name="T80" fmla="*/ 537 w 537"/>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7" h="445">
                                <a:moveTo>
                                  <a:pt x="120" y="428"/>
                                </a:moveTo>
                                <a:lnTo>
                                  <a:pt x="264" y="420"/>
                                </a:lnTo>
                                <a:lnTo>
                                  <a:pt x="468" y="400"/>
                                </a:lnTo>
                                <a:lnTo>
                                  <a:pt x="456" y="444"/>
                                </a:lnTo>
                                <a:lnTo>
                                  <a:pt x="496" y="444"/>
                                </a:lnTo>
                                <a:lnTo>
                                  <a:pt x="504" y="400"/>
                                </a:lnTo>
                                <a:lnTo>
                                  <a:pt x="532" y="388"/>
                                </a:lnTo>
                                <a:lnTo>
                                  <a:pt x="536" y="372"/>
                                </a:lnTo>
                                <a:lnTo>
                                  <a:pt x="520" y="360"/>
                                </a:lnTo>
                                <a:lnTo>
                                  <a:pt x="512" y="348"/>
                                </a:lnTo>
                                <a:lnTo>
                                  <a:pt x="492" y="336"/>
                                </a:lnTo>
                                <a:lnTo>
                                  <a:pt x="472" y="296"/>
                                </a:lnTo>
                                <a:lnTo>
                                  <a:pt x="424" y="248"/>
                                </a:lnTo>
                                <a:lnTo>
                                  <a:pt x="432" y="176"/>
                                </a:lnTo>
                                <a:lnTo>
                                  <a:pt x="384" y="148"/>
                                </a:lnTo>
                                <a:lnTo>
                                  <a:pt x="348" y="104"/>
                                </a:lnTo>
                                <a:lnTo>
                                  <a:pt x="320" y="32"/>
                                </a:lnTo>
                                <a:lnTo>
                                  <a:pt x="292" y="0"/>
                                </a:lnTo>
                                <a:lnTo>
                                  <a:pt x="0" y="28"/>
                                </a:lnTo>
                                <a:lnTo>
                                  <a:pt x="32" y="88"/>
                                </a:lnTo>
                                <a:lnTo>
                                  <a:pt x="40" y="108"/>
                                </a:lnTo>
                                <a:lnTo>
                                  <a:pt x="60" y="108"/>
                                </a:lnTo>
                                <a:lnTo>
                                  <a:pt x="64" y="132"/>
                                </a:lnTo>
                                <a:lnTo>
                                  <a:pt x="84" y="168"/>
                                </a:lnTo>
                                <a:lnTo>
                                  <a:pt x="112" y="380"/>
                                </a:lnTo>
                                <a:lnTo>
                                  <a:pt x="120" y="428"/>
                                </a:lnTo>
                              </a:path>
                            </a:pathLst>
                          </a:custGeom>
                          <a:grpFill/>
                          <a:ln w="12700" cap="rnd" cmpd="sng">
                            <a:solidFill>
                              <a:srgbClr val="EEEBEB"/>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06" name="Rectangle 102">
                            <a:extLst>
                              <a:ext uri="{FF2B5EF4-FFF2-40B4-BE49-F238E27FC236}">
                                <a16:creationId xmlns:a16="http://schemas.microsoft.com/office/drawing/2014/main" id="{6AE86B37-8E3C-22C1-2C71-678A11236E14}"/>
                              </a:ext>
                            </a:extLst>
                          </p:cNvPr>
                          <p:cNvSpPr>
                            <a:spLocks noChangeArrowheads="1"/>
                          </p:cNvSpPr>
                          <p:nvPr/>
                        </p:nvSpPr>
                        <p:spPr bwMode="gray">
                          <a:xfrm>
                            <a:off x="9060086" y="4925637"/>
                            <a:ext cx="190396" cy="132930"/>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MO</a:t>
                            </a:r>
                          </a:p>
                        </p:txBody>
                      </p:sp>
                    </p:grpSp>
                  </p:grpSp>
                  <p:grpSp>
                    <p:nvGrpSpPr>
                      <p:cNvPr id="472" name="Group 471">
                        <a:extLst>
                          <a:ext uri="{FF2B5EF4-FFF2-40B4-BE49-F238E27FC236}">
                            <a16:creationId xmlns:a16="http://schemas.microsoft.com/office/drawing/2014/main" id="{89AE0D40-12E3-5DBB-A441-2D9E26E73BF0}"/>
                          </a:ext>
                        </a:extLst>
                      </p:cNvPr>
                      <p:cNvGrpSpPr/>
                      <p:nvPr/>
                    </p:nvGrpSpPr>
                    <p:grpSpPr>
                      <a:xfrm>
                        <a:off x="3975882" y="3947037"/>
                        <a:ext cx="780503" cy="1345009"/>
                        <a:chOff x="3975882" y="3947037"/>
                        <a:chExt cx="780503" cy="1345009"/>
                      </a:xfrm>
                    </p:grpSpPr>
                    <p:sp>
                      <p:nvSpPr>
                        <p:cNvPr id="473" name="Freeform 31">
                          <a:extLst>
                            <a:ext uri="{FF2B5EF4-FFF2-40B4-BE49-F238E27FC236}">
                              <a16:creationId xmlns:a16="http://schemas.microsoft.com/office/drawing/2014/main" id="{0810B4F7-6D05-3761-4933-BF9D1A45DE24}"/>
                            </a:ext>
                          </a:extLst>
                        </p:cNvPr>
                        <p:cNvSpPr>
                          <a:spLocks/>
                        </p:cNvSpPr>
                        <p:nvPr/>
                      </p:nvSpPr>
                      <p:spPr bwMode="gray">
                        <a:xfrm>
                          <a:off x="3975882" y="3947037"/>
                          <a:ext cx="780503" cy="1345009"/>
                        </a:xfrm>
                        <a:custGeom>
                          <a:avLst/>
                          <a:gdLst>
                            <a:gd name="T0" fmla="*/ 66 w 637"/>
                            <a:gd name="T1" fmla="*/ 0 h 1113"/>
                            <a:gd name="T2" fmla="*/ 376 w 637"/>
                            <a:gd name="T3" fmla="*/ 80 h 1113"/>
                            <a:gd name="T4" fmla="*/ 315 w 637"/>
                            <a:gd name="T5" fmla="*/ 380 h 1113"/>
                            <a:gd name="T6" fmla="*/ 683 w 637"/>
                            <a:gd name="T7" fmla="*/ 872 h 1113"/>
                            <a:gd name="T8" fmla="*/ 678 w 637"/>
                            <a:gd name="T9" fmla="*/ 920 h 1113"/>
                            <a:gd name="T10" fmla="*/ 696 w 637"/>
                            <a:gd name="T11" fmla="*/ 960 h 1113"/>
                            <a:gd name="T12" fmla="*/ 674 w 637"/>
                            <a:gd name="T13" fmla="*/ 980 h 1113"/>
                            <a:gd name="T14" fmla="*/ 657 w 637"/>
                            <a:gd name="T15" fmla="*/ 1024 h 1113"/>
                            <a:gd name="T16" fmla="*/ 635 w 637"/>
                            <a:gd name="T17" fmla="*/ 1064 h 1113"/>
                            <a:gd name="T18" fmla="*/ 657 w 637"/>
                            <a:gd name="T19" fmla="*/ 1080 h 1113"/>
                            <a:gd name="T20" fmla="*/ 635 w 637"/>
                            <a:gd name="T21" fmla="*/ 1112 h 1113"/>
                            <a:gd name="T22" fmla="*/ 425 w 637"/>
                            <a:gd name="T23" fmla="*/ 1096 h 1113"/>
                            <a:gd name="T24" fmla="*/ 411 w 637"/>
                            <a:gd name="T25" fmla="*/ 1048 h 1113"/>
                            <a:gd name="T26" fmla="*/ 390 w 637"/>
                            <a:gd name="T27" fmla="*/ 992 h 1113"/>
                            <a:gd name="T28" fmla="*/ 355 w 637"/>
                            <a:gd name="T29" fmla="*/ 960 h 1113"/>
                            <a:gd name="T30" fmla="*/ 324 w 637"/>
                            <a:gd name="T31" fmla="*/ 952 h 1113"/>
                            <a:gd name="T32" fmla="*/ 324 w 637"/>
                            <a:gd name="T33" fmla="*/ 940 h 1113"/>
                            <a:gd name="T34" fmla="*/ 293 w 637"/>
                            <a:gd name="T35" fmla="*/ 916 h 1113"/>
                            <a:gd name="T36" fmla="*/ 249 w 637"/>
                            <a:gd name="T37" fmla="*/ 904 h 1113"/>
                            <a:gd name="T38" fmla="*/ 232 w 637"/>
                            <a:gd name="T39" fmla="*/ 872 h 1113"/>
                            <a:gd name="T40" fmla="*/ 201 w 637"/>
                            <a:gd name="T41" fmla="*/ 864 h 1113"/>
                            <a:gd name="T42" fmla="*/ 158 w 637"/>
                            <a:gd name="T43" fmla="*/ 828 h 1113"/>
                            <a:gd name="T44" fmla="*/ 175 w 637"/>
                            <a:gd name="T45" fmla="*/ 780 h 1113"/>
                            <a:gd name="T46" fmla="*/ 105 w 637"/>
                            <a:gd name="T47" fmla="*/ 600 h 1113"/>
                            <a:gd name="T48" fmla="*/ 118 w 637"/>
                            <a:gd name="T49" fmla="*/ 600 h 1113"/>
                            <a:gd name="T50" fmla="*/ 118 w 637"/>
                            <a:gd name="T51" fmla="*/ 576 h 1113"/>
                            <a:gd name="T52" fmla="*/ 96 w 637"/>
                            <a:gd name="T53" fmla="*/ 568 h 1113"/>
                            <a:gd name="T54" fmla="*/ 70 w 637"/>
                            <a:gd name="T55" fmla="*/ 480 h 1113"/>
                            <a:gd name="T56" fmla="*/ 83 w 637"/>
                            <a:gd name="T57" fmla="*/ 476 h 1113"/>
                            <a:gd name="T58" fmla="*/ 105 w 637"/>
                            <a:gd name="T59" fmla="*/ 492 h 1113"/>
                            <a:gd name="T60" fmla="*/ 92 w 637"/>
                            <a:gd name="T61" fmla="*/ 460 h 1113"/>
                            <a:gd name="T62" fmla="*/ 144 w 637"/>
                            <a:gd name="T63" fmla="*/ 448 h 1113"/>
                            <a:gd name="T64" fmla="*/ 127 w 637"/>
                            <a:gd name="T65" fmla="*/ 432 h 1113"/>
                            <a:gd name="T66" fmla="*/ 96 w 637"/>
                            <a:gd name="T67" fmla="*/ 436 h 1113"/>
                            <a:gd name="T68" fmla="*/ 79 w 637"/>
                            <a:gd name="T69" fmla="*/ 452 h 1113"/>
                            <a:gd name="T70" fmla="*/ 39 w 637"/>
                            <a:gd name="T71" fmla="*/ 400 h 1113"/>
                            <a:gd name="T72" fmla="*/ 22 w 637"/>
                            <a:gd name="T73" fmla="*/ 360 h 1113"/>
                            <a:gd name="T74" fmla="*/ 18 w 637"/>
                            <a:gd name="T75" fmla="*/ 320 h 1113"/>
                            <a:gd name="T76" fmla="*/ 18 w 637"/>
                            <a:gd name="T77" fmla="*/ 244 h 1113"/>
                            <a:gd name="T78" fmla="*/ 9 w 637"/>
                            <a:gd name="T79" fmla="*/ 224 h 1113"/>
                            <a:gd name="T80" fmla="*/ 0 w 637"/>
                            <a:gd name="T81" fmla="*/ 180 h 1113"/>
                            <a:gd name="T82" fmla="*/ 9 w 637"/>
                            <a:gd name="T83" fmla="*/ 148 h 1113"/>
                            <a:gd name="T84" fmla="*/ 18 w 637"/>
                            <a:gd name="T85" fmla="*/ 116 h 1113"/>
                            <a:gd name="T86" fmla="*/ 35 w 637"/>
                            <a:gd name="T87" fmla="*/ 96 h 1113"/>
                            <a:gd name="T88" fmla="*/ 31 w 637"/>
                            <a:gd name="T89" fmla="*/ 68 h 1113"/>
                            <a:gd name="T90" fmla="*/ 57 w 637"/>
                            <a:gd name="T91" fmla="*/ 52 h 1113"/>
                            <a:gd name="T92" fmla="*/ 66 w 637"/>
                            <a:gd name="T93" fmla="*/ 0 h 11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7"/>
                            <a:gd name="T142" fmla="*/ 0 h 1113"/>
                            <a:gd name="T143" fmla="*/ 637 w 637"/>
                            <a:gd name="T144" fmla="*/ 1113 h 11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7" h="1113">
                              <a:moveTo>
                                <a:pt x="60" y="0"/>
                              </a:moveTo>
                              <a:lnTo>
                                <a:pt x="344" y="80"/>
                              </a:lnTo>
                              <a:lnTo>
                                <a:pt x="288" y="380"/>
                              </a:lnTo>
                              <a:lnTo>
                                <a:pt x="624" y="872"/>
                              </a:lnTo>
                              <a:lnTo>
                                <a:pt x="620" y="920"/>
                              </a:lnTo>
                              <a:lnTo>
                                <a:pt x="636" y="960"/>
                              </a:lnTo>
                              <a:lnTo>
                                <a:pt x="616" y="980"/>
                              </a:lnTo>
                              <a:lnTo>
                                <a:pt x="600" y="1024"/>
                              </a:lnTo>
                              <a:lnTo>
                                <a:pt x="580" y="1064"/>
                              </a:lnTo>
                              <a:lnTo>
                                <a:pt x="600" y="1080"/>
                              </a:lnTo>
                              <a:lnTo>
                                <a:pt x="580" y="1112"/>
                              </a:lnTo>
                              <a:lnTo>
                                <a:pt x="388" y="1096"/>
                              </a:lnTo>
                              <a:lnTo>
                                <a:pt x="376" y="1048"/>
                              </a:lnTo>
                              <a:lnTo>
                                <a:pt x="356" y="992"/>
                              </a:lnTo>
                              <a:lnTo>
                                <a:pt x="324" y="960"/>
                              </a:lnTo>
                              <a:lnTo>
                                <a:pt x="296" y="952"/>
                              </a:lnTo>
                              <a:lnTo>
                                <a:pt x="296" y="940"/>
                              </a:lnTo>
                              <a:lnTo>
                                <a:pt x="268" y="916"/>
                              </a:lnTo>
                              <a:lnTo>
                                <a:pt x="228" y="904"/>
                              </a:lnTo>
                              <a:lnTo>
                                <a:pt x="212" y="872"/>
                              </a:lnTo>
                              <a:lnTo>
                                <a:pt x="184" y="864"/>
                              </a:lnTo>
                              <a:lnTo>
                                <a:pt x="144" y="828"/>
                              </a:lnTo>
                              <a:lnTo>
                                <a:pt x="160" y="780"/>
                              </a:lnTo>
                              <a:lnTo>
                                <a:pt x="96" y="600"/>
                              </a:lnTo>
                              <a:lnTo>
                                <a:pt x="108" y="600"/>
                              </a:lnTo>
                              <a:lnTo>
                                <a:pt x="108" y="576"/>
                              </a:lnTo>
                              <a:lnTo>
                                <a:pt x="88" y="568"/>
                              </a:lnTo>
                              <a:lnTo>
                                <a:pt x="64" y="480"/>
                              </a:lnTo>
                              <a:lnTo>
                                <a:pt x="76" y="476"/>
                              </a:lnTo>
                              <a:lnTo>
                                <a:pt x="96" y="492"/>
                              </a:lnTo>
                              <a:lnTo>
                                <a:pt x="84" y="460"/>
                              </a:lnTo>
                              <a:lnTo>
                                <a:pt x="132" y="448"/>
                              </a:lnTo>
                              <a:lnTo>
                                <a:pt x="116" y="432"/>
                              </a:lnTo>
                              <a:lnTo>
                                <a:pt x="88" y="436"/>
                              </a:lnTo>
                              <a:lnTo>
                                <a:pt x="72" y="452"/>
                              </a:lnTo>
                              <a:lnTo>
                                <a:pt x="36" y="400"/>
                              </a:lnTo>
                              <a:lnTo>
                                <a:pt x="20" y="360"/>
                              </a:lnTo>
                              <a:lnTo>
                                <a:pt x="16" y="320"/>
                              </a:lnTo>
                              <a:lnTo>
                                <a:pt x="16" y="244"/>
                              </a:lnTo>
                              <a:lnTo>
                                <a:pt x="8" y="224"/>
                              </a:lnTo>
                              <a:lnTo>
                                <a:pt x="0" y="180"/>
                              </a:lnTo>
                              <a:lnTo>
                                <a:pt x="8" y="148"/>
                              </a:lnTo>
                              <a:lnTo>
                                <a:pt x="16" y="116"/>
                              </a:lnTo>
                              <a:lnTo>
                                <a:pt x="32" y="96"/>
                              </a:lnTo>
                              <a:lnTo>
                                <a:pt x="28" y="68"/>
                              </a:lnTo>
                              <a:lnTo>
                                <a:pt x="52" y="52"/>
                              </a:lnTo>
                              <a:lnTo>
                                <a:pt x="60" y="0"/>
                              </a:lnTo>
                            </a:path>
                          </a:pathLst>
                        </a:custGeom>
                        <a:solidFill>
                          <a:srgbClr val="7A232E"/>
                        </a:solidFill>
                        <a:ln w="12700" cap="rnd" cmpd="sng">
                          <a:solidFill>
                            <a:sysClr val="window" lastClr="FFFFFF">
                              <a:lumMod val="8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475" name="Rectangle 114">
                          <a:extLst>
                            <a:ext uri="{FF2B5EF4-FFF2-40B4-BE49-F238E27FC236}">
                              <a16:creationId xmlns:a16="http://schemas.microsoft.com/office/drawing/2014/main" id="{817F6C12-66E7-364A-4EF4-00F377A8CE8D}"/>
                            </a:ext>
                          </a:extLst>
                        </p:cNvPr>
                        <p:cNvSpPr>
                          <a:spLocks noChangeArrowheads="1"/>
                        </p:cNvSpPr>
                        <p:nvPr/>
                      </p:nvSpPr>
                      <p:spPr bwMode="gray">
                        <a:xfrm>
                          <a:off x="4215665" y="4605608"/>
                          <a:ext cx="190395" cy="132931"/>
                        </a:xfrm>
                        <a:prstGeom prst="rect">
                          <a:avLst/>
                        </a:prstGeom>
                        <a:solidFill>
                          <a:srgbClr val="7A232E"/>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CA</a:t>
                          </a:r>
                        </a:p>
                      </p:txBody>
                    </p:sp>
                  </p:grpSp>
                </p:grpSp>
              </p:grpSp>
              <p:grpSp>
                <p:nvGrpSpPr>
                  <p:cNvPr id="456" name="Group 455">
                    <a:extLst>
                      <a:ext uri="{FF2B5EF4-FFF2-40B4-BE49-F238E27FC236}">
                        <a16:creationId xmlns:a16="http://schemas.microsoft.com/office/drawing/2014/main" id="{17AF3A63-81E2-6E03-F395-3BF363D614A6}"/>
                      </a:ext>
                    </a:extLst>
                  </p:cNvPr>
                  <p:cNvGrpSpPr/>
                  <p:nvPr/>
                </p:nvGrpSpPr>
                <p:grpSpPr>
                  <a:xfrm>
                    <a:off x="7421489" y="5423803"/>
                    <a:ext cx="864487" cy="662232"/>
                    <a:chOff x="9729366" y="5642206"/>
                    <a:chExt cx="864487" cy="662232"/>
                  </a:xfrm>
                  <a:solidFill>
                    <a:srgbClr val="7A232E"/>
                  </a:solidFill>
                </p:grpSpPr>
                <p:sp>
                  <p:nvSpPr>
                    <p:cNvPr id="457" name="Freeform 58">
                      <a:extLst>
                        <a:ext uri="{FF2B5EF4-FFF2-40B4-BE49-F238E27FC236}">
                          <a16:creationId xmlns:a16="http://schemas.microsoft.com/office/drawing/2014/main" id="{6A56C961-6D64-3EFB-D6AF-2BA3E2E95E40}"/>
                        </a:ext>
                      </a:extLst>
                    </p:cNvPr>
                    <p:cNvSpPr>
                      <a:spLocks/>
                    </p:cNvSpPr>
                    <p:nvPr/>
                  </p:nvSpPr>
                  <p:spPr bwMode="gray">
                    <a:xfrm>
                      <a:off x="9729366" y="5642206"/>
                      <a:ext cx="864487" cy="662232"/>
                    </a:xfrm>
                    <a:custGeom>
                      <a:avLst/>
                      <a:gdLst>
                        <a:gd name="T0" fmla="*/ 558 w 772"/>
                        <a:gd name="T1" fmla="*/ 16 h 548"/>
                        <a:gd name="T2" fmla="*/ 575 w 772"/>
                        <a:gd name="T3" fmla="*/ 76 h 548"/>
                        <a:gd name="T4" fmla="*/ 649 w 772"/>
                        <a:gd name="T5" fmla="*/ 176 h 548"/>
                        <a:gd name="T6" fmla="*/ 680 w 772"/>
                        <a:gd name="T7" fmla="*/ 176 h 548"/>
                        <a:gd name="T8" fmla="*/ 684 w 772"/>
                        <a:gd name="T9" fmla="*/ 232 h 548"/>
                        <a:gd name="T10" fmla="*/ 746 w 772"/>
                        <a:gd name="T11" fmla="*/ 328 h 548"/>
                        <a:gd name="T12" fmla="*/ 759 w 772"/>
                        <a:gd name="T13" fmla="*/ 412 h 548"/>
                        <a:gd name="T14" fmla="*/ 772 w 772"/>
                        <a:gd name="T15" fmla="*/ 468 h 548"/>
                        <a:gd name="T16" fmla="*/ 759 w 772"/>
                        <a:gd name="T17" fmla="*/ 492 h 548"/>
                        <a:gd name="T18" fmla="*/ 737 w 772"/>
                        <a:gd name="T19" fmla="*/ 544 h 548"/>
                        <a:gd name="T20" fmla="*/ 719 w 772"/>
                        <a:gd name="T21" fmla="*/ 536 h 548"/>
                        <a:gd name="T22" fmla="*/ 693 w 772"/>
                        <a:gd name="T23" fmla="*/ 548 h 548"/>
                        <a:gd name="T24" fmla="*/ 671 w 772"/>
                        <a:gd name="T25" fmla="*/ 516 h 548"/>
                        <a:gd name="T26" fmla="*/ 601 w 772"/>
                        <a:gd name="T27" fmla="*/ 468 h 548"/>
                        <a:gd name="T28" fmla="*/ 579 w 772"/>
                        <a:gd name="T29" fmla="*/ 412 h 548"/>
                        <a:gd name="T30" fmla="*/ 544 w 772"/>
                        <a:gd name="T31" fmla="*/ 396 h 548"/>
                        <a:gd name="T32" fmla="*/ 509 w 772"/>
                        <a:gd name="T33" fmla="*/ 364 h 548"/>
                        <a:gd name="T34" fmla="*/ 492 w 772"/>
                        <a:gd name="T35" fmla="*/ 304 h 548"/>
                        <a:gd name="T36" fmla="*/ 474 w 772"/>
                        <a:gd name="T37" fmla="*/ 304 h 548"/>
                        <a:gd name="T38" fmla="*/ 466 w 772"/>
                        <a:gd name="T39" fmla="*/ 272 h 548"/>
                        <a:gd name="T40" fmla="*/ 470 w 772"/>
                        <a:gd name="T41" fmla="*/ 236 h 548"/>
                        <a:gd name="T42" fmla="*/ 461 w 772"/>
                        <a:gd name="T43" fmla="*/ 172 h 548"/>
                        <a:gd name="T44" fmla="*/ 422 w 772"/>
                        <a:gd name="T45" fmla="*/ 144 h 548"/>
                        <a:gd name="T46" fmla="*/ 387 w 772"/>
                        <a:gd name="T47" fmla="*/ 144 h 548"/>
                        <a:gd name="T48" fmla="*/ 374 w 772"/>
                        <a:gd name="T49" fmla="*/ 116 h 548"/>
                        <a:gd name="T50" fmla="*/ 300 w 772"/>
                        <a:gd name="T51" fmla="*/ 112 h 548"/>
                        <a:gd name="T52" fmla="*/ 291 w 772"/>
                        <a:gd name="T53" fmla="*/ 128 h 548"/>
                        <a:gd name="T54" fmla="*/ 225 w 772"/>
                        <a:gd name="T55" fmla="*/ 156 h 548"/>
                        <a:gd name="T56" fmla="*/ 212 w 772"/>
                        <a:gd name="T57" fmla="*/ 136 h 548"/>
                        <a:gd name="T58" fmla="*/ 186 w 772"/>
                        <a:gd name="T59" fmla="*/ 124 h 548"/>
                        <a:gd name="T60" fmla="*/ 177 w 772"/>
                        <a:gd name="T61" fmla="*/ 112 h 548"/>
                        <a:gd name="T62" fmla="*/ 164 w 772"/>
                        <a:gd name="T63" fmla="*/ 116 h 548"/>
                        <a:gd name="T64" fmla="*/ 133 w 772"/>
                        <a:gd name="T65" fmla="*/ 112 h 548"/>
                        <a:gd name="T66" fmla="*/ 125 w 772"/>
                        <a:gd name="T67" fmla="*/ 100 h 548"/>
                        <a:gd name="T68" fmla="*/ 76 w 772"/>
                        <a:gd name="T69" fmla="*/ 112 h 548"/>
                        <a:gd name="T70" fmla="*/ 68 w 772"/>
                        <a:gd name="T71" fmla="*/ 100 h 548"/>
                        <a:gd name="T72" fmla="*/ 46 w 772"/>
                        <a:gd name="T73" fmla="*/ 116 h 548"/>
                        <a:gd name="T74" fmla="*/ 10 w 772"/>
                        <a:gd name="T75" fmla="*/ 124 h 548"/>
                        <a:gd name="T76" fmla="*/ 15 w 772"/>
                        <a:gd name="T77" fmla="*/ 100 h 548"/>
                        <a:gd name="T78" fmla="*/ 0 w 772"/>
                        <a:gd name="T79" fmla="*/ 67 h 548"/>
                        <a:gd name="T80" fmla="*/ 10 w 772"/>
                        <a:gd name="T81" fmla="*/ 57 h 548"/>
                        <a:gd name="T82" fmla="*/ 230 w 772"/>
                        <a:gd name="T83" fmla="*/ 24 h 548"/>
                        <a:gd name="T84" fmla="*/ 243 w 772"/>
                        <a:gd name="T85" fmla="*/ 48 h 548"/>
                        <a:gd name="T86" fmla="*/ 492 w 772"/>
                        <a:gd name="T87" fmla="*/ 20 h 548"/>
                        <a:gd name="T88" fmla="*/ 505 w 772"/>
                        <a:gd name="T89" fmla="*/ 32 h 548"/>
                        <a:gd name="T90" fmla="*/ 514 w 772"/>
                        <a:gd name="T91" fmla="*/ 32 h 548"/>
                        <a:gd name="T92" fmla="*/ 518 w 772"/>
                        <a:gd name="T93" fmla="*/ 0 h 548"/>
                        <a:gd name="T94" fmla="*/ 536 w 772"/>
                        <a:gd name="T95" fmla="*/ 8 h 548"/>
                        <a:gd name="T96" fmla="*/ 558 w 772"/>
                        <a:gd name="T97" fmla="*/ 16 h 5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2"/>
                        <a:gd name="T148" fmla="*/ 0 h 548"/>
                        <a:gd name="T149" fmla="*/ 772 w 772"/>
                        <a:gd name="T150" fmla="*/ 548 h 5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2" h="548">
                          <a:moveTo>
                            <a:pt x="558" y="16"/>
                          </a:moveTo>
                          <a:lnTo>
                            <a:pt x="575" y="76"/>
                          </a:lnTo>
                          <a:lnTo>
                            <a:pt x="649" y="176"/>
                          </a:lnTo>
                          <a:lnTo>
                            <a:pt x="680" y="176"/>
                          </a:lnTo>
                          <a:lnTo>
                            <a:pt x="684" y="232"/>
                          </a:lnTo>
                          <a:lnTo>
                            <a:pt x="746" y="328"/>
                          </a:lnTo>
                          <a:lnTo>
                            <a:pt x="759" y="412"/>
                          </a:lnTo>
                          <a:lnTo>
                            <a:pt x="772" y="468"/>
                          </a:lnTo>
                          <a:lnTo>
                            <a:pt x="759" y="492"/>
                          </a:lnTo>
                          <a:lnTo>
                            <a:pt x="737" y="544"/>
                          </a:lnTo>
                          <a:lnTo>
                            <a:pt x="719" y="536"/>
                          </a:lnTo>
                          <a:lnTo>
                            <a:pt x="693" y="548"/>
                          </a:lnTo>
                          <a:lnTo>
                            <a:pt x="671" y="516"/>
                          </a:lnTo>
                          <a:lnTo>
                            <a:pt x="601" y="468"/>
                          </a:lnTo>
                          <a:lnTo>
                            <a:pt x="579" y="412"/>
                          </a:lnTo>
                          <a:lnTo>
                            <a:pt x="544" y="396"/>
                          </a:lnTo>
                          <a:lnTo>
                            <a:pt x="509" y="364"/>
                          </a:lnTo>
                          <a:lnTo>
                            <a:pt x="492" y="304"/>
                          </a:lnTo>
                          <a:lnTo>
                            <a:pt x="474" y="304"/>
                          </a:lnTo>
                          <a:lnTo>
                            <a:pt x="466" y="272"/>
                          </a:lnTo>
                          <a:lnTo>
                            <a:pt x="470" y="236"/>
                          </a:lnTo>
                          <a:lnTo>
                            <a:pt x="461" y="172"/>
                          </a:lnTo>
                          <a:lnTo>
                            <a:pt x="422" y="144"/>
                          </a:lnTo>
                          <a:lnTo>
                            <a:pt x="387" y="144"/>
                          </a:lnTo>
                          <a:lnTo>
                            <a:pt x="374" y="116"/>
                          </a:lnTo>
                          <a:lnTo>
                            <a:pt x="300" y="112"/>
                          </a:lnTo>
                          <a:lnTo>
                            <a:pt x="291" y="128"/>
                          </a:lnTo>
                          <a:lnTo>
                            <a:pt x="225" y="156"/>
                          </a:lnTo>
                          <a:lnTo>
                            <a:pt x="212" y="136"/>
                          </a:lnTo>
                          <a:lnTo>
                            <a:pt x="186" y="124"/>
                          </a:lnTo>
                          <a:lnTo>
                            <a:pt x="177" y="112"/>
                          </a:lnTo>
                          <a:lnTo>
                            <a:pt x="164" y="116"/>
                          </a:lnTo>
                          <a:lnTo>
                            <a:pt x="133" y="112"/>
                          </a:lnTo>
                          <a:lnTo>
                            <a:pt x="125" y="100"/>
                          </a:lnTo>
                          <a:lnTo>
                            <a:pt x="76" y="112"/>
                          </a:lnTo>
                          <a:lnTo>
                            <a:pt x="68" y="100"/>
                          </a:lnTo>
                          <a:lnTo>
                            <a:pt x="46" y="116"/>
                          </a:lnTo>
                          <a:lnTo>
                            <a:pt x="10" y="124"/>
                          </a:lnTo>
                          <a:lnTo>
                            <a:pt x="15" y="100"/>
                          </a:lnTo>
                          <a:lnTo>
                            <a:pt x="0" y="67"/>
                          </a:lnTo>
                          <a:lnTo>
                            <a:pt x="10" y="57"/>
                          </a:lnTo>
                          <a:lnTo>
                            <a:pt x="230" y="24"/>
                          </a:lnTo>
                          <a:lnTo>
                            <a:pt x="243" y="48"/>
                          </a:lnTo>
                          <a:lnTo>
                            <a:pt x="492" y="20"/>
                          </a:lnTo>
                          <a:lnTo>
                            <a:pt x="505" y="32"/>
                          </a:lnTo>
                          <a:lnTo>
                            <a:pt x="514" y="32"/>
                          </a:lnTo>
                          <a:lnTo>
                            <a:pt x="518" y="0"/>
                          </a:lnTo>
                          <a:lnTo>
                            <a:pt x="536" y="8"/>
                          </a:lnTo>
                          <a:lnTo>
                            <a:pt x="558" y="16"/>
                          </a:lnTo>
                        </a:path>
                      </a:pathLst>
                    </a:custGeom>
                    <a:grp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458" name="Rectangle 114">
                      <a:extLst>
                        <a:ext uri="{FF2B5EF4-FFF2-40B4-BE49-F238E27FC236}">
                          <a16:creationId xmlns:a16="http://schemas.microsoft.com/office/drawing/2014/main" id="{DF9E85B9-4B50-BCC9-5A67-07099312B6A3}"/>
                        </a:ext>
                      </a:extLst>
                    </p:cNvPr>
                    <p:cNvSpPr>
                      <a:spLocks noChangeArrowheads="1"/>
                    </p:cNvSpPr>
                    <p:nvPr/>
                  </p:nvSpPr>
                  <p:spPr bwMode="gray">
                    <a:xfrm>
                      <a:off x="10306647" y="5889067"/>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FL</a:t>
                      </a:r>
                    </a:p>
                  </p:txBody>
                </p:sp>
              </p:grpSp>
            </p:grpSp>
            <p:sp>
              <p:nvSpPr>
                <p:cNvPr id="454" name="Rectangle 114">
                  <a:extLst>
                    <a:ext uri="{FF2B5EF4-FFF2-40B4-BE49-F238E27FC236}">
                      <a16:creationId xmlns:a16="http://schemas.microsoft.com/office/drawing/2014/main" id="{2429EBB9-27FA-74B7-D5EF-BD899D308850}"/>
                    </a:ext>
                  </a:extLst>
                </p:cNvPr>
                <p:cNvSpPr>
                  <a:spLocks noChangeArrowheads="1"/>
                </p:cNvSpPr>
                <p:nvPr/>
              </p:nvSpPr>
              <p:spPr bwMode="gray">
                <a:xfrm>
                  <a:off x="6736731" y="3099537"/>
                  <a:ext cx="563798" cy="252445"/>
                </a:xfrm>
                <a:prstGeom prst="rect">
                  <a:avLst/>
                </a:prstGeom>
                <a:solidFill>
                  <a:srgbClr val="7A232E"/>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CANADA</a:t>
                  </a:r>
                </a:p>
              </p:txBody>
            </p:sp>
          </p:grpSp>
          <p:grpSp>
            <p:nvGrpSpPr>
              <p:cNvPr id="9" name="Hawaii">
                <a:extLst>
                  <a:ext uri="{FF2B5EF4-FFF2-40B4-BE49-F238E27FC236}">
                    <a16:creationId xmlns:a16="http://schemas.microsoft.com/office/drawing/2014/main" id="{B5E61960-3262-8B81-E74D-E1383EF7F96F}"/>
                  </a:ext>
                </a:extLst>
              </p:cNvPr>
              <p:cNvGrpSpPr/>
              <p:nvPr/>
            </p:nvGrpSpPr>
            <p:grpSpPr>
              <a:xfrm>
                <a:off x="3085786" y="5051937"/>
                <a:ext cx="759796" cy="444541"/>
                <a:chOff x="323373" y="2060579"/>
                <a:chExt cx="857371" cy="551793"/>
              </a:xfrm>
              <a:solidFill>
                <a:sysClr val="window" lastClr="FFFFFF">
                  <a:lumMod val="95000"/>
                </a:sysClr>
              </a:solidFill>
            </p:grpSpPr>
            <p:sp>
              <p:nvSpPr>
                <p:cNvPr id="10" name="Oahu">
                  <a:extLst>
                    <a:ext uri="{FF2B5EF4-FFF2-40B4-BE49-F238E27FC236}">
                      <a16:creationId xmlns:a16="http://schemas.microsoft.com/office/drawing/2014/main" id="{F53D3CE3-0BDD-1C89-D5B7-EAFFD1C01BBB}"/>
                    </a:ext>
                  </a:extLst>
                </p:cNvPr>
                <p:cNvSpPr>
                  <a:spLocks/>
                </p:cNvSpPr>
                <p:nvPr/>
              </p:nvSpPr>
              <p:spPr bwMode="auto">
                <a:xfrm>
                  <a:off x="631148" y="2144118"/>
                  <a:ext cx="101126" cy="79142"/>
                </a:xfrm>
                <a:custGeom>
                  <a:avLst/>
                  <a:gdLst>
                    <a:gd name="T0" fmla="*/ 230 w 230"/>
                    <a:gd name="T1" fmla="*/ 153 h 181"/>
                    <a:gd name="T2" fmla="*/ 181 w 230"/>
                    <a:gd name="T3" fmla="*/ 125 h 181"/>
                    <a:gd name="T4" fmla="*/ 110 w 230"/>
                    <a:gd name="T5" fmla="*/ 0 h 181"/>
                    <a:gd name="T6" fmla="*/ 12 w 230"/>
                    <a:gd name="T7" fmla="*/ 50 h 181"/>
                    <a:gd name="T8" fmla="*/ 0 w 230"/>
                    <a:gd name="T9" fmla="*/ 78 h 181"/>
                    <a:gd name="T10" fmla="*/ 64 w 230"/>
                    <a:gd name="T11" fmla="*/ 174 h 181"/>
                    <a:gd name="T12" fmla="*/ 107 w 230"/>
                    <a:gd name="T13" fmla="*/ 168 h 181"/>
                    <a:gd name="T14" fmla="*/ 124 w 230"/>
                    <a:gd name="T15" fmla="*/ 160 h 181"/>
                    <a:gd name="T16" fmla="*/ 148 w 230"/>
                    <a:gd name="T17" fmla="*/ 181 h 181"/>
                    <a:gd name="T18" fmla="*/ 212 w 230"/>
                    <a:gd name="T19" fmla="*/ 181 h 181"/>
                    <a:gd name="T20" fmla="*/ 230 w 230"/>
                    <a:gd name="T21" fmla="*/ 15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181">
                      <a:moveTo>
                        <a:pt x="230" y="153"/>
                      </a:moveTo>
                      <a:lnTo>
                        <a:pt x="181" y="125"/>
                      </a:lnTo>
                      <a:lnTo>
                        <a:pt x="110" y="0"/>
                      </a:lnTo>
                      <a:lnTo>
                        <a:pt x="12" y="50"/>
                      </a:lnTo>
                      <a:lnTo>
                        <a:pt x="0" y="78"/>
                      </a:lnTo>
                      <a:lnTo>
                        <a:pt x="64" y="174"/>
                      </a:lnTo>
                      <a:lnTo>
                        <a:pt x="107" y="168"/>
                      </a:lnTo>
                      <a:lnTo>
                        <a:pt x="124" y="160"/>
                      </a:lnTo>
                      <a:lnTo>
                        <a:pt x="148" y="181"/>
                      </a:lnTo>
                      <a:lnTo>
                        <a:pt x="212" y="181"/>
                      </a:lnTo>
                      <a:lnTo>
                        <a:pt x="230" y="153"/>
                      </a:lnTo>
                      <a:close/>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11" name="Molokai">
                  <a:extLst>
                    <a:ext uri="{FF2B5EF4-FFF2-40B4-BE49-F238E27FC236}">
                      <a16:creationId xmlns:a16="http://schemas.microsoft.com/office/drawing/2014/main" id="{88EA1E7D-E3ED-BE96-C1F2-517EC63A90C2}"/>
                    </a:ext>
                  </a:extLst>
                </p:cNvPr>
                <p:cNvSpPr>
                  <a:spLocks/>
                </p:cNvSpPr>
                <p:nvPr/>
              </p:nvSpPr>
              <p:spPr bwMode="auto">
                <a:xfrm>
                  <a:off x="782837" y="2232054"/>
                  <a:ext cx="96730" cy="28580"/>
                </a:xfrm>
                <a:custGeom>
                  <a:avLst/>
                  <a:gdLst>
                    <a:gd name="T0" fmla="*/ 0 w 219"/>
                    <a:gd name="T1" fmla="*/ 32 h 67"/>
                    <a:gd name="T2" fmla="*/ 95 w 219"/>
                    <a:gd name="T3" fmla="*/ 61 h 67"/>
                    <a:gd name="T4" fmla="*/ 169 w 219"/>
                    <a:gd name="T5" fmla="*/ 67 h 67"/>
                    <a:gd name="T6" fmla="*/ 215 w 219"/>
                    <a:gd name="T7" fmla="*/ 39 h 67"/>
                    <a:gd name="T8" fmla="*/ 219 w 219"/>
                    <a:gd name="T9" fmla="*/ 18 h 67"/>
                    <a:gd name="T10" fmla="*/ 113 w 219"/>
                    <a:gd name="T11" fmla="*/ 7 h 67"/>
                    <a:gd name="T12" fmla="*/ 107 w 219"/>
                    <a:gd name="T13" fmla="*/ 18 h 67"/>
                    <a:gd name="T14" fmla="*/ 21 w 219"/>
                    <a:gd name="T15" fmla="*/ 0 h 67"/>
                    <a:gd name="T16" fmla="*/ 0 w 219"/>
                    <a:gd name="T17"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67">
                      <a:moveTo>
                        <a:pt x="0" y="32"/>
                      </a:moveTo>
                      <a:lnTo>
                        <a:pt x="95" y="61"/>
                      </a:lnTo>
                      <a:lnTo>
                        <a:pt x="169" y="67"/>
                      </a:lnTo>
                      <a:lnTo>
                        <a:pt x="215" y="39"/>
                      </a:lnTo>
                      <a:lnTo>
                        <a:pt x="219" y="18"/>
                      </a:lnTo>
                      <a:lnTo>
                        <a:pt x="113" y="7"/>
                      </a:lnTo>
                      <a:lnTo>
                        <a:pt x="107" y="18"/>
                      </a:lnTo>
                      <a:lnTo>
                        <a:pt x="21" y="0"/>
                      </a:lnTo>
                      <a:lnTo>
                        <a:pt x="0" y="32"/>
                      </a:lnTo>
                      <a:close/>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12" name="Maui">
                  <a:extLst>
                    <a:ext uri="{FF2B5EF4-FFF2-40B4-BE49-F238E27FC236}">
                      <a16:creationId xmlns:a16="http://schemas.microsoft.com/office/drawing/2014/main" id="{A02E9C84-BAD0-958E-B5AB-D8883AD97FA1}"/>
                    </a:ext>
                  </a:extLst>
                </p:cNvPr>
                <p:cNvSpPr>
                  <a:spLocks/>
                </p:cNvSpPr>
                <p:nvPr/>
              </p:nvSpPr>
              <p:spPr bwMode="auto">
                <a:xfrm>
                  <a:off x="877368" y="2254037"/>
                  <a:ext cx="116514" cy="83539"/>
                </a:xfrm>
                <a:custGeom>
                  <a:avLst/>
                  <a:gdLst>
                    <a:gd name="T0" fmla="*/ 39 w 268"/>
                    <a:gd name="T1" fmla="*/ 0 h 188"/>
                    <a:gd name="T2" fmla="*/ 0 w 268"/>
                    <a:gd name="T3" fmla="*/ 49 h 188"/>
                    <a:gd name="T4" fmla="*/ 84 w 268"/>
                    <a:gd name="T5" fmla="*/ 164 h 188"/>
                    <a:gd name="T6" fmla="*/ 124 w 268"/>
                    <a:gd name="T7" fmla="*/ 188 h 188"/>
                    <a:gd name="T8" fmla="*/ 208 w 268"/>
                    <a:gd name="T9" fmla="*/ 170 h 188"/>
                    <a:gd name="T10" fmla="*/ 268 w 268"/>
                    <a:gd name="T11" fmla="*/ 141 h 188"/>
                    <a:gd name="T12" fmla="*/ 268 w 268"/>
                    <a:gd name="T13" fmla="*/ 106 h 188"/>
                    <a:gd name="T14" fmla="*/ 194 w 268"/>
                    <a:gd name="T15" fmla="*/ 60 h 188"/>
                    <a:gd name="T16" fmla="*/ 120 w 268"/>
                    <a:gd name="T17" fmla="*/ 42 h 188"/>
                    <a:gd name="T18" fmla="*/ 39 w 268"/>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88">
                      <a:moveTo>
                        <a:pt x="39" y="0"/>
                      </a:moveTo>
                      <a:lnTo>
                        <a:pt x="0" y="49"/>
                      </a:lnTo>
                      <a:lnTo>
                        <a:pt x="84" y="164"/>
                      </a:lnTo>
                      <a:lnTo>
                        <a:pt x="124" y="188"/>
                      </a:lnTo>
                      <a:lnTo>
                        <a:pt x="208" y="170"/>
                      </a:lnTo>
                      <a:lnTo>
                        <a:pt x="268" y="141"/>
                      </a:lnTo>
                      <a:lnTo>
                        <a:pt x="268" y="106"/>
                      </a:lnTo>
                      <a:lnTo>
                        <a:pt x="194" y="60"/>
                      </a:lnTo>
                      <a:lnTo>
                        <a:pt x="120" y="42"/>
                      </a:lnTo>
                      <a:lnTo>
                        <a:pt x="39" y="0"/>
                      </a:lnTo>
                      <a:close/>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13" name="Lehua">
                  <a:extLst>
                    <a:ext uri="{FF2B5EF4-FFF2-40B4-BE49-F238E27FC236}">
                      <a16:creationId xmlns:a16="http://schemas.microsoft.com/office/drawing/2014/main" id="{BD82B0F7-C3BA-E574-F791-690EA136D9E5}"/>
                    </a:ext>
                  </a:extLst>
                </p:cNvPr>
                <p:cNvSpPr>
                  <a:spLocks/>
                </p:cNvSpPr>
                <p:nvPr/>
              </p:nvSpPr>
              <p:spPr bwMode="auto">
                <a:xfrm>
                  <a:off x="323373" y="2102349"/>
                  <a:ext cx="32975" cy="28580"/>
                </a:xfrm>
                <a:custGeom>
                  <a:avLst/>
                  <a:gdLst>
                    <a:gd name="T0" fmla="*/ 31 w 77"/>
                    <a:gd name="T1" fmla="*/ 3 h 67"/>
                    <a:gd name="T2" fmla="*/ 0 w 77"/>
                    <a:gd name="T3" fmla="*/ 67 h 67"/>
                    <a:gd name="T4" fmla="*/ 41 w 77"/>
                    <a:gd name="T5" fmla="*/ 67 h 67"/>
                    <a:gd name="T6" fmla="*/ 77 w 77"/>
                    <a:gd name="T7" fmla="*/ 14 h 67"/>
                    <a:gd name="T8" fmla="*/ 74 w 77"/>
                    <a:gd name="T9" fmla="*/ 0 h 67"/>
                    <a:gd name="T10" fmla="*/ 31 w 77"/>
                    <a:gd name="T11" fmla="*/ 3 h 67"/>
                  </a:gdLst>
                  <a:ahLst/>
                  <a:cxnLst>
                    <a:cxn ang="0">
                      <a:pos x="T0" y="T1"/>
                    </a:cxn>
                    <a:cxn ang="0">
                      <a:pos x="T2" y="T3"/>
                    </a:cxn>
                    <a:cxn ang="0">
                      <a:pos x="T4" y="T5"/>
                    </a:cxn>
                    <a:cxn ang="0">
                      <a:pos x="T6" y="T7"/>
                    </a:cxn>
                    <a:cxn ang="0">
                      <a:pos x="T8" y="T9"/>
                    </a:cxn>
                    <a:cxn ang="0">
                      <a:pos x="T10" y="T11"/>
                    </a:cxn>
                  </a:cxnLst>
                  <a:rect l="0" t="0" r="r" b="b"/>
                  <a:pathLst>
                    <a:path w="77" h="67">
                      <a:moveTo>
                        <a:pt x="31" y="3"/>
                      </a:moveTo>
                      <a:lnTo>
                        <a:pt x="0" y="67"/>
                      </a:lnTo>
                      <a:lnTo>
                        <a:pt x="41" y="67"/>
                      </a:lnTo>
                      <a:lnTo>
                        <a:pt x="77" y="14"/>
                      </a:lnTo>
                      <a:lnTo>
                        <a:pt x="74" y="0"/>
                      </a:lnTo>
                      <a:lnTo>
                        <a:pt x="31" y="3"/>
                      </a:lnTo>
                      <a:close/>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14" name="Lahaina">
                  <a:extLst>
                    <a:ext uri="{FF2B5EF4-FFF2-40B4-BE49-F238E27FC236}">
                      <a16:creationId xmlns:a16="http://schemas.microsoft.com/office/drawing/2014/main" id="{10CEBF4A-15A9-E73D-63BB-5D30CF96C01F}"/>
                    </a:ext>
                  </a:extLst>
                </p:cNvPr>
                <p:cNvSpPr>
                  <a:spLocks/>
                </p:cNvSpPr>
                <p:nvPr/>
              </p:nvSpPr>
              <p:spPr bwMode="auto">
                <a:xfrm>
                  <a:off x="824607" y="2276021"/>
                  <a:ext cx="39572" cy="37373"/>
                </a:xfrm>
                <a:custGeom>
                  <a:avLst/>
                  <a:gdLst>
                    <a:gd name="T0" fmla="*/ 0 w 92"/>
                    <a:gd name="T1" fmla="*/ 0 h 88"/>
                    <a:gd name="T2" fmla="*/ 0 w 92"/>
                    <a:gd name="T3" fmla="*/ 24 h 88"/>
                    <a:gd name="T4" fmla="*/ 36 w 92"/>
                    <a:gd name="T5" fmla="*/ 88 h 88"/>
                    <a:gd name="T6" fmla="*/ 85 w 92"/>
                    <a:gd name="T7" fmla="*/ 70 h 88"/>
                    <a:gd name="T8" fmla="*/ 92 w 92"/>
                    <a:gd name="T9" fmla="*/ 42 h 88"/>
                    <a:gd name="T10" fmla="*/ 64 w 92"/>
                    <a:gd name="T11" fmla="*/ 6 h 88"/>
                    <a:gd name="T12" fmla="*/ 0 w 92"/>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92" h="88">
                      <a:moveTo>
                        <a:pt x="0" y="0"/>
                      </a:moveTo>
                      <a:lnTo>
                        <a:pt x="0" y="24"/>
                      </a:lnTo>
                      <a:lnTo>
                        <a:pt x="36" y="88"/>
                      </a:lnTo>
                      <a:lnTo>
                        <a:pt x="85" y="70"/>
                      </a:lnTo>
                      <a:lnTo>
                        <a:pt x="92" y="42"/>
                      </a:lnTo>
                      <a:lnTo>
                        <a:pt x="64" y="6"/>
                      </a:lnTo>
                      <a:lnTo>
                        <a:pt x="0" y="0"/>
                      </a:lnTo>
                      <a:close/>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29" name="Kauai">
                  <a:extLst>
                    <a:ext uri="{FF2B5EF4-FFF2-40B4-BE49-F238E27FC236}">
                      <a16:creationId xmlns:a16="http://schemas.microsoft.com/office/drawing/2014/main" id="{F94272A5-CC87-DA5E-9B5E-8AB8DAF5509F}"/>
                    </a:ext>
                  </a:extLst>
                </p:cNvPr>
                <p:cNvSpPr>
                  <a:spLocks/>
                </p:cNvSpPr>
                <p:nvPr/>
              </p:nvSpPr>
              <p:spPr bwMode="auto">
                <a:xfrm>
                  <a:off x="398118" y="2060579"/>
                  <a:ext cx="76943" cy="61556"/>
                </a:xfrm>
                <a:custGeom>
                  <a:avLst/>
                  <a:gdLst>
                    <a:gd name="T0" fmla="*/ 21 w 173"/>
                    <a:gd name="T1" fmla="*/ 31 h 138"/>
                    <a:gd name="T2" fmla="*/ 0 w 173"/>
                    <a:gd name="T3" fmla="*/ 95 h 138"/>
                    <a:gd name="T4" fmla="*/ 105 w 173"/>
                    <a:gd name="T5" fmla="*/ 138 h 138"/>
                    <a:gd name="T6" fmla="*/ 144 w 173"/>
                    <a:gd name="T7" fmla="*/ 135 h 138"/>
                    <a:gd name="T8" fmla="*/ 173 w 173"/>
                    <a:gd name="T9" fmla="*/ 67 h 138"/>
                    <a:gd name="T10" fmla="*/ 158 w 173"/>
                    <a:gd name="T11" fmla="*/ 7 h 138"/>
                    <a:gd name="T12" fmla="*/ 87 w 173"/>
                    <a:gd name="T13" fmla="*/ 0 h 138"/>
                    <a:gd name="T14" fmla="*/ 21 w 173"/>
                    <a:gd name="T15" fmla="*/ 31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8">
                      <a:moveTo>
                        <a:pt x="21" y="31"/>
                      </a:moveTo>
                      <a:lnTo>
                        <a:pt x="0" y="95"/>
                      </a:lnTo>
                      <a:lnTo>
                        <a:pt x="105" y="138"/>
                      </a:lnTo>
                      <a:lnTo>
                        <a:pt x="144" y="135"/>
                      </a:lnTo>
                      <a:lnTo>
                        <a:pt x="173" y="67"/>
                      </a:lnTo>
                      <a:lnTo>
                        <a:pt x="158" y="7"/>
                      </a:lnTo>
                      <a:lnTo>
                        <a:pt x="87" y="0"/>
                      </a:lnTo>
                      <a:lnTo>
                        <a:pt x="21" y="31"/>
                      </a:lnTo>
                      <a:close/>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452" name="Hawaii">
                  <a:extLst>
                    <a:ext uri="{FF2B5EF4-FFF2-40B4-BE49-F238E27FC236}">
                      <a16:creationId xmlns:a16="http://schemas.microsoft.com/office/drawing/2014/main" id="{E257328B-47D0-1C5E-BB2F-AAEAC1972344}"/>
                    </a:ext>
                  </a:extLst>
                </p:cNvPr>
                <p:cNvSpPr>
                  <a:spLocks/>
                </p:cNvSpPr>
                <p:nvPr/>
              </p:nvSpPr>
              <p:spPr bwMode="auto">
                <a:xfrm>
                  <a:off x="980690" y="2383738"/>
                  <a:ext cx="200054" cy="228634"/>
                </a:xfrm>
                <a:custGeom>
                  <a:avLst/>
                  <a:gdLst>
                    <a:gd name="T0" fmla="*/ 0 w 454"/>
                    <a:gd name="T1" fmla="*/ 220 h 516"/>
                    <a:gd name="T2" fmla="*/ 38 w 454"/>
                    <a:gd name="T3" fmla="*/ 252 h 516"/>
                    <a:gd name="T4" fmla="*/ 63 w 454"/>
                    <a:gd name="T5" fmla="*/ 349 h 516"/>
                    <a:gd name="T6" fmla="*/ 56 w 454"/>
                    <a:gd name="T7" fmla="*/ 391 h 516"/>
                    <a:gd name="T8" fmla="*/ 59 w 454"/>
                    <a:gd name="T9" fmla="*/ 469 h 516"/>
                    <a:gd name="T10" fmla="*/ 119 w 454"/>
                    <a:gd name="T11" fmla="*/ 511 h 516"/>
                    <a:gd name="T12" fmla="*/ 151 w 454"/>
                    <a:gd name="T13" fmla="*/ 516 h 516"/>
                    <a:gd name="T14" fmla="*/ 232 w 454"/>
                    <a:gd name="T15" fmla="*/ 408 h 516"/>
                    <a:gd name="T16" fmla="*/ 285 w 454"/>
                    <a:gd name="T17" fmla="*/ 380 h 516"/>
                    <a:gd name="T18" fmla="*/ 310 w 454"/>
                    <a:gd name="T19" fmla="*/ 391 h 516"/>
                    <a:gd name="T20" fmla="*/ 380 w 454"/>
                    <a:gd name="T21" fmla="*/ 366 h 516"/>
                    <a:gd name="T22" fmla="*/ 448 w 454"/>
                    <a:gd name="T23" fmla="*/ 309 h 516"/>
                    <a:gd name="T24" fmla="*/ 454 w 454"/>
                    <a:gd name="T25" fmla="*/ 288 h 516"/>
                    <a:gd name="T26" fmla="*/ 384 w 454"/>
                    <a:gd name="T27" fmla="*/ 241 h 516"/>
                    <a:gd name="T28" fmla="*/ 352 w 454"/>
                    <a:gd name="T29" fmla="*/ 167 h 516"/>
                    <a:gd name="T30" fmla="*/ 324 w 454"/>
                    <a:gd name="T31" fmla="*/ 124 h 516"/>
                    <a:gd name="T32" fmla="*/ 268 w 454"/>
                    <a:gd name="T33" fmla="*/ 88 h 516"/>
                    <a:gd name="T34" fmla="*/ 77 w 454"/>
                    <a:gd name="T35" fmla="*/ 0 h 516"/>
                    <a:gd name="T36" fmla="*/ 49 w 454"/>
                    <a:gd name="T37" fmla="*/ 24 h 516"/>
                    <a:gd name="T38" fmla="*/ 56 w 454"/>
                    <a:gd name="T39" fmla="*/ 60 h 516"/>
                    <a:gd name="T40" fmla="*/ 84 w 454"/>
                    <a:gd name="T41" fmla="*/ 88 h 516"/>
                    <a:gd name="T42" fmla="*/ 38 w 454"/>
                    <a:gd name="T43" fmla="*/ 159 h 516"/>
                    <a:gd name="T44" fmla="*/ 0 w 454"/>
                    <a:gd name="T45" fmla="*/ 174 h 516"/>
                    <a:gd name="T46" fmla="*/ 0 w 454"/>
                    <a:gd name="T47" fmla="*/ 22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4" h="516">
                      <a:moveTo>
                        <a:pt x="0" y="220"/>
                      </a:moveTo>
                      <a:lnTo>
                        <a:pt x="38" y="252"/>
                      </a:lnTo>
                      <a:lnTo>
                        <a:pt x="63" y="349"/>
                      </a:lnTo>
                      <a:lnTo>
                        <a:pt x="56" y="391"/>
                      </a:lnTo>
                      <a:lnTo>
                        <a:pt x="59" y="469"/>
                      </a:lnTo>
                      <a:lnTo>
                        <a:pt x="119" y="511"/>
                      </a:lnTo>
                      <a:lnTo>
                        <a:pt x="151" y="516"/>
                      </a:lnTo>
                      <a:lnTo>
                        <a:pt x="232" y="408"/>
                      </a:lnTo>
                      <a:lnTo>
                        <a:pt x="285" y="380"/>
                      </a:lnTo>
                      <a:lnTo>
                        <a:pt x="310" y="391"/>
                      </a:lnTo>
                      <a:lnTo>
                        <a:pt x="380" y="366"/>
                      </a:lnTo>
                      <a:lnTo>
                        <a:pt x="448" y="309"/>
                      </a:lnTo>
                      <a:lnTo>
                        <a:pt x="454" y="288"/>
                      </a:lnTo>
                      <a:lnTo>
                        <a:pt x="384" y="241"/>
                      </a:lnTo>
                      <a:lnTo>
                        <a:pt x="352" y="167"/>
                      </a:lnTo>
                      <a:lnTo>
                        <a:pt x="324" y="124"/>
                      </a:lnTo>
                      <a:lnTo>
                        <a:pt x="268" y="88"/>
                      </a:lnTo>
                      <a:lnTo>
                        <a:pt x="77" y="0"/>
                      </a:lnTo>
                      <a:lnTo>
                        <a:pt x="49" y="24"/>
                      </a:lnTo>
                      <a:lnTo>
                        <a:pt x="56" y="60"/>
                      </a:lnTo>
                      <a:lnTo>
                        <a:pt x="84" y="88"/>
                      </a:lnTo>
                      <a:lnTo>
                        <a:pt x="38" y="159"/>
                      </a:lnTo>
                      <a:lnTo>
                        <a:pt x="0" y="174"/>
                      </a:lnTo>
                      <a:lnTo>
                        <a:pt x="0" y="220"/>
                      </a:lnTo>
                      <a:close/>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grpSp>
        </p:grpSp>
        <p:sp>
          <p:nvSpPr>
            <p:cNvPr id="762" name="Rectangle 81">
              <a:extLst>
                <a:ext uri="{FF2B5EF4-FFF2-40B4-BE49-F238E27FC236}">
                  <a16:creationId xmlns:a16="http://schemas.microsoft.com/office/drawing/2014/main" id="{6CE86D35-8CFC-1580-3EE0-D05B3C661C74}"/>
                </a:ext>
              </a:extLst>
            </p:cNvPr>
            <p:cNvSpPr>
              <a:spLocks noChangeArrowheads="1"/>
            </p:cNvSpPr>
            <p:nvPr/>
          </p:nvSpPr>
          <p:spPr bwMode="gray">
            <a:xfrm>
              <a:off x="7098985" y="4961677"/>
              <a:ext cx="145602" cy="118899"/>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HI</a:t>
              </a:r>
            </a:p>
          </p:txBody>
        </p:sp>
      </p:grpSp>
    </p:spTree>
    <p:extLst>
      <p:ext uri="{BB962C8B-B14F-4D97-AF65-F5344CB8AC3E}">
        <p14:creationId xmlns:p14="http://schemas.microsoft.com/office/powerpoint/2010/main" val="203760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CBE3-B4CA-2109-5594-39A4558FFE80}"/>
              </a:ext>
            </a:extLst>
          </p:cNvPr>
          <p:cNvSpPr/>
          <p:nvPr/>
        </p:nvSpPr>
        <p:spPr>
          <a:xfrm>
            <a:off x="2514" y="0"/>
            <a:ext cx="5280615" cy="63097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3" name="Title 2">
            <a:extLst>
              <a:ext uri="{FF2B5EF4-FFF2-40B4-BE49-F238E27FC236}">
                <a16:creationId xmlns:a16="http://schemas.microsoft.com/office/drawing/2014/main" id="{85E91E34-A200-9F42-8BCE-9A0183F4233D}"/>
              </a:ext>
            </a:extLst>
          </p:cNvPr>
          <p:cNvSpPr>
            <a:spLocks noGrp="1"/>
          </p:cNvSpPr>
          <p:nvPr>
            <p:ph type="title"/>
          </p:nvPr>
        </p:nvSpPr>
        <p:spPr>
          <a:xfrm>
            <a:off x="170515" y="35563"/>
            <a:ext cx="4709054" cy="2663718"/>
          </a:xfrm>
        </p:spPr>
        <p:txBody>
          <a:bodyPr anchor="ctr">
            <a:normAutofit/>
          </a:bodyPr>
          <a:lstStyle/>
          <a:p>
            <a:r>
              <a:rPr lang="en-US">
                <a:solidFill>
                  <a:schemeClr val="bg1"/>
                </a:solidFill>
                <a:latin typeface="+mj-lt"/>
              </a:rPr>
              <a:t>BREAKTHRU BEVERAGE GROUP</a:t>
            </a:r>
          </a:p>
        </p:txBody>
      </p:sp>
      <p:sp>
        <p:nvSpPr>
          <p:cNvPr id="4" name="Slide Number Placeholder 1">
            <a:extLst>
              <a:ext uri="{FF2B5EF4-FFF2-40B4-BE49-F238E27FC236}">
                <a16:creationId xmlns:a16="http://schemas.microsoft.com/office/drawing/2014/main" id="{892C9826-A290-78BB-973B-1442382F61BB}"/>
              </a:ext>
            </a:extLst>
          </p:cNvPr>
          <p:cNvSpPr txBox="1">
            <a:spLocks/>
          </p:cNvSpPr>
          <p:nvPr/>
        </p:nvSpPr>
        <p:spPr>
          <a:xfrm>
            <a:off x="11464564" y="649287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4</a:t>
            </a:fld>
            <a:endParaRPr lang="en-US" sz="1000">
              <a:solidFill>
                <a:schemeClr val="bg1"/>
              </a:solidFill>
              <a:latin typeface="+mj-lt"/>
              <a:cs typeface="Helvetica"/>
            </a:endParaRPr>
          </a:p>
        </p:txBody>
      </p:sp>
      <p:sp>
        <p:nvSpPr>
          <p:cNvPr id="7" name="object 39">
            <a:extLst>
              <a:ext uri="{FF2B5EF4-FFF2-40B4-BE49-F238E27FC236}">
                <a16:creationId xmlns:a16="http://schemas.microsoft.com/office/drawing/2014/main" id="{AD1A39A1-B3DC-B9E1-5872-24F8CEE298A8}"/>
              </a:ext>
            </a:extLst>
          </p:cNvPr>
          <p:cNvSpPr txBox="1"/>
          <p:nvPr/>
        </p:nvSpPr>
        <p:spPr>
          <a:xfrm>
            <a:off x="561508" y="3095371"/>
            <a:ext cx="1223024" cy="870110"/>
          </a:xfrm>
          <a:prstGeom prst="rect">
            <a:avLst/>
          </a:prstGeom>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lang="en-US" sz="2000" b="1" i="0" u="none" strike="noStrike" kern="1200" cap="none" spc="0" normalizeH="0" baseline="0" noProof="0">
                <a:ln>
                  <a:noFill/>
                </a:ln>
                <a:solidFill>
                  <a:srgbClr val="EB1C2C"/>
                </a:solidFill>
                <a:effectLst/>
                <a:uLnTx/>
                <a:uFillTx/>
                <a:latin typeface="+mj-lt"/>
                <a:ea typeface="+mn-ea"/>
                <a:cs typeface="+mn-cs"/>
                <a:sym typeface="+mn-lt"/>
              </a:rPr>
              <a:t>~</a:t>
            </a:r>
            <a:r>
              <a:rPr kumimoji="0" sz="2000" b="1" i="0" u="none" strike="noStrike" kern="1200" cap="none" spc="0" normalizeH="0" baseline="0" noProof="0">
                <a:ln>
                  <a:noFill/>
                </a:ln>
                <a:solidFill>
                  <a:srgbClr val="EB1C2C"/>
                </a:solidFill>
                <a:effectLst/>
                <a:uLnTx/>
                <a:uFillTx/>
                <a:latin typeface="+mj-lt"/>
                <a:ea typeface="+mn-ea"/>
                <a:cs typeface="+mn-cs"/>
                <a:sym typeface="+mn-lt"/>
              </a:rPr>
              <a:t>$</a:t>
            </a:r>
            <a:r>
              <a:rPr lang="en-US" sz="2000" b="1">
                <a:solidFill>
                  <a:srgbClr val="EB1C2C"/>
                </a:solidFill>
                <a:latin typeface="+mj-lt"/>
                <a:sym typeface="+mn-lt"/>
              </a:rPr>
              <a:t>8.5</a:t>
            </a:r>
            <a:r>
              <a:rPr kumimoji="0" sz="2000" b="1" i="0" u="none" strike="noStrike" kern="1200" cap="none" spc="0" normalizeH="0" baseline="0" noProof="0">
                <a:ln>
                  <a:noFill/>
                </a:ln>
                <a:solidFill>
                  <a:srgbClr val="EB1C2C"/>
                </a:solidFill>
                <a:effectLst/>
                <a:uLnTx/>
                <a:uFillTx/>
                <a:latin typeface="+mj-lt"/>
                <a:ea typeface="+mn-ea"/>
                <a:cs typeface="+mn-cs"/>
                <a:sym typeface="+mn-lt"/>
              </a:rPr>
              <a:t> BILLION</a:t>
            </a:r>
            <a:endParaRPr kumimoji="0" lang="en-US" sz="2000" b="1" i="0" u="none" strike="noStrike" kern="1200" cap="none" spc="0" normalizeH="0" baseline="0" noProof="0">
              <a:ln>
                <a:noFill/>
              </a:ln>
              <a:solidFill>
                <a:srgbClr val="EB1C2C"/>
              </a:solidFill>
              <a:effectLst/>
              <a:uLnTx/>
              <a:uFillTx/>
              <a:latin typeface="+mj-lt"/>
              <a:ea typeface="+mn-ea"/>
              <a:cs typeface="+mn-cs"/>
              <a:sym typeface="+mn-lt"/>
            </a:endParaRPr>
          </a:p>
          <a:p>
            <a:pPr marL="12700" marR="0" lvl="0" indent="0" algn="l" defTabSz="457200" rtl="0" eaLnBrk="1" fontAlgn="auto" latinLnBrk="0" hangingPunct="1">
              <a:lnSpc>
                <a:spcPct val="100000"/>
              </a:lnSpc>
              <a:spcBef>
                <a:spcPts val="105"/>
              </a:spcBef>
              <a:spcAft>
                <a:spcPts val="0"/>
              </a:spcAft>
              <a:buClrTx/>
              <a:buSzTx/>
              <a:buFontTx/>
              <a:buNone/>
              <a:tabLst/>
              <a:defRPr/>
            </a:pPr>
            <a:endParaRPr kumimoji="0" lang="en-US" sz="200" b="0" i="0" u="none" strike="noStrike" kern="1200" cap="none" spc="0" normalizeH="0" baseline="0" noProof="0">
              <a:ln>
                <a:noFill/>
              </a:ln>
              <a:effectLst/>
              <a:uLnTx/>
              <a:uFillTx/>
              <a:latin typeface="+mj-lt"/>
              <a:ea typeface="+mn-ea"/>
              <a:cs typeface="+mn-cs"/>
              <a:sym typeface="+mn-lt"/>
            </a:endParaRPr>
          </a:p>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1200" b="1" i="0" u="none" strike="noStrike" kern="1200" cap="none" spc="0" normalizeH="0" baseline="0" noProof="0">
                <a:ln>
                  <a:noFill/>
                </a:ln>
                <a:solidFill>
                  <a:schemeClr val="bg1"/>
                </a:solidFill>
                <a:effectLst/>
                <a:uLnTx/>
                <a:uFillTx/>
                <a:latin typeface="+mj-lt"/>
                <a:ea typeface="+mn-ea"/>
                <a:cs typeface="+mn-cs"/>
                <a:sym typeface="+mn-lt"/>
              </a:rPr>
              <a:t>annual revenue</a:t>
            </a:r>
            <a:endParaRPr kumimoji="0" sz="1200" b="0" i="0" u="none" strike="noStrike" kern="1200" cap="none" spc="0" normalizeH="0" baseline="0" noProof="0">
              <a:ln>
                <a:noFill/>
              </a:ln>
              <a:solidFill>
                <a:schemeClr val="bg1"/>
              </a:solidFill>
              <a:effectLst/>
              <a:uLnTx/>
              <a:uFillTx/>
              <a:latin typeface="+mj-lt"/>
              <a:ea typeface="+mn-ea"/>
              <a:cs typeface="+mn-cs"/>
              <a:sym typeface="+mn-lt"/>
            </a:endParaRPr>
          </a:p>
        </p:txBody>
      </p:sp>
      <p:sp>
        <p:nvSpPr>
          <p:cNvPr id="8" name="object 40">
            <a:extLst>
              <a:ext uri="{FF2B5EF4-FFF2-40B4-BE49-F238E27FC236}">
                <a16:creationId xmlns:a16="http://schemas.microsoft.com/office/drawing/2014/main" id="{193B475B-2F0A-C9E4-281A-1D8E8324D21C}"/>
              </a:ext>
            </a:extLst>
          </p:cNvPr>
          <p:cNvSpPr txBox="1"/>
          <p:nvPr/>
        </p:nvSpPr>
        <p:spPr>
          <a:xfrm>
            <a:off x="2124613" y="3155531"/>
            <a:ext cx="1138554" cy="797654"/>
          </a:xfrm>
          <a:prstGeom prst="rect">
            <a:avLst/>
          </a:prstGeom>
        </p:spPr>
        <p:txBody>
          <a:bodyPr vert="horz" wrap="square" lIns="0" tIns="165100" rIns="0" bIns="0" rtlCol="0">
            <a:spAutoFit/>
          </a:bodyPr>
          <a:lstStyle/>
          <a:p>
            <a:pPr marL="12700" marR="0" lvl="0" indent="0" algn="l" defTabSz="457200" rtl="0" eaLnBrk="1" fontAlgn="auto" latinLnBrk="0" hangingPunct="1">
              <a:lnSpc>
                <a:spcPct val="100000"/>
              </a:lnSpc>
              <a:spcBef>
                <a:spcPts val="1300"/>
              </a:spcBef>
              <a:spcAft>
                <a:spcPts val="0"/>
              </a:spcAft>
              <a:buClrTx/>
              <a:buSzTx/>
              <a:buFontTx/>
              <a:buNone/>
              <a:tabLst/>
              <a:defRPr/>
            </a:pPr>
            <a:r>
              <a:rPr lang="en-US" sz="2400" b="1">
                <a:solidFill>
                  <a:srgbClr val="EB1C2C"/>
                </a:solidFill>
                <a:latin typeface="+mj-lt"/>
                <a:sym typeface="+mn-lt"/>
              </a:rPr>
              <a:t>10,0</a:t>
            </a:r>
            <a:r>
              <a:rPr kumimoji="0" lang="en-US" sz="2400" b="1" i="0" u="none" strike="noStrike" kern="1200" cap="none" spc="0" normalizeH="0" baseline="0" noProof="0">
                <a:ln>
                  <a:noFill/>
                </a:ln>
                <a:solidFill>
                  <a:srgbClr val="EB1C2C"/>
                </a:solidFill>
                <a:effectLst/>
                <a:uLnTx/>
                <a:uFillTx/>
                <a:latin typeface="+mj-lt"/>
                <a:ea typeface="+mn-ea"/>
                <a:cs typeface="+mn-cs"/>
                <a:sym typeface="+mn-lt"/>
              </a:rPr>
              <a:t>00+</a:t>
            </a:r>
            <a:endParaRPr kumimoji="0" sz="2400" b="0" i="0" u="none" strike="noStrike" kern="1200" cap="none" spc="0" normalizeH="0" baseline="0" noProof="0">
              <a:ln>
                <a:noFill/>
              </a:ln>
              <a:solidFill>
                <a:prstClr val="black"/>
              </a:solidFill>
              <a:effectLst/>
              <a:uLnTx/>
              <a:uFillTx/>
              <a:latin typeface="+mj-lt"/>
              <a:ea typeface="+mn-ea"/>
              <a:cs typeface="+mn-cs"/>
              <a:sym typeface="+mn-lt"/>
            </a:endParaRPr>
          </a:p>
          <a:p>
            <a:pPr marL="12700" marR="0" lvl="0" indent="0" algn="l" defTabSz="457200" rtl="0" eaLnBrk="1" fontAlgn="auto" latinLnBrk="0" hangingPunct="1">
              <a:lnSpc>
                <a:spcPct val="100000"/>
              </a:lnSpc>
              <a:spcBef>
                <a:spcPts val="605"/>
              </a:spcBef>
              <a:spcAft>
                <a:spcPts val="0"/>
              </a:spcAft>
              <a:buClrTx/>
              <a:buSzTx/>
              <a:buFontTx/>
              <a:buNone/>
              <a:tabLst/>
              <a:defRPr/>
            </a:pPr>
            <a:r>
              <a:rPr kumimoji="0" sz="1200" b="1" i="0" u="none" strike="noStrike" kern="1200" cap="none" spc="0" normalizeH="0" baseline="0" noProof="0">
                <a:ln>
                  <a:noFill/>
                </a:ln>
                <a:solidFill>
                  <a:schemeClr val="bg1"/>
                </a:solidFill>
                <a:effectLst/>
                <a:uLnTx/>
                <a:uFillTx/>
                <a:latin typeface="+mj-lt"/>
                <a:ea typeface="+mn-ea"/>
                <a:cs typeface="+mn-cs"/>
                <a:sym typeface="+mn-lt"/>
              </a:rPr>
              <a:t>associates</a:t>
            </a:r>
            <a:endParaRPr kumimoji="0" sz="1200" b="0" i="0" u="none" strike="noStrike" kern="1200" cap="none" spc="0" normalizeH="0" baseline="0" noProof="0">
              <a:ln>
                <a:noFill/>
              </a:ln>
              <a:solidFill>
                <a:schemeClr val="bg1"/>
              </a:solidFill>
              <a:effectLst/>
              <a:uLnTx/>
              <a:uFillTx/>
              <a:latin typeface="+mj-lt"/>
              <a:ea typeface="+mn-ea"/>
              <a:cs typeface="+mn-cs"/>
              <a:sym typeface="+mn-lt"/>
            </a:endParaRPr>
          </a:p>
        </p:txBody>
      </p:sp>
      <p:sp>
        <p:nvSpPr>
          <p:cNvPr id="9" name="object 41">
            <a:extLst>
              <a:ext uri="{FF2B5EF4-FFF2-40B4-BE49-F238E27FC236}">
                <a16:creationId xmlns:a16="http://schemas.microsoft.com/office/drawing/2014/main" id="{9D030377-2A05-E755-8111-AA849BA13CE6}"/>
              </a:ext>
            </a:extLst>
          </p:cNvPr>
          <p:cNvSpPr txBox="1"/>
          <p:nvPr/>
        </p:nvSpPr>
        <p:spPr>
          <a:xfrm>
            <a:off x="3603249" y="3203659"/>
            <a:ext cx="1540912" cy="1040670"/>
          </a:xfrm>
          <a:prstGeom prst="rect">
            <a:avLst/>
          </a:prstGeom>
        </p:spPr>
        <p:txBody>
          <a:bodyPr vert="horz" wrap="square" lIns="0" tIns="131445" rIns="0" bIns="0" rtlCol="0">
            <a:spAutoFit/>
          </a:bodyPr>
          <a:lstStyle/>
          <a:p>
            <a:pPr marL="12700" marR="0" lvl="0" indent="0" algn="l" defTabSz="457200" rtl="0" eaLnBrk="1" fontAlgn="auto" latinLnBrk="0" hangingPunct="1">
              <a:lnSpc>
                <a:spcPct val="100000"/>
              </a:lnSpc>
              <a:spcBef>
                <a:spcPts val="1035"/>
              </a:spcBef>
              <a:spcAft>
                <a:spcPts val="0"/>
              </a:spcAft>
              <a:buClrTx/>
              <a:buSzTx/>
              <a:buFontTx/>
              <a:buNone/>
              <a:tabLst/>
              <a:defRPr/>
            </a:pPr>
            <a:r>
              <a:rPr kumimoji="0" sz="2400" b="1" i="0" u="none" strike="noStrike" kern="1200" cap="none" spc="0" normalizeH="0" baseline="0" noProof="0">
                <a:ln>
                  <a:noFill/>
                </a:ln>
                <a:solidFill>
                  <a:srgbClr val="EB1C2C"/>
                </a:solidFill>
                <a:effectLst/>
                <a:uLnTx/>
                <a:uFillTx/>
                <a:latin typeface="+mj-lt"/>
                <a:ea typeface="+mn-ea"/>
                <a:cs typeface="+mn-cs"/>
                <a:sym typeface="+mn-lt"/>
              </a:rPr>
              <a:t>TBA</a:t>
            </a:r>
            <a:endParaRPr kumimoji="0" sz="2400" b="0" i="0" u="none" strike="noStrike" kern="1200" cap="none" spc="0" normalizeH="0" baseline="0" noProof="0">
              <a:ln>
                <a:noFill/>
              </a:ln>
              <a:solidFill>
                <a:prstClr val="black"/>
              </a:solidFill>
              <a:effectLst/>
              <a:uLnTx/>
              <a:uFillTx/>
              <a:latin typeface="+mj-lt"/>
              <a:ea typeface="+mn-ea"/>
              <a:cs typeface="+mn-cs"/>
              <a:sym typeface="+mn-lt"/>
            </a:endParaRPr>
          </a:p>
          <a:p>
            <a:pPr marL="12700" marR="5080" lvl="0" indent="0" algn="l" defTabSz="457200" rtl="0" eaLnBrk="1" fontAlgn="auto" latinLnBrk="0" hangingPunct="1">
              <a:lnSpc>
                <a:spcPts val="1190"/>
              </a:lnSpc>
              <a:spcBef>
                <a:spcPts val="625"/>
              </a:spcBef>
              <a:spcAft>
                <a:spcPts val="0"/>
              </a:spcAft>
              <a:buClrTx/>
              <a:buSzTx/>
              <a:buFontTx/>
              <a:buNone/>
              <a:tabLst/>
              <a:defRPr/>
            </a:pPr>
            <a:r>
              <a:rPr kumimoji="0" sz="1200" b="1" i="0" u="none" strike="noStrike" kern="1200" cap="none" spc="0" normalizeH="0" baseline="0" noProof="0">
                <a:ln>
                  <a:noFill/>
                </a:ln>
                <a:solidFill>
                  <a:schemeClr val="bg1"/>
                </a:solidFill>
                <a:effectLst/>
                <a:uLnTx/>
                <a:uFillTx/>
                <a:latin typeface="+mj-lt"/>
                <a:ea typeface="+mn-ea"/>
                <a:cs typeface="+mn-cs"/>
                <a:sym typeface="+mn-lt"/>
              </a:rPr>
              <a:t>portfolio of premium  spirits, wine, </a:t>
            </a:r>
            <a:r>
              <a:rPr kumimoji="0" lang="en-US" sz="1200" b="1" i="0" u="none" strike="noStrike" kern="1200" cap="none" spc="0" normalizeH="0" baseline="0" noProof="0">
                <a:ln>
                  <a:noFill/>
                </a:ln>
                <a:solidFill>
                  <a:schemeClr val="bg1"/>
                </a:solidFill>
                <a:effectLst/>
                <a:uLnTx/>
                <a:uFillTx/>
                <a:latin typeface="+mj-lt"/>
                <a:ea typeface="+mn-ea"/>
                <a:cs typeface="+mn-cs"/>
                <a:sym typeface="+mn-lt"/>
              </a:rPr>
              <a:t>beer and non-</a:t>
            </a:r>
            <a:r>
              <a:rPr kumimoji="0" lang="en-US" sz="1200" b="1" i="0" u="none" strike="noStrike" kern="1200" cap="none" spc="0" normalizeH="0" baseline="0" noProof="0" err="1">
                <a:ln>
                  <a:noFill/>
                </a:ln>
                <a:solidFill>
                  <a:schemeClr val="bg1"/>
                </a:solidFill>
                <a:effectLst/>
                <a:uLnTx/>
                <a:uFillTx/>
                <a:latin typeface="+mj-lt"/>
                <a:ea typeface="+mn-ea"/>
                <a:cs typeface="+mn-cs"/>
                <a:sym typeface="+mn-lt"/>
              </a:rPr>
              <a:t>alc</a:t>
            </a:r>
            <a:endParaRPr kumimoji="0" sz="1200" b="0" i="0" u="none" strike="noStrike" kern="1200" cap="none" spc="0" normalizeH="0" baseline="0" noProof="0">
              <a:ln>
                <a:noFill/>
              </a:ln>
              <a:solidFill>
                <a:schemeClr val="bg1"/>
              </a:solidFill>
              <a:effectLst/>
              <a:uLnTx/>
              <a:uFillTx/>
              <a:latin typeface="+mj-lt"/>
              <a:ea typeface="+mn-ea"/>
              <a:cs typeface="+mn-cs"/>
              <a:sym typeface="+mn-lt"/>
            </a:endParaRPr>
          </a:p>
        </p:txBody>
      </p:sp>
      <p:sp>
        <p:nvSpPr>
          <p:cNvPr id="10" name="object 42">
            <a:extLst>
              <a:ext uri="{FF2B5EF4-FFF2-40B4-BE49-F238E27FC236}">
                <a16:creationId xmlns:a16="http://schemas.microsoft.com/office/drawing/2014/main" id="{3A211480-AFB2-F4ED-D295-238197B94335}"/>
              </a:ext>
            </a:extLst>
          </p:cNvPr>
          <p:cNvSpPr txBox="1"/>
          <p:nvPr/>
        </p:nvSpPr>
        <p:spPr>
          <a:xfrm>
            <a:off x="561508" y="4676015"/>
            <a:ext cx="1086586" cy="1165704"/>
          </a:xfrm>
          <a:prstGeom prst="rect">
            <a:avLst/>
          </a:prstGeom>
        </p:spPr>
        <p:txBody>
          <a:bodyPr vert="horz" wrap="square" lIns="0" tIns="163830" rIns="0" bIns="0" rtlCol="0">
            <a:spAutoFit/>
          </a:bodyPr>
          <a:lstStyle/>
          <a:p>
            <a:pPr marL="12700" marR="0" lvl="0" indent="0" algn="l" defTabSz="457200" rtl="0" eaLnBrk="1" fontAlgn="auto" latinLnBrk="0" hangingPunct="1">
              <a:lnSpc>
                <a:spcPct val="100000"/>
              </a:lnSpc>
              <a:spcBef>
                <a:spcPts val="1290"/>
              </a:spcBef>
              <a:spcAft>
                <a:spcPts val="0"/>
              </a:spcAft>
              <a:buClrTx/>
              <a:buSzTx/>
              <a:buFontTx/>
              <a:buNone/>
              <a:tabLst/>
              <a:defRPr/>
            </a:pPr>
            <a:r>
              <a:rPr kumimoji="0" sz="2400" b="1" i="0" u="none" strike="noStrike" kern="1200" cap="none" spc="0" normalizeH="0" baseline="0" noProof="0">
                <a:ln>
                  <a:noFill/>
                </a:ln>
                <a:solidFill>
                  <a:srgbClr val="EB1C2C"/>
                </a:solidFill>
                <a:effectLst/>
                <a:uLnTx/>
                <a:uFillTx/>
                <a:latin typeface="+mj-lt"/>
                <a:ea typeface="+mn-ea"/>
                <a:cs typeface="+mn-cs"/>
                <a:sym typeface="+mn-lt"/>
              </a:rPr>
              <a:t>1</a:t>
            </a:r>
            <a:r>
              <a:rPr kumimoji="0" lang="en-US" sz="2400" b="1" i="0" u="none" strike="noStrike" kern="1200" cap="none" spc="0" normalizeH="0" baseline="0" noProof="0">
                <a:ln>
                  <a:noFill/>
                </a:ln>
                <a:solidFill>
                  <a:srgbClr val="EB1C2C"/>
                </a:solidFill>
                <a:effectLst/>
                <a:uLnTx/>
                <a:uFillTx/>
                <a:latin typeface="+mj-lt"/>
                <a:ea typeface="+mn-ea"/>
                <a:cs typeface="+mn-cs"/>
                <a:sym typeface="+mn-lt"/>
              </a:rPr>
              <a:t>6</a:t>
            </a:r>
            <a:endParaRPr kumimoji="0" sz="2400" b="0" i="0" u="none" strike="noStrike" kern="1200" cap="none" spc="0" normalizeH="0" baseline="0" noProof="0">
              <a:ln>
                <a:noFill/>
              </a:ln>
              <a:solidFill>
                <a:prstClr val="black"/>
              </a:solidFill>
              <a:effectLst/>
              <a:uLnTx/>
              <a:uFillTx/>
              <a:latin typeface="+mj-lt"/>
              <a:ea typeface="+mn-ea"/>
              <a:cs typeface="+mn-cs"/>
              <a:sym typeface="+mn-lt"/>
            </a:endParaRPr>
          </a:p>
          <a:p>
            <a:pPr marL="12700" marR="5080" lvl="0" indent="0" algn="l" defTabSz="457200" rtl="0" eaLnBrk="1" fontAlgn="auto" latinLnBrk="0" hangingPunct="1">
              <a:lnSpc>
                <a:spcPct val="100000"/>
              </a:lnSpc>
              <a:spcBef>
                <a:spcPts val="605"/>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j-lt"/>
                <a:ea typeface="+mn-ea"/>
                <a:cs typeface="+mn-cs"/>
                <a:sym typeface="+mn-lt"/>
              </a:rPr>
              <a:t>U.S. markets,  and across Canada*</a:t>
            </a:r>
          </a:p>
        </p:txBody>
      </p:sp>
      <p:sp>
        <p:nvSpPr>
          <p:cNvPr id="11" name="object 43">
            <a:extLst>
              <a:ext uri="{FF2B5EF4-FFF2-40B4-BE49-F238E27FC236}">
                <a16:creationId xmlns:a16="http://schemas.microsoft.com/office/drawing/2014/main" id="{0CB11824-68AE-AB05-4867-87DEB9B588E2}"/>
              </a:ext>
            </a:extLst>
          </p:cNvPr>
          <p:cNvSpPr txBox="1"/>
          <p:nvPr/>
        </p:nvSpPr>
        <p:spPr>
          <a:xfrm>
            <a:off x="3608523" y="4676015"/>
            <a:ext cx="1070409" cy="1165704"/>
          </a:xfrm>
          <a:prstGeom prst="rect">
            <a:avLst/>
          </a:prstGeom>
        </p:spPr>
        <p:txBody>
          <a:bodyPr vert="horz" wrap="square" lIns="0" tIns="163830" rIns="0" bIns="0" rtlCol="0">
            <a:spAutoFit/>
          </a:bodyPr>
          <a:lstStyle/>
          <a:p>
            <a:pPr marL="12700" marR="0" lvl="0" indent="0" algn="l" defTabSz="457200" rtl="0" eaLnBrk="1" fontAlgn="auto" latinLnBrk="0" hangingPunct="1">
              <a:lnSpc>
                <a:spcPct val="100000"/>
              </a:lnSpc>
              <a:spcBef>
                <a:spcPts val="1290"/>
              </a:spcBef>
              <a:spcAft>
                <a:spcPts val="0"/>
              </a:spcAft>
              <a:buClrTx/>
              <a:buSzTx/>
              <a:buFontTx/>
              <a:buNone/>
              <a:tabLst/>
              <a:defRPr/>
            </a:pPr>
            <a:r>
              <a:rPr kumimoji="0" sz="2400" b="1" i="0" u="none" strike="noStrike" kern="1200" cap="none" spc="0" normalizeH="0" baseline="0" noProof="0">
                <a:ln>
                  <a:noFill/>
                </a:ln>
                <a:solidFill>
                  <a:srgbClr val="EB1C2C"/>
                </a:solidFill>
                <a:effectLst/>
                <a:uLnTx/>
                <a:uFillTx/>
                <a:latin typeface="+mj-lt"/>
                <a:ea typeface="+mn-ea"/>
                <a:cs typeface="+mn-cs"/>
                <a:sym typeface="+mn-lt"/>
              </a:rPr>
              <a:t>4th</a:t>
            </a:r>
            <a:endParaRPr kumimoji="0" sz="2400" b="0" i="0" u="none" strike="noStrike" kern="1200" cap="none" spc="0" normalizeH="0" baseline="0" noProof="0">
              <a:ln>
                <a:noFill/>
              </a:ln>
              <a:solidFill>
                <a:prstClr val="black"/>
              </a:solidFill>
              <a:effectLst/>
              <a:uLnTx/>
              <a:uFillTx/>
              <a:latin typeface="+mj-lt"/>
              <a:ea typeface="+mn-ea"/>
              <a:cs typeface="+mn-cs"/>
              <a:sym typeface="+mn-lt"/>
            </a:endParaRPr>
          </a:p>
          <a:p>
            <a:pPr marL="12700" marR="5080" lvl="0" indent="0" algn="l" defTabSz="457200" rtl="0" eaLnBrk="1" fontAlgn="auto" latinLnBrk="0" hangingPunct="1">
              <a:lnSpc>
                <a:spcPct val="100000"/>
              </a:lnSpc>
              <a:spcBef>
                <a:spcPts val="605"/>
              </a:spcBef>
              <a:spcAft>
                <a:spcPts val="0"/>
              </a:spcAft>
              <a:buClrTx/>
              <a:buSzTx/>
              <a:buFontTx/>
              <a:buNone/>
              <a:tabLst/>
              <a:defRPr/>
            </a:pPr>
            <a:r>
              <a:rPr kumimoji="0" sz="1200" b="1" i="0" u="none" strike="noStrike" kern="1200" cap="none" spc="0" normalizeH="0" baseline="0" noProof="0">
                <a:ln>
                  <a:noFill/>
                </a:ln>
                <a:solidFill>
                  <a:schemeClr val="bg1"/>
                </a:solidFill>
                <a:effectLst/>
                <a:uLnTx/>
                <a:uFillTx/>
                <a:latin typeface="+mj-lt"/>
                <a:ea typeface="+mn-ea"/>
                <a:cs typeface="+mn-cs"/>
                <a:sym typeface="+mn-lt"/>
              </a:rPr>
              <a:t>generation,  family owned  and operated</a:t>
            </a:r>
            <a:endParaRPr kumimoji="0" sz="1200" b="0" i="0" u="none" strike="noStrike" kern="1200" cap="none" spc="0" normalizeH="0" baseline="0" noProof="0">
              <a:ln>
                <a:noFill/>
              </a:ln>
              <a:solidFill>
                <a:schemeClr val="bg1"/>
              </a:solidFill>
              <a:effectLst/>
              <a:uLnTx/>
              <a:uFillTx/>
              <a:latin typeface="+mj-lt"/>
              <a:ea typeface="+mn-ea"/>
              <a:cs typeface="+mn-cs"/>
              <a:sym typeface="+mn-lt"/>
            </a:endParaRPr>
          </a:p>
        </p:txBody>
      </p:sp>
      <p:sp>
        <p:nvSpPr>
          <p:cNvPr id="12" name="object 44">
            <a:extLst>
              <a:ext uri="{FF2B5EF4-FFF2-40B4-BE49-F238E27FC236}">
                <a16:creationId xmlns:a16="http://schemas.microsoft.com/office/drawing/2014/main" id="{A3F03A0A-AEFF-3519-62B9-72F0106EDE2E}"/>
              </a:ext>
            </a:extLst>
          </p:cNvPr>
          <p:cNvSpPr/>
          <p:nvPr/>
        </p:nvSpPr>
        <p:spPr>
          <a:xfrm>
            <a:off x="564834" y="4361571"/>
            <a:ext cx="1138555" cy="0"/>
          </a:xfrm>
          <a:custGeom>
            <a:avLst/>
            <a:gdLst/>
            <a:ahLst/>
            <a:cxnLst/>
            <a:rect l="l" t="t" r="r" b="b"/>
            <a:pathLst>
              <a:path w="1138555">
                <a:moveTo>
                  <a:pt x="1138301" y="0"/>
                </a:moveTo>
                <a:lnTo>
                  <a:pt x="0" y="0"/>
                </a:lnTo>
              </a:path>
            </a:pathLst>
          </a:custGeom>
          <a:ln w="12192">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13" name="object 45">
            <a:extLst>
              <a:ext uri="{FF2B5EF4-FFF2-40B4-BE49-F238E27FC236}">
                <a16:creationId xmlns:a16="http://schemas.microsoft.com/office/drawing/2014/main" id="{EE9A1E43-1C07-0D41-7D68-6FAF752EE661}"/>
              </a:ext>
            </a:extLst>
          </p:cNvPr>
          <p:cNvSpPr/>
          <p:nvPr/>
        </p:nvSpPr>
        <p:spPr>
          <a:xfrm>
            <a:off x="2084041" y="4361571"/>
            <a:ext cx="1138555" cy="0"/>
          </a:xfrm>
          <a:custGeom>
            <a:avLst/>
            <a:gdLst/>
            <a:ahLst/>
            <a:cxnLst/>
            <a:rect l="l" t="t" r="r" b="b"/>
            <a:pathLst>
              <a:path w="1138555">
                <a:moveTo>
                  <a:pt x="1138301" y="0"/>
                </a:moveTo>
                <a:lnTo>
                  <a:pt x="0" y="0"/>
                </a:lnTo>
              </a:path>
            </a:pathLst>
          </a:custGeom>
          <a:ln w="12192">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14" name="object 45">
            <a:extLst>
              <a:ext uri="{FF2B5EF4-FFF2-40B4-BE49-F238E27FC236}">
                <a16:creationId xmlns:a16="http://schemas.microsoft.com/office/drawing/2014/main" id="{EE14D3DC-E4B5-4ED1-AD57-34313FBBBE59}"/>
              </a:ext>
            </a:extLst>
          </p:cNvPr>
          <p:cNvSpPr/>
          <p:nvPr/>
        </p:nvSpPr>
        <p:spPr>
          <a:xfrm>
            <a:off x="3603249" y="4361571"/>
            <a:ext cx="1138555" cy="0"/>
          </a:xfrm>
          <a:custGeom>
            <a:avLst/>
            <a:gdLst/>
            <a:ahLst/>
            <a:cxnLst/>
            <a:rect l="l" t="t" r="r" b="b"/>
            <a:pathLst>
              <a:path w="1138555">
                <a:moveTo>
                  <a:pt x="1138301" y="0"/>
                </a:moveTo>
                <a:lnTo>
                  <a:pt x="0" y="0"/>
                </a:lnTo>
              </a:path>
            </a:pathLst>
          </a:custGeom>
          <a:ln w="12192">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sym typeface="+mn-lt"/>
            </a:endParaRPr>
          </a:p>
        </p:txBody>
      </p:sp>
      <p:sp>
        <p:nvSpPr>
          <p:cNvPr id="15" name="object 42">
            <a:extLst>
              <a:ext uri="{FF2B5EF4-FFF2-40B4-BE49-F238E27FC236}">
                <a16:creationId xmlns:a16="http://schemas.microsoft.com/office/drawing/2014/main" id="{5D443235-4B1B-243A-7C1D-A3FB36A61582}"/>
              </a:ext>
            </a:extLst>
          </p:cNvPr>
          <p:cNvSpPr txBox="1"/>
          <p:nvPr/>
        </p:nvSpPr>
        <p:spPr>
          <a:xfrm>
            <a:off x="2124613" y="4676015"/>
            <a:ext cx="1426669" cy="1350370"/>
          </a:xfrm>
          <a:prstGeom prst="rect">
            <a:avLst/>
          </a:prstGeom>
        </p:spPr>
        <p:txBody>
          <a:bodyPr vert="horz" wrap="square" lIns="0" tIns="163830" rIns="0" bIns="0" rtlCol="0">
            <a:spAutoFit/>
          </a:bodyPr>
          <a:lstStyle/>
          <a:p>
            <a:pPr marL="12700" marR="0" lvl="0" indent="0" algn="l" defTabSz="457200" rtl="0" eaLnBrk="1" fontAlgn="auto" latinLnBrk="0" hangingPunct="1">
              <a:lnSpc>
                <a:spcPct val="100000"/>
              </a:lnSpc>
              <a:spcBef>
                <a:spcPts val="1290"/>
              </a:spcBef>
              <a:spcAft>
                <a:spcPts val="0"/>
              </a:spcAft>
              <a:buClrTx/>
              <a:buSzTx/>
              <a:buFontTx/>
              <a:buNone/>
              <a:tabLst/>
              <a:defRPr/>
            </a:pPr>
            <a:r>
              <a:rPr kumimoji="0" lang="en-US" sz="2400" b="1" i="0" u="none" strike="noStrike" kern="1200" cap="none" spc="0" normalizeH="0" baseline="0" noProof="0">
                <a:ln>
                  <a:noFill/>
                </a:ln>
                <a:solidFill>
                  <a:srgbClr val="EB1C2C"/>
                </a:solidFill>
                <a:effectLst/>
                <a:uLnTx/>
                <a:uFillTx/>
                <a:latin typeface="+mj-lt"/>
                <a:ea typeface="+mn-ea"/>
                <a:cs typeface="+mn-cs"/>
                <a:sym typeface="+mn-lt"/>
              </a:rPr>
              <a:t>3rd</a:t>
            </a:r>
            <a:endParaRPr kumimoji="0" sz="2400" b="0" i="0" u="none" strike="noStrike" kern="1200" cap="none" spc="0" normalizeH="0" baseline="0" noProof="0">
              <a:ln>
                <a:noFill/>
              </a:ln>
              <a:solidFill>
                <a:prstClr val="black"/>
              </a:solidFill>
              <a:effectLst/>
              <a:uLnTx/>
              <a:uFillTx/>
              <a:latin typeface="+mj-lt"/>
              <a:ea typeface="+mn-ea"/>
              <a:cs typeface="+mn-cs"/>
              <a:sym typeface="+mn-lt"/>
            </a:endParaRPr>
          </a:p>
          <a:p>
            <a:pPr marL="12700" marR="5080" lvl="0" indent="0" algn="l" defTabSz="457200" rtl="0" eaLnBrk="1" fontAlgn="auto" latinLnBrk="0" hangingPunct="1">
              <a:lnSpc>
                <a:spcPct val="100000"/>
              </a:lnSpc>
              <a:spcBef>
                <a:spcPts val="605"/>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j-lt"/>
                <a:ea typeface="+mn-ea"/>
                <a:cs typeface="+mn-cs"/>
                <a:sym typeface="+mn-lt"/>
              </a:rPr>
              <a:t>largest wine &amp; spirits distributor in the United States</a:t>
            </a:r>
            <a:endParaRPr kumimoji="0" sz="1200" b="0" i="0" u="none" strike="noStrike" kern="1200" cap="none" spc="0" normalizeH="0" baseline="0" noProof="0">
              <a:ln>
                <a:noFill/>
              </a:ln>
              <a:solidFill>
                <a:schemeClr val="bg1"/>
              </a:solidFill>
              <a:effectLst/>
              <a:uLnTx/>
              <a:uFillTx/>
              <a:latin typeface="+mj-lt"/>
              <a:ea typeface="+mn-ea"/>
              <a:cs typeface="+mn-cs"/>
              <a:sym typeface="+mn-lt"/>
            </a:endParaRPr>
          </a:p>
        </p:txBody>
      </p:sp>
      <p:sp>
        <p:nvSpPr>
          <p:cNvPr id="16" name="TextBox 15">
            <a:extLst>
              <a:ext uri="{FF2B5EF4-FFF2-40B4-BE49-F238E27FC236}">
                <a16:creationId xmlns:a16="http://schemas.microsoft.com/office/drawing/2014/main" id="{AF27F6F4-9133-87B7-F722-5B158E76C6A7}"/>
              </a:ext>
            </a:extLst>
          </p:cNvPr>
          <p:cNvSpPr txBox="1"/>
          <p:nvPr/>
        </p:nvSpPr>
        <p:spPr>
          <a:xfrm>
            <a:off x="561508" y="6094263"/>
            <a:ext cx="3292884" cy="215444"/>
          </a:xfrm>
          <a:prstGeom prst="rect">
            <a:avLst/>
          </a:prstGeom>
          <a:noFill/>
        </p:spPr>
        <p:txBody>
          <a:bodyPr wrap="square" rtlCol="0">
            <a:spAutoFit/>
          </a:bodyPr>
          <a:lstStyle/>
          <a:p>
            <a:r>
              <a:rPr lang="en-US" sz="800" b="1" i="1">
                <a:latin typeface="+mj-lt"/>
              </a:rPr>
              <a:t>*CDI is a BBG affiliate</a:t>
            </a:r>
          </a:p>
        </p:txBody>
      </p:sp>
      <p:sp>
        <p:nvSpPr>
          <p:cNvPr id="23" name="Footer Placeholder 3">
            <a:extLst>
              <a:ext uri="{FF2B5EF4-FFF2-40B4-BE49-F238E27FC236}">
                <a16:creationId xmlns:a16="http://schemas.microsoft.com/office/drawing/2014/main" id="{F2E91F03-DE1F-D150-3B1D-80CE942C8501}"/>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sp>
        <p:nvSpPr>
          <p:cNvPr id="46" name="Freeform 49">
            <a:extLst>
              <a:ext uri="{FF2B5EF4-FFF2-40B4-BE49-F238E27FC236}">
                <a16:creationId xmlns:a16="http://schemas.microsoft.com/office/drawing/2014/main" id="{55C8AD91-BCF9-0D27-3969-EC8E514B714F}"/>
              </a:ext>
            </a:extLst>
          </p:cNvPr>
          <p:cNvSpPr>
            <a:spLocks/>
          </p:cNvSpPr>
          <p:nvPr/>
        </p:nvSpPr>
        <p:spPr bwMode="gray">
          <a:xfrm>
            <a:off x="7887393" y="4654483"/>
            <a:ext cx="1214072" cy="1290278"/>
          </a:xfrm>
          <a:custGeom>
            <a:avLst/>
            <a:gdLst>
              <a:gd name="T0" fmla="*/ 1103 w 1074"/>
              <a:gd name="T1" fmla="*/ 292 h 1070"/>
              <a:gd name="T2" fmla="*/ 1116 w 1074"/>
              <a:gd name="T3" fmla="*/ 441 h 1070"/>
              <a:gd name="T4" fmla="*/ 1138 w 1074"/>
              <a:gd name="T5" fmla="*/ 501 h 1070"/>
              <a:gd name="T6" fmla="*/ 1155 w 1074"/>
              <a:gd name="T7" fmla="*/ 605 h 1070"/>
              <a:gd name="T8" fmla="*/ 1125 w 1074"/>
              <a:gd name="T9" fmla="*/ 673 h 1070"/>
              <a:gd name="T10" fmla="*/ 1068 w 1074"/>
              <a:gd name="T11" fmla="*/ 701 h 1070"/>
              <a:gd name="T12" fmla="*/ 1050 w 1074"/>
              <a:gd name="T13" fmla="*/ 673 h 1070"/>
              <a:gd name="T14" fmla="*/ 1050 w 1074"/>
              <a:gd name="T15" fmla="*/ 717 h 1070"/>
              <a:gd name="T16" fmla="*/ 963 w 1074"/>
              <a:gd name="T17" fmla="*/ 785 h 1070"/>
              <a:gd name="T18" fmla="*/ 911 w 1074"/>
              <a:gd name="T19" fmla="*/ 793 h 1070"/>
              <a:gd name="T20" fmla="*/ 889 w 1074"/>
              <a:gd name="T21" fmla="*/ 821 h 1070"/>
              <a:gd name="T22" fmla="*/ 876 w 1074"/>
              <a:gd name="T23" fmla="*/ 841 h 1070"/>
              <a:gd name="T24" fmla="*/ 800 w 1074"/>
              <a:gd name="T25" fmla="*/ 913 h 1070"/>
              <a:gd name="T26" fmla="*/ 827 w 1074"/>
              <a:gd name="T27" fmla="*/ 941 h 1070"/>
              <a:gd name="T28" fmla="*/ 862 w 1074"/>
              <a:gd name="T29" fmla="*/ 1061 h 1070"/>
              <a:gd name="T30" fmla="*/ 813 w 1074"/>
              <a:gd name="T31" fmla="*/ 1049 h 1070"/>
              <a:gd name="T32" fmla="*/ 678 w 1074"/>
              <a:gd name="T33" fmla="*/ 993 h 1070"/>
              <a:gd name="T34" fmla="*/ 542 w 1074"/>
              <a:gd name="T35" fmla="*/ 825 h 1070"/>
              <a:gd name="T36" fmla="*/ 463 w 1074"/>
              <a:gd name="T37" fmla="*/ 701 h 1070"/>
              <a:gd name="T38" fmla="*/ 345 w 1074"/>
              <a:gd name="T39" fmla="*/ 693 h 1070"/>
              <a:gd name="T40" fmla="*/ 289 w 1074"/>
              <a:gd name="T41" fmla="*/ 741 h 1070"/>
              <a:gd name="T42" fmla="*/ 184 w 1074"/>
              <a:gd name="T43" fmla="*/ 705 h 1070"/>
              <a:gd name="T44" fmla="*/ 114 w 1074"/>
              <a:gd name="T45" fmla="*/ 609 h 1070"/>
              <a:gd name="T46" fmla="*/ 57 w 1074"/>
              <a:gd name="T47" fmla="*/ 549 h 1070"/>
              <a:gd name="T48" fmla="*/ 0 w 1074"/>
              <a:gd name="T49" fmla="*/ 485 h 1070"/>
              <a:gd name="T50" fmla="*/ 310 w 1074"/>
              <a:gd name="T51" fmla="*/ 461 h 1070"/>
              <a:gd name="T52" fmla="*/ 582 w 1074"/>
              <a:gd name="T53" fmla="*/ 8 h 1070"/>
              <a:gd name="T54" fmla="*/ 603 w 1074"/>
              <a:gd name="T55" fmla="*/ 224 h 1070"/>
              <a:gd name="T56" fmla="*/ 651 w 1074"/>
              <a:gd name="T57" fmla="*/ 232 h 1070"/>
              <a:gd name="T58" fmla="*/ 761 w 1074"/>
              <a:gd name="T59" fmla="*/ 240 h 1070"/>
              <a:gd name="T60" fmla="*/ 836 w 1074"/>
              <a:gd name="T61" fmla="*/ 256 h 1070"/>
              <a:gd name="T62" fmla="*/ 893 w 1074"/>
              <a:gd name="T63" fmla="*/ 256 h 1070"/>
              <a:gd name="T64" fmla="*/ 941 w 1074"/>
              <a:gd name="T65" fmla="*/ 256 h 1070"/>
              <a:gd name="T66" fmla="*/ 1037 w 1074"/>
              <a:gd name="T67" fmla="*/ 268 h 10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4"/>
              <a:gd name="T103" fmla="*/ 0 h 1070"/>
              <a:gd name="T104" fmla="*/ 1074 w 1074"/>
              <a:gd name="T105" fmla="*/ 1070 h 10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4" h="1070">
                <a:moveTo>
                  <a:pt x="969" y="268"/>
                </a:moveTo>
                <a:lnTo>
                  <a:pt x="1009" y="292"/>
                </a:lnTo>
                <a:lnTo>
                  <a:pt x="1013" y="356"/>
                </a:lnTo>
                <a:lnTo>
                  <a:pt x="1021" y="441"/>
                </a:lnTo>
                <a:lnTo>
                  <a:pt x="1033" y="461"/>
                </a:lnTo>
                <a:lnTo>
                  <a:pt x="1041" y="501"/>
                </a:lnTo>
                <a:lnTo>
                  <a:pt x="1073" y="553"/>
                </a:lnTo>
                <a:lnTo>
                  <a:pt x="1057" y="605"/>
                </a:lnTo>
                <a:lnTo>
                  <a:pt x="1057" y="661"/>
                </a:lnTo>
                <a:lnTo>
                  <a:pt x="1029" y="673"/>
                </a:lnTo>
                <a:lnTo>
                  <a:pt x="997" y="705"/>
                </a:lnTo>
                <a:lnTo>
                  <a:pt x="977" y="701"/>
                </a:lnTo>
                <a:lnTo>
                  <a:pt x="981" y="673"/>
                </a:lnTo>
                <a:lnTo>
                  <a:pt x="961" y="673"/>
                </a:lnTo>
                <a:lnTo>
                  <a:pt x="957" y="689"/>
                </a:lnTo>
                <a:lnTo>
                  <a:pt x="961" y="717"/>
                </a:lnTo>
                <a:lnTo>
                  <a:pt x="929" y="749"/>
                </a:lnTo>
                <a:lnTo>
                  <a:pt x="881" y="785"/>
                </a:lnTo>
                <a:lnTo>
                  <a:pt x="845" y="801"/>
                </a:lnTo>
                <a:lnTo>
                  <a:pt x="833" y="793"/>
                </a:lnTo>
                <a:lnTo>
                  <a:pt x="809" y="805"/>
                </a:lnTo>
                <a:lnTo>
                  <a:pt x="813" y="821"/>
                </a:lnTo>
                <a:lnTo>
                  <a:pt x="793" y="821"/>
                </a:lnTo>
                <a:lnTo>
                  <a:pt x="801" y="841"/>
                </a:lnTo>
                <a:lnTo>
                  <a:pt x="765" y="909"/>
                </a:lnTo>
                <a:lnTo>
                  <a:pt x="732" y="913"/>
                </a:lnTo>
                <a:lnTo>
                  <a:pt x="757" y="925"/>
                </a:lnTo>
                <a:lnTo>
                  <a:pt x="757" y="941"/>
                </a:lnTo>
                <a:lnTo>
                  <a:pt x="769" y="941"/>
                </a:lnTo>
                <a:lnTo>
                  <a:pt x="789" y="1061"/>
                </a:lnTo>
                <a:lnTo>
                  <a:pt x="765" y="1069"/>
                </a:lnTo>
                <a:lnTo>
                  <a:pt x="744" y="1049"/>
                </a:lnTo>
                <a:lnTo>
                  <a:pt x="712" y="1049"/>
                </a:lnTo>
                <a:lnTo>
                  <a:pt x="620" y="993"/>
                </a:lnTo>
                <a:lnTo>
                  <a:pt x="568" y="893"/>
                </a:lnTo>
                <a:lnTo>
                  <a:pt x="496" y="825"/>
                </a:lnTo>
                <a:lnTo>
                  <a:pt x="484" y="789"/>
                </a:lnTo>
                <a:lnTo>
                  <a:pt x="424" y="701"/>
                </a:lnTo>
                <a:lnTo>
                  <a:pt x="372" y="685"/>
                </a:lnTo>
                <a:lnTo>
                  <a:pt x="316" y="693"/>
                </a:lnTo>
                <a:lnTo>
                  <a:pt x="300" y="729"/>
                </a:lnTo>
                <a:lnTo>
                  <a:pt x="264" y="741"/>
                </a:lnTo>
                <a:lnTo>
                  <a:pt x="244" y="769"/>
                </a:lnTo>
                <a:lnTo>
                  <a:pt x="168" y="705"/>
                </a:lnTo>
                <a:lnTo>
                  <a:pt x="136" y="669"/>
                </a:lnTo>
                <a:lnTo>
                  <a:pt x="104" y="609"/>
                </a:lnTo>
                <a:lnTo>
                  <a:pt x="72" y="589"/>
                </a:lnTo>
                <a:lnTo>
                  <a:pt x="52" y="549"/>
                </a:lnTo>
                <a:lnTo>
                  <a:pt x="32" y="521"/>
                </a:lnTo>
                <a:lnTo>
                  <a:pt x="0" y="485"/>
                </a:lnTo>
                <a:lnTo>
                  <a:pt x="0" y="461"/>
                </a:lnTo>
                <a:lnTo>
                  <a:pt x="284" y="461"/>
                </a:lnTo>
                <a:lnTo>
                  <a:pt x="292" y="0"/>
                </a:lnTo>
                <a:lnTo>
                  <a:pt x="532" y="8"/>
                </a:lnTo>
                <a:lnTo>
                  <a:pt x="536" y="212"/>
                </a:lnTo>
                <a:lnTo>
                  <a:pt x="552" y="224"/>
                </a:lnTo>
                <a:lnTo>
                  <a:pt x="572" y="216"/>
                </a:lnTo>
                <a:lnTo>
                  <a:pt x="596" y="232"/>
                </a:lnTo>
                <a:lnTo>
                  <a:pt x="668" y="248"/>
                </a:lnTo>
                <a:lnTo>
                  <a:pt x="696" y="240"/>
                </a:lnTo>
                <a:lnTo>
                  <a:pt x="732" y="264"/>
                </a:lnTo>
                <a:lnTo>
                  <a:pt x="765" y="256"/>
                </a:lnTo>
                <a:lnTo>
                  <a:pt x="789" y="268"/>
                </a:lnTo>
                <a:lnTo>
                  <a:pt x="817" y="256"/>
                </a:lnTo>
                <a:lnTo>
                  <a:pt x="833" y="272"/>
                </a:lnTo>
                <a:lnTo>
                  <a:pt x="861" y="256"/>
                </a:lnTo>
                <a:lnTo>
                  <a:pt x="937" y="252"/>
                </a:lnTo>
                <a:lnTo>
                  <a:pt x="949" y="268"/>
                </a:lnTo>
                <a:lnTo>
                  <a:pt x="969" y="26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grpSp>
        <p:nvGrpSpPr>
          <p:cNvPr id="48" name="Group 47">
            <a:extLst>
              <a:ext uri="{FF2B5EF4-FFF2-40B4-BE49-F238E27FC236}">
                <a16:creationId xmlns:a16="http://schemas.microsoft.com/office/drawing/2014/main" id="{BB51DD70-E6CB-175B-9854-6875DF541465}"/>
              </a:ext>
            </a:extLst>
          </p:cNvPr>
          <p:cNvGrpSpPr/>
          <p:nvPr/>
        </p:nvGrpSpPr>
        <p:grpSpPr>
          <a:xfrm>
            <a:off x="5989618" y="462565"/>
            <a:ext cx="5755745" cy="5052305"/>
            <a:chOff x="5796242" y="916346"/>
            <a:chExt cx="6232561" cy="5063143"/>
          </a:xfrm>
        </p:grpSpPr>
        <p:grpSp>
          <p:nvGrpSpPr>
            <p:cNvPr id="52" name="Group 51">
              <a:extLst>
                <a:ext uri="{FF2B5EF4-FFF2-40B4-BE49-F238E27FC236}">
                  <a16:creationId xmlns:a16="http://schemas.microsoft.com/office/drawing/2014/main" id="{6FCC5D59-A169-2832-A24E-B2B1E7D77666}"/>
                </a:ext>
              </a:extLst>
            </p:cNvPr>
            <p:cNvGrpSpPr/>
            <p:nvPr/>
          </p:nvGrpSpPr>
          <p:grpSpPr>
            <a:xfrm>
              <a:off x="10267198" y="3699134"/>
              <a:ext cx="564379" cy="524468"/>
              <a:chOff x="10378958" y="3848994"/>
              <a:chExt cx="564379" cy="524468"/>
            </a:xfrm>
            <a:solidFill>
              <a:srgbClr val="8497B0"/>
            </a:solidFill>
          </p:grpSpPr>
          <p:sp>
            <p:nvSpPr>
              <p:cNvPr id="338" name="Freeform 79">
                <a:extLst>
                  <a:ext uri="{FF2B5EF4-FFF2-40B4-BE49-F238E27FC236}">
                    <a16:creationId xmlns:a16="http://schemas.microsoft.com/office/drawing/2014/main" id="{6EAACB99-C03C-ACA2-17A6-181CF5D71AC2}"/>
                  </a:ext>
                </a:extLst>
              </p:cNvPr>
              <p:cNvSpPr>
                <a:spLocks/>
              </p:cNvSpPr>
              <p:nvPr/>
            </p:nvSpPr>
            <p:spPr bwMode="gray">
              <a:xfrm>
                <a:off x="10378958" y="38489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339" name="Rectangle 111">
                <a:extLst>
                  <a:ext uri="{FF2B5EF4-FFF2-40B4-BE49-F238E27FC236}">
                    <a16:creationId xmlns:a16="http://schemas.microsoft.com/office/drawing/2014/main" id="{891F5D84-B19A-4A02-6126-FCC95D6E275F}"/>
                  </a:ext>
                </a:extLst>
              </p:cNvPr>
              <p:cNvSpPr>
                <a:spLocks noChangeArrowheads="1"/>
              </p:cNvSpPr>
              <p:nvPr/>
            </p:nvSpPr>
            <p:spPr bwMode="gray">
              <a:xfrm>
                <a:off x="10649442" y="4054433"/>
                <a:ext cx="174715" cy="132930"/>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sp>
          <p:nvSpPr>
            <p:cNvPr id="53" name="Freeform 47">
              <a:extLst>
                <a:ext uri="{FF2B5EF4-FFF2-40B4-BE49-F238E27FC236}">
                  <a16:creationId xmlns:a16="http://schemas.microsoft.com/office/drawing/2014/main" id="{0121BE4D-005A-9266-6563-A35F097832E1}"/>
                </a:ext>
              </a:extLst>
            </p:cNvPr>
            <p:cNvSpPr>
              <a:spLocks/>
            </p:cNvSpPr>
            <p:nvPr/>
          </p:nvSpPr>
          <p:spPr bwMode="gray">
            <a:xfrm>
              <a:off x="7018651" y="498130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 name="Rectangle 114">
              <a:extLst>
                <a:ext uri="{FF2B5EF4-FFF2-40B4-BE49-F238E27FC236}">
                  <a16:creationId xmlns:a16="http://schemas.microsoft.com/office/drawing/2014/main" id="{EC969D55-0334-AC55-0BE2-5E5C3FC31BA4}"/>
                </a:ext>
              </a:extLst>
            </p:cNvPr>
            <p:cNvSpPr>
              <a:spLocks noChangeArrowheads="1"/>
            </p:cNvSpPr>
            <p:nvPr/>
          </p:nvSpPr>
          <p:spPr bwMode="gray">
            <a:xfrm>
              <a:off x="7271708" y="524937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sp>
          <p:nvSpPr>
            <p:cNvPr id="55" name="Freeform 89">
              <a:extLst>
                <a:ext uri="{FF2B5EF4-FFF2-40B4-BE49-F238E27FC236}">
                  <a16:creationId xmlns:a16="http://schemas.microsoft.com/office/drawing/2014/main" id="{3285E6B1-1E89-8EDC-EF93-8A7F0D8836DE}"/>
                </a:ext>
              </a:extLst>
            </p:cNvPr>
            <p:cNvSpPr>
              <a:spLocks/>
            </p:cNvSpPr>
            <p:nvPr/>
          </p:nvSpPr>
          <p:spPr bwMode="auto">
            <a:xfrm>
              <a:off x="10098301" y="4380625"/>
              <a:ext cx="470934" cy="496754"/>
            </a:xfrm>
            <a:custGeom>
              <a:avLst/>
              <a:gdLst>
                <a:gd name="T0" fmla="*/ 58 w 59"/>
                <a:gd name="T1" fmla="*/ 13 h 59"/>
                <a:gd name="T2" fmla="*/ 55 w 59"/>
                <a:gd name="T3" fmla="*/ 11 h 59"/>
                <a:gd name="T4" fmla="*/ 51 w 59"/>
                <a:gd name="T5" fmla="*/ 12 h 59"/>
                <a:gd name="T6" fmla="*/ 49 w 59"/>
                <a:gd name="T7" fmla="*/ 14 h 59"/>
                <a:gd name="T8" fmla="*/ 45 w 59"/>
                <a:gd name="T9" fmla="*/ 14 h 59"/>
                <a:gd name="T10" fmla="*/ 42 w 59"/>
                <a:gd name="T11" fmla="*/ 16 h 59"/>
                <a:gd name="T12" fmla="*/ 38 w 59"/>
                <a:gd name="T13" fmla="*/ 21 h 59"/>
                <a:gd name="T14" fmla="*/ 37 w 59"/>
                <a:gd name="T15" fmla="*/ 14 h 59"/>
                <a:gd name="T16" fmla="*/ 21 w 59"/>
                <a:gd name="T17" fmla="*/ 0 h 59"/>
                <a:gd name="T18" fmla="*/ 20 w 59"/>
                <a:gd name="T19" fmla="*/ 3 h 59"/>
                <a:gd name="T20" fmla="*/ 20 w 59"/>
                <a:gd name="T21" fmla="*/ 10 h 59"/>
                <a:gd name="T22" fmla="*/ 19 w 59"/>
                <a:gd name="T23" fmla="*/ 15 h 59"/>
                <a:gd name="T24" fmla="*/ 18 w 59"/>
                <a:gd name="T25" fmla="*/ 18 h 59"/>
                <a:gd name="T26" fmla="*/ 15 w 59"/>
                <a:gd name="T27" fmla="*/ 22 h 59"/>
                <a:gd name="T28" fmla="*/ 12 w 59"/>
                <a:gd name="T29" fmla="*/ 23 h 59"/>
                <a:gd name="T30" fmla="*/ 10 w 59"/>
                <a:gd name="T31" fmla="*/ 26 h 59"/>
                <a:gd name="T32" fmla="*/ 9 w 59"/>
                <a:gd name="T33" fmla="*/ 29 h 59"/>
                <a:gd name="T34" fmla="*/ 9 w 59"/>
                <a:gd name="T35" fmla="*/ 31 h 59"/>
                <a:gd name="T36" fmla="*/ 7 w 59"/>
                <a:gd name="T37" fmla="*/ 30 h 59"/>
                <a:gd name="T38" fmla="*/ 5 w 59"/>
                <a:gd name="T39" fmla="*/ 31 h 59"/>
                <a:gd name="T40" fmla="*/ 5 w 59"/>
                <a:gd name="T41" fmla="*/ 36 h 59"/>
                <a:gd name="T42" fmla="*/ 3 w 59"/>
                <a:gd name="T43" fmla="*/ 40 h 59"/>
                <a:gd name="T44" fmla="*/ 1 w 59"/>
                <a:gd name="T45" fmla="*/ 42 h 59"/>
                <a:gd name="T46" fmla="*/ 1 w 59"/>
                <a:gd name="T47" fmla="*/ 45 h 59"/>
                <a:gd name="T48" fmla="*/ 3 w 59"/>
                <a:gd name="T49" fmla="*/ 48 h 59"/>
                <a:gd name="T50" fmla="*/ 5 w 59"/>
                <a:gd name="T51" fmla="*/ 50 h 59"/>
                <a:gd name="T52" fmla="*/ 8 w 59"/>
                <a:gd name="T53" fmla="*/ 53 h 59"/>
                <a:gd name="T54" fmla="*/ 10 w 59"/>
                <a:gd name="T55" fmla="*/ 54 h 59"/>
                <a:gd name="T56" fmla="*/ 13 w 59"/>
                <a:gd name="T57" fmla="*/ 57 h 59"/>
                <a:gd name="T58" fmla="*/ 17 w 59"/>
                <a:gd name="T59" fmla="*/ 58 h 59"/>
                <a:gd name="T60" fmla="*/ 20 w 59"/>
                <a:gd name="T61" fmla="*/ 56 h 59"/>
                <a:gd name="T62" fmla="*/ 24 w 59"/>
                <a:gd name="T63" fmla="*/ 56 h 59"/>
                <a:gd name="T64" fmla="*/ 27 w 59"/>
                <a:gd name="T65" fmla="*/ 54 h 59"/>
                <a:gd name="T66" fmla="*/ 32 w 59"/>
                <a:gd name="T67" fmla="*/ 51 h 59"/>
                <a:gd name="T68" fmla="*/ 32 w 59"/>
                <a:gd name="T69" fmla="*/ 48 h 59"/>
                <a:gd name="T70" fmla="*/ 33 w 59"/>
                <a:gd name="T71" fmla="*/ 44 h 59"/>
                <a:gd name="T72" fmla="*/ 36 w 59"/>
                <a:gd name="T73" fmla="*/ 38 h 59"/>
                <a:gd name="T74" fmla="*/ 37 w 59"/>
                <a:gd name="T75" fmla="*/ 33 h 59"/>
                <a:gd name="T76" fmla="*/ 40 w 59"/>
                <a:gd name="T77" fmla="*/ 33 h 59"/>
                <a:gd name="T78" fmla="*/ 43 w 59"/>
                <a:gd name="T79" fmla="*/ 32 h 59"/>
                <a:gd name="T80" fmla="*/ 44 w 59"/>
                <a:gd name="T81" fmla="*/ 28 h 59"/>
                <a:gd name="T82" fmla="*/ 47 w 59"/>
                <a:gd name="T83" fmla="*/ 27 h 59"/>
                <a:gd name="T84" fmla="*/ 49 w 59"/>
                <a:gd name="T85" fmla="*/ 23 h 59"/>
                <a:gd name="T86" fmla="*/ 51 w 59"/>
                <a:gd name="T87" fmla="*/ 19 h 59"/>
                <a:gd name="T88" fmla="*/ 51 w 59"/>
                <a:gd name="T89" fmla="*/ 15 h 59"/>
                <a:gd name="T90" fmla="*/ 59 w 59"/>
                <a:gd name="T91"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59">
                  <a:moveTo>
                    <a:pt x="59" y="14"/>
                  </a:moveTo>
                  <a:cubicBezTo>
                    <a:pt x="59" y="13"/>
                    <a:pt x="58" y="14"/>
                    <a:pt x="58" y="13"/>
                  </a:cubicBezTo>
                  <a:cubicBezTo>
                    <a:pt x="58" y="13"/>
                    <a:pt x="58" y="13"/>
                    <a:pt x="58" y="13"/>
                  </a:cubicBezTo>
                  <a:cubicBezTo>
                    <a:pt x="57" y="12"/>
                    <a:pt x="57" y="12"/>
                    <a:pt x="57" y="12"/>
                  </a:cubicBezTo>
                  <a:cubicBezTo>
                    <a:pt x="56" y="12"/>
                    <a:pt x="57" y="11"/>
                    <a:pt x="57" y="11"/>
                  </a:cubicBezTo>
                  <a:cubicBezTo>
                    <a:pt x="57" y="11"/>
                    <a:pt x="56" y="11"/>
                    <a:pt x="55" y="11"/>
                  </a:cubicBezTo>
                  <a:cubicBezTo>
                    <a:pt x="54" y="11"/>
                    <a:pt x="54" y="10"/>
                    <a:pt x="53" y="10"/>
                  </a:cubicBezTo>
                  <a:cubicBezTo>
                    <a:pt x="53" y="10"/>
                    <a:pt x="52" y="10"/>
                    <a:pt x="52" y="11"/>
                  </a:cubicBezTo>
                  <a:cubicBezTo>
                    <a:pt x="52" y="11"/>
                    <a:pt x="51" y="12"/>
                    <a:pt x="51" y="12"/>
                  </a:cubicBezTo>
                  <a:cubicBezTo>
                    <a:pt x="51" y="12"/>
                    <a:pt x="50" y="12"/>
                    <a:pt x="50" y="12"/>
                  </a:cubicBezTo>
                  <a:cubicBezTo>
                    <a:pt x="50" y="12"/>
                    <a:pt x="50" y="12"/>
                    <a:pt x="50" y="13"/>
                  </a:cubicBezTo>
                  <a:cubicBezTo>
                    <a:pt x="50" y="14"/>
                    <a:pt x="49" y="14"/>
                    <a:pt x="49" y="14"/>
                  </a:cubicBezTo>
                  <a:cubicBezTo>
                    <a:pt x="47" y="14"/>
                    <a:pt x="47" y="14"/>
                    <a:pt x="47" y="14"/>
                  </a:cubicBezTo>
                  <a:cubicBezTo>
                    <a:pt x="47" y="14"/>
                    <a:pt x="46" y="14"/>
                    <a:pt x="46" y="13"/>
                  </a:cubicBezTo>
                  <a:cubicBezTo>
                    <a:pt x="45" y="12"/>
                    <a:pt x="45" y="13"/>
                    <a:pt x="45" y="14"/>
                  </a:cubicBezTo>
                  <a:cubicBezTo>
                    <a:pt x="44" y="15"/>
                    <a:pt x="44" y="15"/>
                    <a:pt x="44" y="16"/>
                  </a:cubicBezTo>
                  <a:cubicBezTo>
                    <a:pt x="43" y="17"/>
                    <a:pt x="43" y="16"/>
                    <a:pt x="42" y="16"/>
                  </a:cubicBezTo>
                  <a:cubicBezTo>
                    <a:pt x="42" y="15"/>
                    <a:pt x="42" y="16"/>
                    <a:pt x="42" y="16"/>
                  </a:cubicBezTo>
                  <a:cubicBezTo>
                    <a:pt x="41" y="17"/>
                    <a:pt x="41" y="17"/>
                    <a:pt x="41" y="18"/>
                  </a:cubicBezTo>
                  <a:cubicBezTo>
                    <a:pt x="40" y="18"/>
                    <a:pt x="40" y="19"/>
                    <a:pt x="40" y="19"/>
                  </a:cubicBezTo>
                  <a:cubicBezTo>
                    <a:pt x="39" y="19"/>
                    <a:pt x="39" y="20"/>
                    <a:pt x="38" y="21"/>
                  </a:cubicBezTo>
                  <a:cubicBezTo>
                    <a:pt x="38" y="21"/>
                    <a:pt x="38" y="21"/>
                    <a:pt x="37" y="20"/>
                  </a:cubicBezTo>
                  <a:cubicBezTo>
                    <a:pt x="37" y="19"/>
                    <a:pt x="37" y="17"/>
                    <a:pt x="37" y="16"/>
                  </a:cubicBezTo>
                  <a:cubicBezTo>
                    <a:pt x="37" y="15"/>
                    <a:pt x="37" y="14"/>
                    <a:pt x="37" y="14"/>
                  </a:cubicBezTo>
                  <a:cubicBezTo>
                    <a:pt x="37" y="13"/>
                    <a:pt x="36" y="13"/>
                    <a:pt x="36" y="13"/>
                  </a:cubicBezTo>
                  <a:cubicBezTo>
                    <a:pt x="23" y="15"/>
                    <a:pt x="23" y="15"/>
                    <a:pt x="23" y="15"/>
                  </a:cubicBezTo>
                  <a:cubicBezTo>
                    <a:pt x="21" y="0"/>
                    <a:pt x="21" y="0"/>
                    <a:pt x="21" y="0"/>
                  </a:cubicBezTo>
                  <a:cubicBezTo>
                    <a:pt x="20" y="0"/>
                    <a:pt x="20" y="0"/>
                    <a:pt x="20" y="0"/>
                  </a:cubicBezTo>
                  <a:cubicBezTo>
                    <a:pt x="19" y="1"/>
                    <a:pt x="19" y="1"/>
                    <a:pt x="20" y="2"/>
                  </a:cubicBezTo>
                  <a:cubicBezTo>
                    <a:pt x="20" y="2"/>
                    <a:pt x="20" y="3"/>
                    <a:pt x="20" y="3"/>
                  </a:cubicBezTo>
                  <a:cubicBezTo>
                    <a:pt x="20" y="4"/>
                    <a:pt x="20" y="5"/>
                    <a:pt x="21" y="5"/>
                  </a:cubicBezTo>
                  <a:cubicBezTo>
                    <a:pt x="21" y="6"/>
                    <a:pt x="21" y="6"/>
                    <a:pt x="20" y="7"/>
                  </a:cubicBezTo>
                  <a:cubicBezTo>
                    <a:pt x="20" y="7"/>
                    <a:pt x="20" y="9"/>
                    <a:pt x="20" y="10"/>
                  </a:cubicBezTo>
                  <a:cubicBezTo>
                    <a:pt x="20" y="11"/>
                    <a:pt x="20" y="11"/>
                    <a:pt x="20" y="12"/>
                  </a:cubicBezTo>
                  <a:cubicBezTo>
                    <a:pt x="20" y="13"/>
                    <a:pt x="19" y="13"/>
                    <a:pt x="19" y="13"/>
                  </a:cubicBezTo>
                  <a:cubicBezTo>
                    <a:pt x="19" y="14"/>
                    <a:pt x="19" y="14"/>
                    <a:pt x="19" y="15"/>
                  </a:cubicBezTo>
                  <a:cubicBezTo>
                    <a:pt x="19" y="15"/>
                    <a:pt x="19" y="15"/>
                    <a:pt x="19" y="15"/>
                  </a:cubicBezTo>
                  <a:cubicBezTo>
                    <a:pt x="20" y="15"/>
                    <a:pt x="19" y="16"/>
                    <a:pt x="19" y="17"/>
                  </a:cubicBezTo>
                  <a:cubicBezTo>
                    <a:pt x="19" y="18"/>
                    <a:pt x="19" y="18"/>
                    <a:pt x="18" y="18"/>
                  </a:cubicBezTo>
                  <a:cubicBezTo>
                    <a:pt x="17" y="19"/>
                    <a:pt x="17" y="19"/>
                    <a:pt x="17" y="20"/>
                  </a:cubicBezTo>
                  <a:cubicBezTo>
                    <a:pt x="17" y="21"/>
                    <a:pt x="16" y="21"/>
                    <a:pt x="16" y="21"/>
                  </a:cubicBezTo>
                  <a:cubicBezTo>
                    <a:pt x="15" y="22"/>
                    <a:pt x="15" y="22"/>
                    <a:pt x="15" y="22"/>
                  </a:cubicBezTo>
                  <a:cubicBezTo>
                    <a:pt x="15" y="22"/>
                    <a:pt x="14" y="22"/>
                    <a:pt x="14" y="23"/>
                  </a:cubicBezTo>
                  <a:cubicBezTo>
                    <a:pt x="14" y="23"/>
                    <a:pt x="13" y="23"/>
                    <a:pt x="13" y="22"/>
                  </a:cubicBezTo>
                  <a:cubicBezTo>
                    <a:pt x="13" y="21"/>
                    <a:pt x="12" y="22"/>
                    <a:pt x="12" y="23"/>
                  </a:cubicBezTo>
                  <a:cubicBezTo>
                    <a:pt x="11" y="23"/>
                    <a:pt x="12" y="23"/>
                    <a:pt x="12" y="24"/>
                  </a:cubicBezTo>
                  <a:cubicBezTo>
                    <a:pt x="12" y="25"/>
                    <a:pt x="11" y="24"/>
                    <a:pt x="10" y="24"/>
                  </a:cubicBezTo>
                  <a:cubicBezTo>
                    <a:pt x="10" y="24"/>
                    <a:pt x="10" y="25"/>
                    <a:pt x="10" y="26"/>
                  </a:cubicBezTo>
                  <a:cubicBezTo>
                    <a:pt x="9" y="26"/>
                    <a:pt x="9" y="26"/>
                    <a:pt x="10" y="27"/>
                  </a:cubicBezTo>
                  <a:cubicBezTo>
                    <a:pt x="10" y="28"/>
                    <a:pt x="10" y="28"/>
                    <a:pt x="9" y="28"/>
                  </a:cubicBezTo>
                  <a:cubicBezTo>
                    <a:pt x="9" y="28"/>
                    <a:pt x="9" y="28"/>
                    <a:pt x="9" y="29"/>
                  </a:cubicBezTo>
                  <a:cubicBezTo>
                    <a:pt x="10" y="29"/>
                    <a:pt x="9" y="29"/>
                    <a:pt x="10" y="30"/>
                  </a:cubicBezTo>
                  <a:cubicBezTo>
                    <a:pt x="10" y="30"/>
                    <a:pt x="10" y="31"/>
                    <a:pt x="9" y="30"/>
                  </a:cubicBezTo>
                  <a:cubicBezTo>
                    <a:pt x="9" y="30"/>
                    <a:pt x="9" y="30"/>
                    <a:pt x="9" y="31"/>
                  </a:cubicBezTo>
                  <a:cubicBezTo>
                    <a:pt x="9" y="31"/>
                    <a:pt x="9" y="32"/>
                    <a:pt x="8" y="32"/>
                  </a:cubicBezTo>
                  <a:cubicBezTo>
                    <a:pt x="8" y="32"/>
                    <a:pt x="8" y="31"/>
                    <a:pt x="8" y="31"/>
                  </a:cubicBezTo>
                  <a:cubicBezTo>
                    <a:pt x="8" y="30"/>
                    <a:pt x="8" y="30"/>
                    <a:pt x="7" y="30"/>
                  </a:cubicBezTo>
                  <a:cubicBezTo>
                    <a:pt x="7" y="29"/>
                    <a:pt x="7" y="30"/>
                    <a:pt x="7" y="29"/>
                  </a:cubicBezTo>
                  <a:cubicBezTo>
                    <a:pt x="6" y="29"/>
                    <a:pt x="6" y="30"/>
                    <a:pt x="6" y="30"/>
                  </a:cubicBezTo>
                  <a:cubicBezTo>
                    <a:pt x="5" y="30"/>
                    <a:pt x="5" y="31"/>
                    <a:pt x="5" y="31"/>
                  </a:cubicBezTo>
                  <a:cubicBezTo>
                    <a:pt x="5" y="32"/>
                    <a:pt x="6" y="33"/>
                    <a:pt x="5" y="33"/>
                  </a:cubicBezTo>
                  <a:cubicBezTo>
                    <a:pt x="5" y="33"/>
                    <a:pt x="4" y="33"/>
                    <a:pt x="5" y="34"/>
                  </a:cubicBezTo>
                  <a:cubicBezTo>
                    <a:pt x="5" y="34"/>
                    <a:pt x="5" y="35"/>
                    <a:pt x="5" y="36"/>
                  </a:cubicBezTo>
                  <a:cubicBezTo>
                    <a:pt x="6" y="37"/>
                    <a:pt x="5" y="37"/>
                    <a:pt x="4" y="37"/>
                  </a:cubicBezTo>
                  <a:cubicBezTo>
                    <a:pt x="4" y="37"/>
                    <a:pt x="4" y="37"/>
                    <a:pt x="4" y="38"/>
                  </a:cubicBezTo>
                  <a:cubicBezTo>
                    <a:pt x="4" y="39"/>
                    <a:pt x="4" y="40"/>
                    <a:pt x="3" y="40"/>
                  </a:cubicBezTo>
                  <a:cubicBezTo>
                    <a:pt x="3" y="40"/>
                    <a:pt x="3" y="40"/>
                    <a:pt x="2" y="40"/>
                  </a:cubicBezTo>
                  <a:cubicBezTo>
                    <a:pt x="1" y="40"/>
                    <a:pt x="0" y="41"/>
                    <a:pt x="0" y="41"/>
                  </a:cubicBezTo>
                  <a:cubicBezTo>
                    <a:pt x="0" y="41"/>
                    <a:pt x="1" y="41"/>
                    <a:pt x="1" y="42"/>
                  </a:cubicBezTo>
                  <a:cubicBezTo>
                    <a:pt x="1" y="42"/>
                    <a:pt x="1" y="43"/>
                    <a:pt x="1" y="43"/>
                  </a:cubicBezTo>
                  <a:cubicBezTo>
                    <a:pt x="1" y="43"/>
                    <a:pt x="1" y="43"/>
                    <a:pt x="1" y="43"/>
                  </a:cubicBezTo>
                  <a:cubicBezTo>
                    <a:pt x="1" y="43"/>
                    <a:pt x="1" y="44"/>
                    <a:pt x="1" y="45"/>
                  </a:cubicBezTo>
                  <a:cubicBezTo>
                    <a:pt x="0" y="45"/>
                    <a:pt x="1" y="45"/>
                    <a:pt x="1" y="45"/>
                  </a:cubicBezTo>
                  <a:cubicBezTo>
                    <a:pt x="2" y="46"/>
                    <a:pt x="2" y="47"/>
                    <a:pt x="3" y="47"/>
                  </a:cubicBezTo>
                  <a:cubicBezTo>
                    <a:pt x="3" y="47"/>
                    <a:pt x="3" y="47"/>
                    <a:pt x="3" y="48"/>
                  </a:cubicBezTo>
                  <a:cubicBezTo>
                    <a:pt x="3" y="48"/>
                    <a:pt x="3" y="48"/>
                    <a:pt x="3" y="48"/>
                  </a:cubicBezTo>
                  <a:cubicBezTo>
                    <a:pt x="4" y="49"/>
                    <a:pt x="4" y="49"/>
                    <a:pt x="4" y="49"/>
                  </a:cubicBezTo>
                  <a:cubicBezTo>
                    <a:pt x="4" y="50"/>
                    <a:pt x="5" y="50"/>
                    <a:pt x="5" y="50"/>
                  </a:cubicBezTo>
                  <a:cubicBezTo>
                    <a:pt x="6" y="50"/>
                    <a:pt x="6" y="51"/>
                    <a:pt x="6" y="51"/>
                  </a:cubicBezTo>
                  <a:cubicBezTo>
                    <a:pt x="6" y="52"/>
                    <a:pt x="7" y="52"/>
                    <a:pt x="7" y="52"/>
                  </a:cubicBezTo>
                  <a:cubicBezTo>
                    <a:pt x="8" y="52"/>
                    <a:pt x="8" y="52"/>
                    <a:pt x="8" y="53"/>
                  </a:cubicBezTo>
                  <a:cubicBezTo>
                    <a:pt x="9" y="54"/>
                    <a:pt x="9" y="54"/>
                    <a:pt x="10" y="54"/>
                  </a:cubicBezTo>
                  <a:cubicBezTo>
                    <a:pt x="10" y="54"/>
                    <a:pt x="11" y="54"/>
                    <a:pt x="10" y="54"/>
                  </a:cubicBezTo>
                  <a:cubicBezTo>
                    <a:pt x="10" y="54"/>
                    <a:pt x="10" y="54"/>
                    <a:pt x="10" y="54"/>
                  </a:cubicBezTo>
                  <a:cubicBezTo>
                    <a:pt x="10" y="54"/>
                    <a:pt x="11" y="55"/>
                    <a:pt x="11" y="55"/>
                  </a:cubicBezTo>
                  <a:cubicBezTo>
                    <a:pt x="12" y="56"/>
                    <a:pt x="11" y="56"/>
                    <a:pt x="12" y="56"/>
                  </a:cubicBezTo>
                  <a:cubicBezTo>
                    <a:pt x="12" y="57"/>
                    <a:pt x="12" y="57"/>
                    <a:pt x="13" y="57"/>
                  </a:cubicBezTo>
                  <a:cubicBezTo>
                    <a:pt x="13" y="58"/>
                    <a:pt x="13" y="58"/>
                    <a:pt x="14" y="58"/>
                  </a:cubicBezTo>
                  <a:cubicBezTo>
                    <a:pt x="15" y="58"/>
                    <a:pt x="15" y="58"/>
                    <a:pt x="15" y="58"/>
                  </a:cubicBezTo>
                  <a:cubicBezTo>
                    <a:pt x="16" y="59"/>
                    <a:pt x="16" y="58"/>
                    <a:pt x="17" y="58"/>
                  </a:cubicBezTo>
                  <a:cubicBezTo>
                    <a:pt x="18" y="57"/>
                    <a:pt x="18" y="57"/>
                    <a:pt x="18" y="57"/>
                  </a:cubicBezTo>
                  <a:cubicBezTo>
                    <a:pt x="18" y="57"/>
                    <a:pt x="19" y="56"/>
                    <a:pt x="19" y="56"/>
                  </a:cubicBezTo>
                  <a:cubicBezTo>
                    <a:pt x="19" y="56"/>
                    <a:pt x="19" y="56"/>
                    <a:pt x="20" y="56"/>
                  </a:cubicBezTo>
                  <a:cubicBezTo>
                    <a:pt x="20" y="57"/>
                    <a:pt x="21" y="57"/>
                    <a:pt x="21" y="57"/>
                  </a:cubicBezTo>
                  <a:cubicBezTo>
                    <a:pt x="22" y="57"/>
                    <a:pt x="22" y="56"/>
                    <a:pt x="23" y="56"/>
                  </a:cubicBezTo>
                  <a:cubicBezTo>
                    <a:pt x="23" y="55"/>
                    <a:pt x="24" y="56"/>
                    <a:pt x="24" y="56"/>
                  </a:cubicBezTo>
                  <a:cubicBezTo>
                    <a:pt x="25" y="55"/>
                    <a:pt x="26" y="55"/>
                    <a:pt x="25" y="54"/>
                  </a:cubicBezTo>
                  <a:cubicBezTo>
                    <a:pt x="25" y="54"/>
                    <a:pt x="25" y="54"/>
                    <a:pt x="25" y="53"/>
                  </a:cubicBezTo>
                  <a:cubicBezTo>
                    <a:pt x="26" y="53"/>
                    <a:pt x="26" y="54"/>
                    <a:pt x="27" y="54"/>
                  </a:cubicBezTo>
                  <a:cubicBezTo>
                    <a:pt x="27" y="54"/>
                    <a:pt x="28" y="53"/>
                    <a:pt x="28" y="53"/>
                  </a:cubicBezTo>
                  <a:cubicBezTo>
                    <a:pt x="29" y="52"/>
                    <a:pt x="30" y="52"/>
                    <a:pt x="30" y="52"/>
                  </a:cubicBezTo>
                  <a:cubicBezTo>
                    <a:pt x="30" y="52"/>
                    <a:pt x="31" y="52"/>
                    <a:pt x="32" y="51"/>
                  </a:cubicBezTo>
                  <a:cubicBezTo>
                    <a:pt x="33" y="50"/>
                    <a:pt x="32" y="51"/>
                    <a:pt x="32" y="50"/>
                  </a:cubicBezTo>
                  <a:cubicBezTo>
                    <a:pt x="31" y="50"/>
                    <a:pt x="32" y="49"/>
                    <a:pt x="33" y="49"/>
                  </a:cubicBezTo>
                  <a:cubicBezTo>
                    <a:pt x="33" y="48"/>
                    <a:pt x="32" y="48"/>
                    <a:pt x="32" y="48"/>
                  </a:cubicBezTo>
                  <a:cubicBezTo>
                    <a:pt x="32" y="48"/>
                    <a:pt x="32" y="48"/>
                    <a:pt x="32" y="47"/>
                  </a:cubicBezTo>
                  <a:cubicBezTo>
                    <a:pt x="32" y="47"/>
                    <a:pt x="32" y="47"/>
                    <a:pt x="32" y="46"/>
                  </a:cubicBezTo>
                  <a:cubicBezTo>
                    <a:pt x="32" y="45"/>
                    <a:pt x="32" y="45"/>
                    <a:pt x="33" y="44"/>
                  </a:cubicBezTo>
                  <a:cubicBezTo>
                    <a:pt x="34" y="44"/>
                    <a:pt x="34" y="43"/>
                    <a:pt x="34" y="42"/>
                  </a:cubicBezTo>
                  <a:cubicBezTo>
                    <a:pt x="35" y="42"/>
                    <a:pt x="35" y="40"/>
                    <a:pt x="35" y="40"/>
                  </a:cubicBezTo>
                  <a:cubicBezTo>
                    <a:pt x="35" y="39"/>
                    <a:pt x="35" y="38"/>
                    <a:pt x="36" y="38"/>
                  </a:cubicBezTo>
                  <a:cubicBezTo>
                    <a:pt x="36" y="37"/>
                    <a:pt x="36" y="37"/>
                    <a:pt x="36" y="36"/>
                  </a:cubicBezTo>
                  <a:cubicBezTo>
                    <a:pt x="36" y="36"/>
                    <a:pt x="37" y="35"/>
                    <a:pt x="37" y="35"/>
                  </a:cubicBezTo>
                  <a:cubicBezTo>
                    <a:pt x="37" y="34"/>
                    <a:pt x="37" y="33"/>
                    <a:pt x="37" y="33"/>
                  </a:cubicBezTo>
                  <a:cubicBezTo>
                    <a:pt x="37" y="33"/>
                    <a:pt x="37" y="32"/>
                    <a:pt x="37" y="32"/>
                  </a:cubicBezTo>
                  <a:cubicBezTo>
                    <a:pt x="37" y="32"/>
                    <a:pt x="38" y="32"/>
                    <a:pt x="39" y="32"/>
                  </a:cubicBezTo>
                  <a:cubicBezTo>
                    <a:pt x="39" y="32"/>
                    <a:pt x="40" y="33"/>
                    <a:pt x="40" y="33"/>
                  </a:cubicBezTo>
                  <a:cubicBezTo>
                    <a:pt x="40" y="33"/>
                    <a:pt x="41" y="34"/>
                    <a:pt x="41" y="34"/>
                  </a:cubicBezTo>
                  <a:cubicBezTo>
                    <a:pt x="42" y="33"/>
                    <a:pt x="42" y="34"/>
                    <a:pt x="42" y="34"/>
                  </a:cubicBezTo>
                  <a:cubicBezTo>
                    <a:pt x="42" y="33"/>
                    <a:pt x="43" y="33"/>
                    <a:pt x="43" y="32"/>
                  </a:cubicBezTo>
                  <a:cubicBezTo>
                    <a:pt x="43" y="32"/>
                    <a:pt x="43" y="31"/>
                    <a:pt x="43" y="31"/>
                  </a:cubicBezTo>
                  <a:cubicBezTo>
                    <a:pt x="43" y="30"/>
                    <a:pt x="43" y="30"/>
                    <a:pt x="44" y="29"/>
                  </a:cubicBezTo>
                  <a:cubicBezTo>
                    <a:pt x="44" y="29"/>
                    <a:pt x="44" y="29"/>
                    <a:pt x="44" y="28"/>
                  </a:cubicBezTo>
                  <a:cubicBezTo>
                    <a:pt x="44" y="27"/>
                    <a:pt x="44" y="27"/>
                    <a:pt x="45" y="27"/>
                  </a:cubicBezTo>
                  <a:cubicBezTo>
                    <a:pt x="45" y="26"/>
                    <a:pt x="45" y="26"/>
                    <a:pt x="46" y="26"/>
                  </a:cubicBezTo>
                  <a:cubicBezTo>
                    <a:pt x="46" y="27"/>
                    <a:pt x="47" y="27"/>
                    <a:pt x="47" y="27"/>
                  </a:cubicBezTo>
                  <a:cubicBezTo>
                    <a:pt x="47" y="27"/>
                    <a:pt x="47" y="26"/>
                    <a:pt x="47" y="25"/>
                  </a:cubicBezTo>
                  <a:cubicBezTo>
                    <a:pt x="48" y="24"/>
                    <a:pt x="48" y="24"/>
                    <a:pt x="48" y="24"/>
                  </a:cubicBezTo>
                  <a:cubicBezTo>
                    <a:pt x="49" y="24"/>
                    <a:pt x="49" y="24"/>
                    <a:pt x="49" y="23"/>
                  </a:cubicBezTo>
                  <a:cubicBezTo>
                    <a:pt x="49" y="22"/>
                    <a:pt x="50" y="23"/>
                    <a:pt x="50" y="22"/>
                  </a:cubicBezTo>
                  <a:cubicBezTo>
                    <a:pt x="50" y="21"/>
                    <a:pt x="50" y="21"/>
                    <a:pt x="51" y="20"/>
                  </a:cubicBezTo>
                  <a:cubicBezTo>
                    <a:pt x="51" y="19"/>
                    <a:pt x="51" y="19"/>
                    <a:pt x="51" y="19"/>
                  </a:cubicBezTo>
                  <a:cubicBezTo>
                    <a:pt x="51" y="18"/>
                    <a:pt x="51" y="18"/>
                    <a:pt x="51" y="17"/>
                  </a:cubicBezTo>
                  <a:cubicBezTo>
                    <a:pt x="51" y="17"/>
                    <a:pt x="51" y="16"/>
                    <a:pt x="51" y="16"/>
                  </a:cubicBezTo>
                  <a:cubicBezTo>
                    <a:pt x="51" y="16"/>
                    <a:pt x="51" y="15"/>
                    <a:pt x="51" y="15"/>
                  </a:cubicBezTo>
                  <a:cubicBezTo>
                    <a:pt x="58" y="18"/>
                    <a:pt x="58" y="18"/>
                    <a:pt x="58" y="18"/>
                  </a:cubicBezTo>
                  <a:cubicBezTo>
                    <a:pt x="58" y="18"/>
                    <a:pt x="59" y="17"/>
                    <a:pt x="59" y="16"/>
                  </a:cubicBezTo>
                  <a:cubicBezTo>
                    <a:pt x="59" y="15"/>
                    <a:pt x="59" y="15"/>
                    <a:pt x="59" y="14"/>
                  </a:cubicBezTo>
                  <a:close/>
                </a:path>
              </a:pathLst>
            </a:custGeom>
            <a:solidFill>
              <a:sysClr val="window" lastClr="FFFFFF">
                <a:lumMod val="95000"/>
              </a:sysClr>
            </a:solidFill>
            <a:ln w="7938" cap="flat">
              <a:solidFill>
                <a:srgbClr val="D9D9D9"/>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Helvetica" panose="020B0604020202020204" pitchFamily="34" charset="0"/>
              </a:endParaRPr>
            </a:p>
          </p:txBody>
        </p:sp>
        <p:sp>
          <p:nvSpPr>
            <p:cNvPr id="56" name="Freeform 223">
              <a:extLst>
                <a:ext uri="{FF2B5EF4-FFF2-40B4-BE49-F238E27FC236}">
                  <a16:creationId xmlns:a16="http://schemas.microsoft.com/office/drawing/2014/main" id="{1AB27752-ED3D-BED9-E379-B1DC58466504}"/>
                </a:ext>
              </a:extLst>
            </p:cNvPr>
            <p:cNvSpPr>
              <a:spLocks/>
            </p:cNvSpPr>
            <p:nvPr/>
          </p:nvSpPr>
          <p:spPr bwMode="gray">
            <a:xfrm rot="21117057">
              <a:off x="9646826" y="5200034"/>
              <a:ext cx="356098" cy="587308"/>
            </a:xfrm>
            <a:custGeom>
              <a:avLst/>
              <a:gdLst>
                <a:gd name="T0" fmla="*/ 2 w 1045"/>
                <a:gd name="T1" fmla="*/ 477 h 1597"/>
                <a:gd name="T2" fmla="*/ 0 w 1045"/>
                <a:gd name="T3" fmla="*/ 308 h 1597"/>
                <a:gd name="T4" fmla="*/ 43 w 1045"/>
                <a:gd name="T5" fmla="*/ 1 h 1597"/>
                <a:gd name="T6" fmla="*/ 266 w 1045"/>
                <a:gd name="T7" fmla="*/ 0 h 1597"/>
                <a:gd name="T8" fmla="*/ 317 w 1045"/>
                <a:gd name="T9" fmla="*/ 295 h 1597"/>
                <a:gd name="T10" fmla="*/ 308 w 1045"/>
                <a:gd name="T11" fmla="*/ 335 h 1597"/>
                <a:gd name="T12" fmla="*/ 302 w 1045"/>
                <a:gd name="T13" fmla="*/ 379 h 1597"/>
                <a:gd name="T14" fmla="*/ 318 w 1045"/>
                <a:gd name="T15" fmla="*/ 419 h 1597"/>
                <a:gd name="T16" fmla="*/ 92 w 1045"/>
                <a:gd name="T17" fmla="*/ 418 h 1597"/>
                <a:gd name="T18" fmla="*/ 84 w 1045"/>
                <a:gd name="T19" fmla="*/ 430 h 1597"/>
                <a:gd name="T20" fmla="*/ 93 w 1045"/>
                <a:gd name="T21" fmla="*/ 460 h 1597"/>
                <a:gd name="T22" fmla="*/ 85 w 1045"/>
                <a:gd name="T23" fmla="*/ 486 h 1597"/>
                <a:gd name="T24" fmla="*/ 54 w 1045"/>
                <a:gd name="T25" fmla="*/ 485 h 1597"/>
                <a:gd name="T26" fmla="*/ 48 w 1045"/>
                <a:gd name="T27" fmla="*/ 468 h 1597"/>
                <a:gd name="T28" fmla="*/ 46 w 1045"/>
                <a:gd name="T29" fmla="*/ 455 h 1597"/>
                <a:gd name="T30" fmla="*/ 38 w 1045"/>
                <a:gd name="T31" fmla="*/ 449 h 1597"/>
                <a:gd name="T32" fmla="*/ 28 w 1045"/>
                <a:gd name="T33" fmla="*/ 453 h 1597"/>
                <a:gd name="T34" fmla="*/ 24 w 1045"/>
                <a:gd name="T35" fmla="*/ 475 h 1597"/>
                <a:gd name="T36" fmla="*/ 15 w 1045"/>
                <a:gd name="T37" fmla="*/ 479 h 1597"/>
                <a:gd name="T38" fmla="*/ 2 w 1045"/>
                <a:gd name="T39" fmla="*/ 477 h 15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45"/>
                <a:gd name="T61" fmla="*/ 0 h 1597"/>
                <a:gd name="T62" fmla="*/ 1045 w 1045"/>
                <a:gd name="T63" fmla="*/ 1597 h 15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45" h="1597">
                  <a:moveTo>
                    <a:pt x="7" y="1567"/>
                  </a:moveTo>
                  <a:lnTo>
                    <a:pt x="0" y="1011"/>
                  </a:lnTo>
                  <a:lnTo>
                    <a:pt x="142" y="3"/>
                  </a:lnTo>
                  <a:lnTo>
                    <a:pt x="874" y="0"/>
                  </a:lnTo>
                  <a:lnTo>
                    <a:pt x="1043" y="971"/>
                  </a:lnTo>
                  <a:lnTo>
                    <a:pt x="1011" y="1101"/>
                  </a:lnTo>
                  <a:lnTo>
                    <a:pt x="991" y="1245"/>
                  </a:lnTo>
                  <a:lnTo>
                    <a:pt x="1045" y="1376"/>
                  </a:lnTo>
                  <a:lnTo>
                    <a:pt x="301" y="1375"/>
                  </a:lnTo>
                  <a:lnTo>
                    <a:pt x="277" y="1414"/>
                  </a:lnTo>
                  <a:lnTo>
                    <a:pt x="307" y="1510"/>
                  </a:lnTo>
                  <a:lnTo>
                    <a:pt x="280" y="1597"/>
                  </a:lnTo>
                  <a:lnTo>
                    <a:pt x="178" y="1594"/>
                  </a:lnTo>
                  <a:lnTo>
                    <a:pt x="157" y="1537"/>
                  </a:lnTo>
                  <a:lnTo>
                    <a:pt x="151" y="1495"/>
                  </a:lnTo>
                  <a:lnTo>
                    <a:pt x="124" y="1474"/>
                  </a:lnTo>
                  <a:lnTo>
                    <a:pt x="91" y="1489"/>
                  </a:lnTo>
                  <a:lnTo>
                    <a:pt x="79" y="1561"/>
                  </a:lnTo>
                  <a:lnTo>
                    <a:pt x="49" y="1573"/>
                  </a:lnTo>
                  <a:lnTo>
                    <a:pt x="7" y="1567"/>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7" name="Freeform 33">
              <a:extLst>
                <a:ext uri="{FF2B5EF4-FFF2-40B4-BE49-F238E27FC236}">
                  <a16:creationId xmlns:a16="http://schemas.microsoft.com/office/drawing/2014/main" id="{2BCAB3CB-628D-3002-408A-B642729AF6E7}"/>
                </a:ext>
              </a:extLst>
            </p:cNvPr>
            <p:cNvSpPr>
              <a:spLocks/>
            </p:cNvSpPr>
            <p:nvPr/>
          </p:nvSpPr>
          <p:spPr bwMode="gray">
            <a:xfrm>
              <a:off x="7160865" y="4357741"/>
              <a:ext cx="519588" cy="673108"/>
            </a:xfrm>
            <a:custGeom>
              <a:avLst/>
              <a:gdLst>
                <a:gd name="T0" fmla="*/ 87 w 425"/>
                <a:gd name="T1" fmla="*/ 0 h 557"/>
                <a:gd name="T2" fmla="*/ 0 w 425"/>
                <a:gd name="T3" fmla="*/ 516 h 557"/>
                <a:gd name="T4" fmla="*/ 428 w 425"/>
                <a:gd name="T5" fmla="*/ 556 h 557"/>
                <a:gd name="T6" fmla="*/ 463 w 425"/>
                <a:gd name="T7" fmla="*/ 144 h 557"/>
                <a:gd name="T8" fmla="*/ 310 w 425"/>
                <a:gd name="T9" fmla="*/ 132 h 557"/>
                <a:gd name="T10" fmla="*/ 319 w 425"/>
                <a:gd name="T11" fmla="*/ 40 h 557"/>
                <a:gd name="T12" fmla="*/ 87 w 425"/>
                <a:gd name="T13" fmla="*/ 0 h 557"/>
                <a:gd name="T14" fmla="*/ 0 60000 65536"/>
                <a:gd name="T15" fmla="*/ 0 60000 65536"/>
                <a:gd name="T16" fmla="*/ 0 60000 65536"/>
                <a:gd name="T17" fmla="*/ 0 60000 65536"/>
                <a:gd name="T18" fmla="*/ 0 60000 65536"/>
                <a:gd name="T19" fmla="*/ 0 60000 65536"/>
                <a:gd name="T20" fmla="*/ 0 60000 65536"/>
                <a:gd name="T21" fmla="*/ 0 w 425"/>
                <a:gd name="T22" fmla="*/ 0 h 557"/>
                <a:gd name="T23" fmla="*/ 425 w 425"/>
                <a:gd name="T24" fmla="*/ 557 h 5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5" h="557">
                  <a:moveTo>
                    <a:pt x="80" y="0"/>
                  </a:moveTo>
                  <a:lnTo>
                    <a:pt x="0" y="516"/>
                  </a:lnTo>
                  <a:lnTo>
                    <a:pt x="392" y="556"/>
                  </a:lnTo>
                  <a:lnTo>
                    <a:pt x="424" y="144"/>
                  </a:lnTo>
                  <a:lnTo>
                    <a:pt x="284" y="132"/>
                  </a:lnTo>
                  <a:lnTo>
                    <a:pt x="292" y="40"/>
                  </a:lnTo>
                  <a:lnTo>
                    <a:pt x="80"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8" name="Freeform 35">
              <a:extLst>
                <a:ext uri="{FF2B5EF4-FFF2-40B4-BE49-F238E27FC236}">
                  <a16:creationId xmlns:a16="http://schemas.microsoft.com/office/drawing/2014/main" id="{81948DCE-8471-1488-2460-D6000EB129A0}"/>
                </a:ext>
              </a:extLst>
            </p:cNvPr>
            <p:cNvSpPr>
              <a:spLocks/>
            </p:cNvSpPr>
            <p:nvPr/>
          </p:nvSpPr>
          <p:spPr bwMode="gray">
            <a:xfrm>
              <a:off x="8213480" y="5039309"/>
              <a:ext cx="829773" cy="407250"/>
            </a:xfrm>
            <a:custGeom>
              <a:avLst/>
              <a:gdLst>
                <a:gd name="T0" fmla="*/ 87 w 678"/>
                <a:gd name="T1" fmla="*/ 20 h 337"/>
                <a:gd name="T2" fmla="*/ 0 w 678"/>
                <a:gd name="T3" fmla="*/ 24 h 337"/>
                <a:gd name="T4" fmla="*/ 0 w 678"/>
                <a:gd name="T5" fmla="*/ 64 h 337"/>
                <a:gd name="T6" fmla="*/ 262 w 678"/>
                <a:gd name="T7" fmla="*/ 72 h 337"/>
                <a:gd name="T8" fmla="*/ 267 w 678"/>
                <a:gd name="T9" fmla="*/ 276 h 337"/>
                <a:gd name="T10" fmla="*/ 284 w 678"/>
                <a:gd name="T11" fmla="*/ 288 h 337"/>
                <a:gd name="T12" fmla="*/ 306 w 678"/>
                <a:gd name="T13" fmla="*/ 280 h 337"/>
                <a:gd name="T14" fmla="*/ 332 w 678"/>
                <a:gd name="T15" fmla="*/ 296 h 337"/>
                <a:gd name="T16" fmla="*/ 411 w 678"/>
                <a:gd name="T17" fmla="*/ 312 h 337"/>
                <a:gd name="T18" fmla="*/ 442 w 678"/>
                <a:gd name="T19" fmla="*/ 304 h 337"/>
                <a:gd name="T20" fmla="*/ 481 w 678"/>
                <a:gd name="T21" fmla="*/ 328 h 337"/>
                <a:gd name="T22" fmla="*/ 517 w 678"/>
                <a:gd name="T23" fmla="*/ 320 h 337"/>
                <a:gd name="T24" fmla="*/ 543 w 678"/>
                <a:gd name="T25" fmla="*/ 332 h 337"/>
                <a:gd name="T26" fmla="*/ 574 w 678"/>
                <a:gd name="T27" fmla="*/ 320 h 337"/>
                <a:gd name="T28" fmla="*/ 591 w 678"/>
                <a:gd name="T29" fmla="*/ 336 h 337"/>
                <a:gd name="T30" fmla="*/ 622 w 678"/>
                <a:gd name="T31" fmla="*/ 320 h 337"/>
                <a:gd name="T32" fmla="*/ 705 w 678"/>
                <a:gd name="T33" fmla="*/ 316 h 337"/>
                <a:gd name="T34" fmla="*/ 718 w 678"/>
                <a:gd name="T35" fmla="*/ 332 h 337"/>
                <a:gd name="T36" fmla="*/ 740 w 678"/>
                <a:gd name="T37" fmla="*/ 332 h 337"/>
                <a:gd name="T38" fmla="*/ 740 w 678"/>
                <a:gd name="T39" fmla="*/ 160 h 337"/>
                <a:gd name="T40" fmla="*/ 727 w 678"/>
                <a:gd name="T41" fmla="*/ 48 h 337"/>
                <a:gd name="T42" fmla="*/ 718 w 678"/>
                <a:gd name="T43" fmla="*/ 0 h 337"/>
                <a:gd name="T44" fmla="*/ 508 w 678"/>
                <a:gd name="T45" fmla="*/ 20 h 337"/>
                <a:gd name="T46" fmla="*/ 87 w 678"/>
                <a:gd name="T47" fmla="*/ 20 h 3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8"/>
                <a:gd name="T73" fmla="*/ 0 h 337"/>
                <a:gd name="T74" fmla="*/ 678 w 678"/>
                <a:gd name="T75" fmla="*/ 337 h 3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8" h="337">
                  <a:moveTo>
                    <a:pt x="80" y="20"/>
                  </a:moveTo>
                  <a:lnTo>
                    <a:pt x="0" y="24"/>
                  </a:lnTo>
                  <a:lnTo>
                    <a:pt x="0" y="64"/>
                  </a:lnTo>
                  <a:lnTo>
                    <a:pt x="240" y="72"/>
                  </a:lnTo>
                  <a:lnTo>
                    <a:pt x="244" y="276"/>
                  </a:lnTo>
                  <a:lnTo>
                    <a:pt x="260" y="288"/>
                  </a:lnTo>
                  <a:lnTo>
                    <a:pt x="280" y="280"/>
                  </a:lnTo>
                  <a:lnTo>
                    <a:pt x="304" y="296"/>
                  </a:lnTo>
                  <a:lnTo>
                    <a:pt x="376" y="312"/>
                  </a:lnTo>
                  <a:lnTo>
                    <a:pt x="404" y="304"/>
                  </a:lnTo>
                  <a:lnTo>
                    <a:pt x="440" y="328"/>
                  </a:lnTo>
                  <a:lnTo>
                    <a:pt x="473" y="320"/>
                  </a:lnTo>
                  <a:lnTo>
                    <a:pt x="497" y="332"/>
                  </a:lnTo>
                  <a:lnTo>
                    <a:pt x="525" y="320"/>
                  </a:lnTo>
                  <a:lnTo>
                    <a:pt x="541" y="336"/>
                  </a:lnTo>
                  <a:lnTo>
                    <a:pt x="569" y="320"/>
                  </a:lnTo>
                  <a:lnTo>
                    <a:pt x="645" y="316"/>
                  </a:lnTo>
                  <a:lnTo>
                    <a:pt x="657" y="332"/>
                  </a:lnTo>
                  <a:lnTo>
                    <a:pt x="677" y="332"/>
                  </a:lnTo>
                  <a:lnTo>
                    <a:pt x="677" y="160"/>
                  </a:lnTo>
                  <a:lnTo>
                    <a:pt x="665" y="48"/>
                  </a:lnTo>
                  <a:lnTo>
                    <a:pt x="657" y="0"/>
                  </a:lnTo>
                  <a:lnTo>
                    <a:pt x="465" y="20"/>
                  </a:lnTo>
                  <a:lnTo>
                    <a:pt x="80" y="2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59" name="Freeform 36">
              <a:extLst>
                <a:ext uri="{FF2B5EF4-FFF2-40B4-BE49-F238E27FC236}">
                  <a16:creationId xmlns:a16="http://schemas.microsoft.com/office/drawing/2014/main" id="{AB141595-D136-78C2-EA6A-0B04FB3DE5A3}"/>
                </a:ext>
              </a:extLst>
            </p:cNvPr>
            <p:cNvSpPr>
              <a:spLocks/>
            </p:cNvSpPr>
            <p:nvPr/>
          </p:nvSpPr>
          <p:spPr bwMode="gray">
            <a:xfrm>
              <a:off x="6558412" y="3341432"/>
              <a:ext cx="622610" cy="494258"/>
            </a:xfrm>
            <a:custGeom>
              <a:avLst/>
              <a:gdLst>
                <a:gd name="T0" fmla="*/ 170 w 509"/>
                <a:gd name="T1" fmla="*/ 0 h 409"/>
                <a:gd name="T2" fmla="*/ 363 w 509"/>
                <a:gd name="T3" fmla="*/ 48 h 409"/>
                <a:gd name="T4" fmla="*/ 555 w 509"/>
                <a:gd name="T5" fmla="*/ 96 h 409"/>
                <a:gd name="T6" fmla="*/ 494 w 509"/>
                <a:gd name="T7" fmla="*/ 348 h 409"/>
                <a:gd name="T8" fmla="*/ 498 w 509"/>
                <a:gd name="T9" fmla="*/ 372 h 409"/>
                <a:gd name="T10" fmla="*/ 489 w 509"/>
                <a:gd name="T11" fmla="*/ 408 h 409"/>
                <a:gd name="T12" fmla="*/ 371 w 509"/>
                <a:gd name="T13" fmla="*/ 372 h 409"/>
                <a:gd name="T14" fmla="*/ 358 w 509"/>
                <a:gd name="T15" fmla="*/ 376 h 409"/>
                <a:gd name="T16" fmla="*/ 175 w 509"/>
                <a:gd name="T17" fmla="*/ 360 h 409"/>
                <a:gd name="T18" fmla="*/ 157 w 509"/>
                <a:gd name="T19" fmla="*/ 348 h 409"/>
                <a:gd name="T20" fmla="*/ 83 w 509"/>
                <a:gd name="T21" fmla="*/ 340 h 409"/>
                <a:gd name="T22" fmla="*/ 70 w 509"/>
                <a:gd name="T23" fmla="*/ 316 h 409"/>
                <a:gd name="T24" fmla="*/ 61 w 509"/>
                <a:gd name="T25" fmla="*/ 284 h 409"/>
                <a:gd name="T26" fmla="*/ 17 w 509"/>
                <a:gd name="T27" fmla="*/ 264 h 409"/>
                <a:gd name="T28" fmla="*/ 0 w 509"/>
                <a:gd name="T29" fmla="*/ 244 h 409"/>
                <a:gd name="T30" fmla="*/ 0 w 509"/>
                <a:gd name="T31" fmla="*/ 208 h 409"/>
                <a:gd name="T32" fmla="*/ 13 w 509"/>
                <a:gd name="T33" fmla="*/ 196 h 409"/>
                <a:gd name="T34" fmla="*/ 4 w 509"/>
                <a:gd name="T35" fmla="*/ 176 h 409"/>
                <a:gd name="T36" fmla="*/ 26 w 509"/>
                <a:gd name="T37" fmla="*/ 176 h 409"/>
                <a:gd name="T38" fmla="*/ 9 w 509"/>
                <a:gd name="T39" fmla="*/ 152 h 409"/>
                <a:gd name="T40" fmla="*/ 4 w 509"/>
                <a:gd name="T41" fmla="*/ 68 h 409"/>
                <a:gd name="T42" fmla="*/ 17 w 509"/>
                <a:gd name="T43" fmla="*/ 28 h 409"/>
                <a:gd name="T44" fmla="*/ 79 w 509"/>
                <a:gd name="T45" fmla="*/ 68 h 409"/>
                <a:gd name="T46" fmla="*/ 122 w 509"/>
                <a:gd name="T47" fmla="*/ 84 h 409"/>
                <a:gd name="T48" fmla="*/ 140 w 509"/>
                <a:gd name="T49" fmla="*/ 104 h 409"/>
                <a:gd name="T50" fmla="*/ 127 w 509"/>
                <a:gd name="T51" fmla="*/ 124 h 409"/>
                <a:gd name="T52" fmla="*/ 105 w 509"/>
                <a:gd name="T53" fmla="*/ 140 h 409"/>
                <a:gd name="T54" fmla="*/ 140 w 509"/>
                <a:gd name="T55" fmla="*/ 140 h 409"/>
                <a:gd name="T56" fmla="*/ 131 w 509"/>
                <a:gd name="T57" fmla="*/ 164 h 409"/>
                <a:gd name="T58" fmla="*/ 96 w 509"/>
                <a:gd name="T59" fmla="*/ 168 h 409"/>
                <a:gd name="T60" fmla="*/ 96 w 509"/>
                <a:gd name="T61" fmla="*/ 184 h 409"/>
                <a:gd name="T62" fmla="*/ 140 w 509"/>
                <a:gd name="T63" fmla="*/ 168 h 409"/>
                <a:gd name="T64" fmla="*/ 157 w 509"/>
                <a:gd name="T65" fmla="*/ 136 h 409"/>
                <a:gd name="T66" fmla="*/ 179 w 509"/>
                <a:gd name="T67" fmla="*/ 100 h 409"/>
                <a:gd name="T68" fmla="*/ 188 w 509"/>
                <a:gd name="T69" fmla="*/ 48 h 409"/>
                <a:gd name="T70" fmla="*/ 170 w 509"/>
                <a:gd name="T71" fmla="*/ 0 h 4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9"/>
                <a:gd name="T109" fmla="*/ 0 h 409"/>
                <a:gd name="T110" fmla="*/ 509 w 509"/>
                <a:gd name="T111" fmla="*/ 409 h 4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9" h="409">
                  <a:moveTo>
                    <a:pt x="156" y="0"/>
                  </a:moveTo>
                  <a:lnTo>
                    <a:pt x="332" y="48"/>
                  </a:lnTo>
                  <a:lnTo>
                    <a:pt x="508" y="96"/>
                  </a:lnTo>
                  <a:lnTo>
                    <a:pt x="452" y="348"/>
                  </a:lnTo>
                  <a:lnTo>
                    <a:pt x="456" y="372"/>
                  </a:lnTo>
                  <a:lnTo>
                    <a:pt x="448" y="408"/>
                  </a:lnTo>
                  <a:lnTo>
                    <a:pt x="340" y="372"/>
                  </a:lnTo>
                  <a:lnTo>
                    <a:pt x="328" y="376"/>
                  </a:lnTo>
                  <a:lnTo>
                    <a:pt x="160" y="360"/>
                  </a:lnTo>
                  <a:lnTo>
                    <a:pt x="144" y="348"/>
                  </a:lnTo>
                  <a:lnTo>
                    <a:pt x="76" y="340"/>
                  </a:lnTo>
                  <a:lnTo>
                    <a:pt x="64" y="316"/>
                  </a:lnTo>
                  <a:lnTo>
                    <a:pt x="56" y="284"/>
                  </a:lnTo>
                  <a:lnTo>
                    <a:pt x="16" y="264"/>
                  </a:lnTo>
                  <a:lnTo>
                    <a:pt x="0" y="244"/>
                  </a:lnTo>
                  <a:lnTo>
                    <a:pt x="0" y="208"/>
                  </a:lnTo>
                  <a:lnTo>
                    <a:pt x="12" y="196"/>
                  </a:lnTo>
                  <a:lnTo>
                    <a:pt x="4" y="176"/>
                  </a:lnTo>
                  <a:lnTo>
                    <a:pt x="24" y="176"/>
                  </a:lnTo>
                  <a:lnTo>
                    <a:pt x="8" y="152"/>
                  </a:lnTo>
                  <a:lnTo>
                    <a:pt x="4" y="68"/>
                  </a:lnTo>
                  <a:lnTo>
                    <a:pt x="16" y="28"/>
                  </a:lnTo>
                  <a:lnTo>
                    <a:pt x="72" y="68"/>
                  </a:lnTo>
                  <a:lnTo>
                    <a:pt x="112" y="84"/>
                  </a:lnTo>
                  <a:lnTo>
                    <a:pt x="128" y="104"/>
                  </a:lnTo>
                  <a:lnTo>
                    <a:pt x="116" y="124"/>
                  </a:lnTo>
                  <a:lnTo>
                    <a:pt x="96" y="140"/>
                  </a:lnTo>
                  <a:lnTo>
                    <a:pt x="128" y="140"/>
                  </a:lnTo>
                  <a:lnTo>
                    <a:pt x="120" y="164"/>
                  </a:lnTo>
                  <a:lnTo>
                    <a:pt x="88" y="168"/>
                  </a:lnTo>
                  <a:lnTo>
                    <a:pt x="88" y="184"/>
                  </a:lnTo>
                  <a:lnTo>
                    <a:pt x="128" y="168"/>
                  </a:lnTo>
                  <a:lnTo>
                    <a:pt x="144" y="136"/>
                  </a:lnTo>
                  <a:lnTo>
                    <a:pt x="164" y="100"/>
                  </a:lnTo>
                  <a:lnTo>
                    <a:pt x="172" y="48"/>
                  </a:lnTo>
                  <a:lnTo>
                    <a:pt x="156"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0" name="Freeform 37">
              <a:extLst>
                <a:ext uri="{FF2B5EF4-FFF2-40B4-BE49-F238E27FC236}">
                  <a16:creationId xmlns:a16="http://schemas.microsoft.com/office/drawing/2014/main" id="{1943048B-9FF1-80BE-4A72-6C84901939FD}"/>
                </a:ext>
              </a:extLst>
            </p:cNvPr>
            <p:cNvSpPr>
              <a:spLocks/>
            </p:cNvSpPr>
            <p:nvPr/>
          </p:nvSpPr>
          <p:spPr bwMode="gray">
            <a:xfrm>
              <a:off x="6387084" y="3650798"/>
              <a:ext cx="730112" cy="659816"/>
            </a:xfrm>
            <a:custGeom>
              <a:avLst/>
              <a:gdLst>
                <a:gd name="T0" fmla="*/ 642 w 597"/>
                <a:gd name="T1" fmla="*/ 152 h 546"/>
                <a:gd name="T2" fmla="*/ 651 w 597"/>
                <a:gd name="T3" fmla="*/ 180 h 546"/>
                <a:gd name="T4" fmla="*/ 642 w 597"/>
                <a:gd name="T5" fmla="*/ 204 h 546"/>
                <a:gd name="T6" fmla="*/ 616 w 597"/>
                <a:gd name="T7" fmla="*/ 248 h 546"/>
                <a:gd name="T8" fmla="*/ 585 w 597"/>
                <a:gd name="T9" fmla="*/ 292 h 546"/>
                <a:gd name="T10" fmla="*/ 585 w 597"/>
                <a:gd name="T11" fmla="*/ 316 h 546"/>
                <a:gd name="T12" fmla="*/ 607 w 597"/>
                <a:gd name="T13" fmla="*/ 336 h 546"/>
                <a:gd name="T14" fmla="*/ 568 w 597"/>
                <a:gd name="T15" fmla="*/ 413 h 546"/>
                <a:gd name="T16" fmla="*/ 542 w 597"/>
                <a:gd name="T17" fmla="*/ 545 h 546"/>
                <a:gd name="T18" fmla="*/ 310 w 597"/>
                <a:gd name="T19" fmla="*/ 497 h 546"/>
                <a:gd name="T20" fmla="*/ 0 w 597"/>
                <a:gd name="T21" fmla="*/ 417 h 546"/>
                <a:gd name="T22" fmla="*/ 0 w 597"/>
                <a:gd name="T23" fmla="*/ 312 h 546"/>
                <a:gd name="T24" fmla="*/ 26 w 597"/>
                <a:gd name="T25" fmla="*/ 268 h 546"/>
                <a:gd name="T26" fmla="*/ 66 w 597"/>
                <a:gd name="T27" fmla="*/ 224 h 546"/>
                <a:gd name="T28" fmla="*/ 70 w 597"/>
                <a:gd name="T29" fmla="*/ 192 h 546"/>
                <a:gd name="T30" fmla="*/ 149 w 597"/>
                <a:gd name="T31" fmla="*/ 0 h 546"/>
                <a:gd name="T32" fmla="*/ 170 w 597"/>
                <a:gd name="T33" fmla="*/ 8 h 546"/>
                <a:gd name="T34" fmla="*/ 214 w 597"/>
                <a:gd name="T35" fmla="*/ 28 h 546"/>
                <a:gd name="T36" fmla="*/ 223 w 597"/>
                <a:gd name="T37" fmla="*/ 60 h 546"/>
                <a:gd name="T38" fmla="*/ 236 w 597"/>
                <a:gd name="T39" fmla="*/ 84 h 546"/>
                <a:gd name="T40" fmla="*/ 310 w 597"/>
                <a:gd name="T41" fmla="*/ 92 h 546"/>
                <a:gd name="T42" fmla="*/ 328 w 597"/>
                <a:gd name="T43" fmla="*/ 104 h 546"/>
                <a:gd name="T44" fmla="*/ 511 w 597"/>
                <a:gd name="T45" fmla="*/ 120 h 546"/>
                <a:gd name="T46" fmla="*/ 524 w 597"/>
                <a:gd name="T47" fmla="*/ 116 h 546"/>
                <a:gd name="T48" fmla="*/ 642 w 597"/>
                <a:gd name="T49" fmla="*/ 152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7"/>
                <a:gd name="T76" fmla="*/ 0 h 546"/>
                <a:gd name="T77" fmla="*/ 597 w 597"/>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7" h="546">
                  <a:moveTo>
                    <a:pt x="588" y="152"/>
                  </a:moveTo>
                  <a:lnTo>
                    <a:pt x="596" y="180"/>
                  </a:lnTo>
                  <a:lnTo>
                    <a:pt x="588" y="204"/>
                  </a:lnTo>
                  <a:lnTo>
                    <a:pt x="564" y="248"/>
                  </a:lnTo>
                  <a:lnTo>
                    <a:pt x="536" y="292"/>
                  </a:lnTo>
                  <a:lnTo>
                    <a:pt x="536" y="316"/>
                  </a:lnTo>
                  <a:lnTo>
                    <a:pt x="556" y="336"/>
                  </a:lnTo>
                  <a:lnTo>
                    <a:pt x="520" y="413"/>
                  </a:lnTo>
                  <a:lnTo>
                    <a:pt x="496" y="545"/>
                  </a:lnTo>
                  <a:lnTo>
                    <a:pt x="284" y="497"/>
                  </a:lnTo>
                  <a:lnTo>
                    <a:pt x="0" y="417"/>
                  </a:lnTo>
                  <a:lnTo>
                    <a:pt x="0" y="312"/>
                  </a:lnTo>
                  <a:lnTo>
                    <a:pt x="24" y="268"/>
                  </a:lnTo>
                  <a:lnTo>
                    <a:pt x="60" y="224"/>
                  </a:lnTo>
                  <a:lnTo>
                    <a:pt x="64" y="192"/>
                  </a:lnTo>
                  <a:lnTo>
                    <a:pt x="136" y="0"/>
                  </a:lnTo>
                  <a:lnTo>
                    <a:pt x="156" y="8"/>
                  </a:lnTo>
                  <a:lnTo>
                    <a:pt x="196" y="28"/>
                  </a:lnTo>
                  <a:lnTo>
                    <a:pt x="204" y="60"/>
                  </a:lnTo>
                  <a:lnTo>
                    <a:pt x="216" y="84"/>
                  </a:lnTo>
                  <a:lnTo>
                    <a:pt x="284" y="92"/>
                  </a:lnTo>
                  <a:lnTo>
                    <a:pt x="300" y="104"/>
                  </a:lnTo>
                  <a:lnTo>
                    <a:pt x="468" y="120"/>
                  </a:lnTo>
                  <a:lnTo>
                    <a:pt x="480" y="116"/>
                  </a:lnTo>
                  <a:lnTo>
                    <a:pt x="588" y="15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1" name="Freeform 38">
              <a:extLst>
                <a:ext uri="{FF2B5EF4-FFF2-40B4-BE49-F238E27FC236}">
                  <a16:creationId xmlns:a16="http://schemas.microsoft.com/office/drawing/2014/main" id="{751E07B3-70B2-2186-FDBE-DAB0CC99117D}"/>
                </a:ext>
              </a:extLst>
            </p:cNvPr>
            <p:cNvSpPr>
              <a:spLocks/>
            </p:cNvSpPr>
            <p:nvPr/>
          </p:nvSpPr>
          <p:spPr bwMode="gray">
            <a:xfrm>
              <a:off x="6994016" y="3457446"/>
              <a:ext cx="568860" cy="949845"/>
            </a:xfrm>
            <a:custGeom>
              <a:avLst/>
              <a:gdLst>
                <a:gd name="T0" fmla="*/ 0 w 465"/>
                <a:gd name="T1" fmla="*/ 705 h 786"/>
                <a:gd name="T2" fmla="*/ 236 w 465"/>
                <a:gd name="T3" fmla="*/ 745 h 786"/>
                <a:gd name="T4" fmla="*/ 468 w 465"/>
                <a:gd name="T5" fmla="*/ 785 h 786"/>
                <a:gd name="T6" fmla="*/ 507 w 465"/>
                <a:gd name="T7" fmla="*/ 521 h 786"/>
                <a:gd name="T8" fmla="*/ 476 w 465"/>
                <a:gd name="T9" fmla="*/ 496 h 786"/>
                <a:gd name="T10" fmla="*/ 441 w 465"/>
                <a:gd name="T11" fmla="*/ 504 h 786"/>
                <a:gd name="T12" fmla="*/ 376 w 465"/>
                <a:gd name="T13" fmla="*/ 484 h 786"/>
                <a:gd name="T14" fmla="*/ 345 w 465"/>
                <a:gd name="T15" fmla="*/ 484 h 786"/>
                <a:gd name="T16" fmla="*/ 332 w 465"/>
                <a:gd name="T17" fmla="*/ 460 h 786"/>
                <a:gd name="T18" fmla="*/ 315 w 465"/>
                <a:gd name="T19" fmla="*/ 384 h 786"/>
                <a:gd name="T20" fmla="*/ 280 w 465"/>
                <a:gd name="T21" fmla="*/ 384 h 786"/>
                <a:gd name="T22" fmla="*/ 275 w 465"/>
                <a:gd name="T23" fmla="*/ 360 h 786"/>
                <a:gd name="T24" fmla="*/ 288 w 465"/>
                <a:gd name="T25" fmla="*/ 336 h 786"/>
                <a:gd name="T26" fmla="*/ 288 w 465"/>
                <a:gd name="T27" fmla="*/ 300 h 786"/>
                <a:gd name="T28" fmla="*/ 271 w 465"/>
                <a:gd name="T29" fmla="*/ 272 h 786"/>
                <a:gd name="T30" fmla="*/ 258 w 465"/>
                <a:gd name="T31" fmla="*/ 284 h 786"/>
                <a:gd name="T32" fmla="*/ 258 w 465"/>
                <a:gd name="T33" fmla="*/ 260 h 786"/>
                <a:gd name="T34" fmla="*/ 227 w 465"/>
                <a:gd name="T35" fmla="*/ 168 h 786"/>
                <a:gd name="T36" fmla="*/ 227 w 465"/>
                <a:gd name="T37" fmla="*/ 132 h 786"/>
                <a:gd name="T38" fmla="*/ 214 w 465"/>
                <a:gd name="T39" fmla="*/ 132 h 786"/>
                <a:gd name="T40" fmla="*/ 245 w 465"/>
                <a:gd name="T41" fmla="*/ 20 h 786"/>
                <a:gd name="T42" fmla="*/ 166 w 465"/>
                <a:gd name="T43" fmla="*/ 0 h 786"/>
                <a:gd name="T44" fmla="*/ 105 w 465"/>
                <a:gd name="T45" fmla="*/ 252 h 786"/>
                <a:gd name="T46" fmla="*/ 109 w 465"/>
                <a:gd name="T47" fmla="*/ 276 h 786"/>
                <a:gd name="T48" fmla="*/ 101 w 465"/>
                <a:gd name="T49" fmla="*/ 312 h 786"/>
                <a:gd name="T50" fmla="*/ 109 w 465"/>
                <a:gd name="T51" fmla="*/ 340 h 786"/>
                <a:gd name="T52" fmla="*/ 101 w 465"/>
                <a:gd name="T53" fmla="*/ 364 h 786"/>
                <a:gd name="T54" fmla="*/ 74 w 465"/>
                <a:gd name="T55" fmla="*/ 408 h 786"/>
                <a:gd name="T56" fmla="*/ 44 w 465"/>
                <a:gd name="T57" fmla="*/ 452 h 786"/>
                <a:gd name="T58" fmla="*/ 44 w 465"/>
                <a:gd name="T59" fmla="*/ 476 h 786"/>
                <a:gd name="T60" fmla="*/ 66 w 465"/>
                <a:gd name="T61" fmla="*/ 496 h 786"/>
                <a:gd name="T62" fmla="*/ 26 w 465"/>
                <a:gd name="T63" fmla="*/ 573 h 786"/>
                <a:gd name="T64" fmla="*/ 0 w 465"/>
                <a:gd name="T65" fmla="*/ 705 h 7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5"/>
                <a:gd name="T100" fmla="*/ 0 h 786"/>
                <a:gd name="T101" fmla="*/ 465 w 465"/>
                <a:gd name="T102" fmla="*/ 786 h 7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5" h="786">
                  <a:moveTo>
                    <a:pt x="0" y="705"/>
                  </a:moveTo>
                  <a:lnTo>
                    <a:pt x="216" y="745"/>
                  </a:lnTo>
                  <a:lnTo>
                    <a:pt x="428" y="785"/>
                  </a:lnTo>
                  <a:lnTo>
                    <a:pt x="464" y="521"/>
                  </a:lnTo>
                  <a:lnTo>
                    <a:pt x="436" y="496"/>
                  </a:lnTo>
                  <a:lnTo>
                    <a:pt x="404" y="504"/>
                  </a:lnTo>
                  <a:lnTo>
                    <a:pt x="344" y="484"/>
                  </a:lnTo>
                  <a:lnTo>
                    <a:pt x="316" y="484"/>
                  </a:lnTo>
                  <a:lnTo>
                    <a:pt x="304" y="460"/>
                  </a:lnTo>
                  <a:lnTo>
                    <a:pt x="288" y="384"/>
                  </a:lnTo>
                  <a:lnTo>
                    <a:pt x="256" y="384"/>
                  </a:lnTo>
                  <a:lnTo>
                    <a:pt x="252" y="360"/>
                  </a:lnTo>
                  <a:lnTo>
                    <a:pt x="264" y="336"/>
                  </a:lnTo>
                  <a:lnTo>
                    <a:pt x="264" y="300"/>
                  </a:lnTo>
                  <a:lnTo>
                    <a:pt x="248" y="272"/>
                  </a:lnTo>
                  <a:lnTo>
                    <a:pt x="236" y="284"/>
                  </a:lnTo>
                  <a:lnTo>
                    <a:pt x="236" y="260"/>
                  </a:lnTo>
                  <a:lnTo>
                    <a:pt x="208" y="168"/>
                  </a:lnTo>
                  <a:lnTo>
                    <a:pt x="208" y="132"/>
                  </a:lnTo>
                  <a:lnTo>
                    <a:pt x="196" y="132"/>
                  </a:lnTo>
                  <a:lnTo>
                    <a:pt x="224" y="20"/>
                  </a:lnTo>
                  <a:lnTo>
                    <a:pt x="152" y="0"/>
                  </a:lnTo>
                  <a:lnTo>
                    <a:pt x="96" y="252"/>
                  </a:lnTo>
                  <a:lnTo>
                    <a:pt x="100" y="276"/>
                  </a:lnTo>
                  <a:lnTo>
                    <a:pt x="92" y="312"/>
                  </a:lnTo>
                  <a:lnTo>
                    <a:pt x="100" y="340"/>
                  </a:lnTo>
                  <a:lnTo>
                    <a:pt x="92" y="364"/>
                  </a:lnTo>
                  <a:lnTo>
                    <a:pt x="68" y="408"/>
                  </a:lnTo>
                  <a:lnTo>
                    <a:pt x="40" y="452"/>
                  </a:lnTo>
                  <a:lnTo>
                    <a:pt x="40" y="476"/>
                  </a:lnTo>
                  <a:lnTo>
                    <a:pt x="60" y="496"/>
                  </a:lnTo>
                  <a:lnTo>
                    <a:pt x="24" y="573"/>
                  </a:lnTo>
                  <a:lnTo>
                    <a:pt x="0" y="705"/>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2" name="Freeform 39">
              <a:extLst>
                <a:ext uri="{FF2B5EF4-FFF2-40B4-BE49-F238E27FC236}">
                  <a16:creationId xmlns:a16="http://schemas.microsoft.com/office/drawing/2014/main" id="{69A3635F-BDC6-B4FF-EE2C-38A7F31D1BB9}"/>
                </a:ext>
              </a:extLst>
            </p:cNvPr>
            <p:cNvSpPr>
              <a:spLocks/>
            </p:cNvSpPr>
            <p:nvPr/>
          </p:nvSpPr>
          <p:spPr bwMode="gray">
            <a:xfrm>
              <a:off x="7233653" y="3481613"/>
              <a:ext cx="951831" cy="606643"/>
            </a:xfrm>
            <a:custGeom>
              <a:avLst/>
              <a:gdLst>
                <a:gd name="T0" fmla="*/ 293 w 777"/>
                <a:gd name="T1" fmla="*/ 501 h 502"/>
                <a:gd name="T2" fmla="*/ 302 w 777"/>
                <a:gd name="T3" fmla="*/ 452 h 502"/>
                <a:gd name="T4" fmla="*/ 827 w 777"/>
                <a:gd name="T5" fmla="*/ 493 h 502"/>
                <a:gd name="T6" fmla="*/ 836 w 777"/>
                <a:gd name="T7" fmla="*/ 404 h 502"/>
                <a:gd name="T8" fmla="*/ 849 w 777"/>
                <a:gd name="T9" fmla="*/ 72 h 502"/>
                <a:gd name="T10" fmla="*/ 578 w 777"/>
                <a:gd name="T11" fmla="*/ 64 h 502"/>
                <a:gd name="T12" fmla="*/ 394 w 777"/>
                <a:gd name="T13" fmla="*/ 44 h 502"/>
                <a:gd name="T14" fmla="*/ 83 w 777"/>
                <a:gd name="T15" fmla="*/ 4 h 502"/>
                <a:gd name="T16" fmla="*/ 31 w 777"/>
                <a:gd name="T17" fmla="*/ 0 h 502"/>
                <a:gd name="T18" fmla="*/ 0 w 777"/>
                <a:gd name="T19" fmla="*/ 112 h 502"/>
                <a:gd name="T20" fmla="*/ 13 w 777"/>
                <a:gd name="T21" fmla="*/ 112 h 502"/>
                <a:gd name="T22" fmla="*/ 13 w 777"/>
                <a:gd name="T23" fmla="*/ 148 h 502"/>
                <a:gd name="T24" fmla="*/ 44 w 777"/>
                <a:gd name="T25" fmla="*/ 240 h 502"/>
                <a:gd name="T26" fmla="*/ 44 w 777"/>
                <a:gd name="T27" fmla="*/ 264 h 502"/>
                <a:gd name="T28" fmla="*/ 57 w 777"/>
                <a:gd name="T29" fmla="*/ 252 h 502"/>
                <a:gd name="T30" fmla="*/ 74 w 777"/>
                <a:gd name="T31" fmla="*/ 280 h 502"/>
                <a:gd name="T32" fmla="*/ 74 w 777"/>
                <a:gd name="T33" fmla="*/ 316 h 502"/>
                <a:gd name="T34" fmla="*/ 61 w 777"/>
                <a:gd name="T35" fmla="*/ 340 h 502"/>
                <a:gd name="T36" fmla="*/ 66 w 777"/>
                <a:gd name="T37" fmla="*/ 364 h 502"/>
                <a:gd name="T38" fmla="*/ 101 w 777"/>
                <a:gd name="T39" fmla="*/ 364 h 502"/>
                <a:gd name="T40" fmla="*/ 118 w 777"/>
                <a:gd name="T41" fmla="*/ 440 h 502"/>
                <a:gd name="T42" fmla="*/ 131 w 777"/>
                <a:gd name="T43" fmla="*/ 464 h 502"/>
                <a:gd name="T44" fmla="*/ 162 w 777"/>
                <a:gd name="T45" fmla="*/ 464 h 502"/>
                <a:gd name="T46" fmla="*/ 228 w 777"/>
                <a:gd name="T47" fmla="*/ 484 h 502"/>
                <a:gd name="T48" fmla="*/ 263 w 777"/>
                <a:gd name="T49" fmla="*/ 476 h 502"/>
                <a:gd name="T50" fmla="*/ 293 w 777"/>
                <a:gd name="T51" fmla="*/ 501 h 5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7"/>
                <a:gd name="T79" fmla="*/ 0 h 502"/>
                <a:gd name="T80" fmla="*/ 777 w 777"/>
                <a:gd name="T81" fmla="*/ 502 h 5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7" h="502">
                  <a:moveTo>
                    <a:pt x="268" y="501"/>
                  </a:moveTo>
                  <a:lnTo>
                    <a:pt x="276" y="452"/>
                  </a:lnTo>
                  <a:lnTo>
                    <a:pt x="756" y="493"/>
                  </a:lnTo>
                  <a:lnTo>
                    <a:pt x="764" y="404"/>
                  </a:lnTo>
                  <a:lnTo>
                    <a:pt x="776" y="72"/>
                  </a:lnTo>
                  <a:lnTo>
                    <a:pt x="528" y="64"/>
                  </a:lnTo>
                  <a:lnTo>
                    <a:pt x="360" y="44"/>
                  </a:lnTo>
                  <a:lnTo>
                    <a:pt x="76" y="4"/>
                  </a:lnTo>
                  <a:lnTo>
                    <a:pt x="28" y="0"/>
                  </a:lnTo>
                  <a:lnTo>
                    <a:pt x="0" y="112"/>
                  </a:lnTo>
                  <a:lnTo>
                    <a:pt x="12" y="112"/>
                  </a:lnTo>
                  <a:lnTo>
                    <a:pt x="12" y="148"/>
                  </a:lnTo>
                  <a:lnTo>
                    <a:pt x="40" y="240"/>
                  </a:lnTo>
                  <a:lnTo>
                    <a:pt x="40" y="264"/>
                  </a:lnTo>
                  <a:lnTo>
                    <a:pt x="52" y="252"/>
                  </a:lnTo>
                  <a:lnTo>
                    <a:pt x="68" y="280"/>
                  </a:lnTo>
                  <a:lnTo>
                    <a:pt x="68" y="316"/>
                  </a:lnTo>
                  <a:lnTo>
                    <a:pt x="56" y="340"/>
                  </a:lnTo>
                  <a:lnTo>
                    <a:pt x="60" y="364"/>
                  </a:lnTo>
                  <a:lnTo>
                    <a:pt x="92" y="364"/>
                  </a:lnTo>
                  <a:lnTo>
                    <a:pt x="108" y="440"/>
                  </a:lnTo>
                  <a:lnTo>
                    <a:pt x="120" y="464"/>
                  </a:lnTo>
                  <a:lnTo>
                    <a:pt x="148" y="464"/>
                  </a:lnTo>
                  <a:lnTo>
                    <a:pt x="208" y="484"/>
                  </a:lnTo>
                  <a:lnTo>
                    <a:pt x="240" y="476"/>
                  </a:lnTo>
                  <a:lnTo>
                    <a:pt x="268" y="501"/>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3" name="Freeform 40">
              <a:extLst>
                <a:ext uri="{FF2B5EF4-FFF2-40B4-BE49-F238E27FC236}">
                  <a16:creationId xmlns:a16="http://schemas.microsoft.com/office/drawing/2014/main" id="{CC65D1CC-3569-CE39-E659-96C410BBB791}"/>
                </a:ext>
              </a:extLst>
            </p:cNvPr>
            <p:cNvSpPr>
              <a:spLocks/>
            </p:cNvSpPr>
            <p:nvPr/>
          </p:nvSpPr>
          <p:spPr bwMode="gray">
            <a:xfrm>
              <a:off x="7508004" y="4027833"/>
              <a:ext cx="652846" cy="538970"/>
            </a:xfrm>
            <a:custGeom>
              <a:avLst/>
              <a:gdLst>
                <a:gd name="T0" fmla="*/ 582 w 533"/>
                <a:gd name="T1" fmla="*/ 41 h 446"/>
                <a:gd name="T2" fmla="*/ 57 w 533"/>
                <a:gd name="T3" fmla="*/ 0 h 446"/>
                <a:gd name="T4" fmla="*/ 48 w 533"/>
                <a:gd name="T5" fmla="*/ 49 h 446"/>
                <a:gd name="T6" fmla="*/ 9 w 533"/>
                <a:gd name="T7" fmla="*/ 313 h 446"/>
                <a:gd name="T8" fmla="*/ 0 w 533"/>
                <a:gd name="T9" fmla="*/ 405 h 446"/>
                <a:gd name="T10" fmla="*/ 153 w 533"/>
                <a:gd name="T11" fmla="*/ 417 h 446"/>
                <a:gd name="T12" fmla="*/ 569 w 533"/>
                <a:gd name="T13" fmla="*/ 445 h 446"/>
                <a:gd name="T14" fmla="*/ 578 w 533"/>
                <a:gd name="T15" fmla="*/ 241 h 446"/>
                <a:gd name="T16" fmla="*/ 582 w 533"/>
                <a:gd name="T17" fmla="*/ 41 h 4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3"/>
                <a:gd name="T28" fmla="*/ 0 h 446"/>
                <a:gd name="T29" fmla="*/ 533 w 533"/>
                <a:gd name="T30" fmla="*/ 446 h 4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3" h="446">
                  <a:moveTo>
                    <a:pt x="532" y="41"/>
                  </a:moveTo>
                  <a:lnTo>
                    <a:pt x="52" y="0"/>
                  </a:lnTo>
                  <a:lnTo>
                    <a:pt x="44" y="49"/>
                  </a:lnTo>
                  <a:lnTo>
                    <a:pt x="8" y="313"/>
                  </a:lnTo>
                  <a:lnTo>
                    <a:pt x="0" y="405"/>
                  </a:lnTo>
                  <a:lnTo>
                    <a:pt x="140" y="417"/>
                  </a:lnTo>
                  <a:lnTo>
                    <a:pt x="520" y="445"/>
                  </a:lnTo>
                  <a:lnTo>
                    <a:pt x="528" y="241"/>
                  </a:lnTo>
                  <a:lnTo>
                    <a:pt x="532" y="41"/>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4" name="Freeform 42">
              <a:extLst>
                <a:ext uri="{FF2B5EF4-FFF2-40B4-BE49-F238E27FC236}">
                  <a16:creationId xmlns:a16="http://schemas.microsoft.com/office/drawing/2014/main" id="{1F8EEB2E-83B3-2D59-1F9B-F2A94627FE71}"/>
                </a:ext>
              </a:extLst>
            </p:cNvPr>
            <p:cNvSpPr>
              <a:spLocks/>
            </p:cNvSpPr>
            <p:nvPr/>
          </p:nvSpPr>
          <p:spPr bwMode="gray">
            <a:xfrm>
              <a:off x="9507971" y="4676772"/>
              <a:ext cx="676361" cy="373412"/>
            </a:xfrm>
            <a:custGeom>
              <a:avLst/>
              <a:gdLst>
                <a:gd name="T0" fmla="*/ 22 w 553"/>
                <a:gd name="T1" fmla="*/ 308 h 309"/>
                <a:gd name="T2" fmla="*/ 26 w 553"/>
                <a:gd name="T3" fmla="*/ 292 h 309"/>
                <a:gd name="T4" fmla="*/ 9 w 553"/>
                <a:gd name="T5" fmla="*/ 280 h 309"/>
                <a:gd name="T6" fmla="*/ 0 w 553"/>
                <a:gd name="T7" fmla="*/ 268 h 309"/>
                <a:gd name="T8" fmla="*/ 13 w 553"/>
                <a:gd name="T9" fmla="*/ 252 h 309"/>
                <a:gd name="T10" fmla="*/ 70 w 553"/>
                <a:gd name="T11" fmla="*/ 252 h 309"/>
                <a:gd name="T12" fmla="*/ 66 w 553"/>
                <a:gd name="T13" fmla="*/ 232 h 309"/>
                <a:gd name="T14" fmla="*/ 87 w 553"/>
                <a:gd name="T15" fmla="*/ 220 h 309"/>
                <a:gd name="T16" fmla="*/ 74 w 553"/>
                <a:gd name="T17" fmla="*/ 208 h 309"/>
                <a:gd name="T18" fmla="*/ 100 w 553"/>
                <a:gd name="T19" fmla="*/ 168 h 309"/>
                <a:gd name="T20" fmla="*/ 127 w 553"/>
                <a:gd name="T21" fmla="*/ 148 h 309"/>
                <a:gd name="T22" fmla="*/ 232 w 553"/>
                <a:gd name="T23" fmla="*/ 136 h 309"/>
                <a:gd name="T24" fmla="*/ 236 w 553"/>
                <a:gd name="T25" fmla="*/ 108 h 309"/>
                <a:gd name="T26" fmla="*/ 267 w 553"/>
                <a:gd name="T27" fmla="*/ 128 h 309"/>
                <a:gd name="T28" fmla="*/ 288 w 553"/>
                <a:gd name="T29" fmla="*/ 84 h 309"/>
                <a:gd name="T30" fmla="*/ 310 w 553"/>
                <a:gd name="T31" fmla="*/ 48 h 309"/>
                <a:gd name="T32" fmla="*/ 345 w 553"/>
                <a:gd name="T33" fmla="*/ 16 h 309"/>
                <a:gd name="T34" fmla="*/ 411 w 553"/>
                <a:gd name="T35" fmla="*/ 0 h 309"/>
                <a:gd name="T36" fmla="*/ 441 w 553"/>
                <a:gd name="T37" fmla="*/ 20 h 309"/>
                <a:gd name="T38" fmla="*/ 467 w 553"/>
                <a:gd name="T39" fmla="*/ 4 h 309"/>
                <a:gd name="T40" fmla="*/ 489 w 553"/>
                <a:gd name="T41" fmla="*/ 16 h 309"/>
                <a:gd name="T42" fmla="*/ 498 w 553"/>
                <a:gd name="T43" fmla="*/ 0 h 309"/>
                <a:gd name="T44" fmla="*/ 516 w 553"/>
                <a:gd name="T45" fmla="*/ 0 h 309"/>
                <a:gd name="T46" fmla="*/ 546 w 553"/>
                <a:gd name="T47" fmla="*/ 28 h 309"/>
                <a:gd name="T48" fmla="*/ 555 w 553"/>
                <a:gd name="T49" fmla="*/ 80 h 309"/>
                <a:gd name="T50" fmla="*/ 577 w 553"/>
                <a:gd name="T51" fmla="*/ 96 h 309"/>
                <a:gd name="T52" fmla="*/ 585 w 553"/>
                <a:gd name="T53" fmla="*/ 120 h 309"/>
                <a:gd name="T54" fmla="*/ 603 w 553"/>
                <a:gd name="T55" fmla="*/ 120 h 309"/>
                <a:gd name="T56" fmla="*/ 581 w 553"/>
                <a:gd name="T57" fmla="*/ 156 h 309"/>
                <a:gd name="T58" fmla="*/ 555 w 553"/>
                <a:gd name="T59" fmla="*/ 168 h 309"/>
                <a:gd name="T60" fmla="*/ 550 w 553"/>
                <a:gd name="T61" fmla="*/ 200 h 309"/>
                <a:gd name="T62" fmla="*/ 498 w 553"/>
                <a:gd name="T63" fmla="*/ 232 h 309"/>
                <a:gd name="T64" fmla="*/ 144 w 553"/>
                <a:gd name="T65" fmla="*/ 284 h 309"/>
                <a:gd name="T66" fmla="*/ 109 w 553"/>
                <a:gd name="T67" fmla="*/ 280 h 309"/>
                <a:gd name="T68" fmla="*/ 114 w 553"/>
                <a:gd name="T69" fmla="*/ 296 h 309"/>
                <a:gd name="T70" fmla="*/ 22 w 553"/>
                <a:gd name="T71" fmla="*/ 308 h 3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309"/>
                <a:gd name="T110" fmla="*/ 553 w 553"/>
                <a:gd name="T111" fmla="*/ 309 h 3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309">
                  <a:moveTo>
                    <a:pt x="20" y="308"/>
                  </a:moveTo>
                  <a:lnTo>
                    <a:pt x="24" y="292"/>
                  </a:lnTo>
                  <a:lnTo>
                    <a:pt x="8" y="280"/>
                  </a:lnTo>
                  <a:lnTo>
                    <a:pt x="0" y="268"/>
                  </a:lnTo>
                  <a:lnTo>
                    <a:pt x="12" y="252"/>
                  </a:lnTo>
                  <a:lnTo>
                    <a:pt x="64" y="252"/>
                  </a:lnTo>
                  <a:lnTo>
                    <a:pt x="60" y="232"/>
                  </a:lnTo>
                  <a:lnTo>
                    <a:pt x="80" y="220"/>
                  </a:lnTo>
                  <a:lnTo>
                    <a:pt x="68" y="208"/>
                  </a:lnTo>
                  <a:lnTo>
                    <a:pt x="92" y="168"/>
                  </a:lnTo>
                  <a:lnTo>
                    <a:pt x="116" y="148"/>
                  </a:lnTo>
                  <a:lnTo>
                    <a:pt x="212" y="136"/>
                  </a:lnTo>
                  <a:lnTo>
                    <a:pt x="216" y="108"/>
                  </a:lnTo>
                  <a:lnTo>
                    <a:pt x="244" y="128"/>
                  </a:lnTo>
                  <a:lnTo>
                    <a:pt x="264" y="84"/>
                  </a:lnTo>
                  <a:lnTo>
                    <a:pt x="284" y="48"/>
                  </a:lnTo>
                  <a:lnTo>
                    <a:pt x="316" y="16"/>
                  </a:lnTo>
                  <a:lnTo>
                    <a:pt x="376" y="0"/>
                  </a:lnTo>
                  <a:lnTo>
                    <a:pt x="404" y="20"/>
                  </a:lnTo>
                  <a:lnTo>
                    <a:pt x="428" y="4"/>
                  </a:lnTo>
                  <a:lnTo>
                    <a:pt x="448" y="16"/>
                  </a:lnTo>
                  <a:lnTo>
                    <a:pt x="456" y="0"/>
                  </a:lnTo>
                  <a:lnTo>
                    <a:pt x="472" y="0"/>
                  </a:lnTo>
                  <a:lnTo>
                    <a:pt x="500" y="28"/>
                  </a:lnTo>
                  <a:lnTo>
                    <a:pt x="508" y="80"/>
                  </a:lnTo>
                  <a:lnTo>
                    <a:pt x="528" y="96"/>
                  </a:lnTo>
                  <a:lnTo>
                    <a:pt x="536" y="120"/>
                  </a:lnTo>
                  <a:lnTo>
                    <a:pt x="552" y="120"/>
                  </a:lnTo>
                  <a:lnTo>
                    <a:pt x="532" y="156"/>
                  </a:lnTo>
                  <a:lnTo>
                    <a:pt x="508" y="168"/>
                  </a:lnTo>
                  <a:lnTo>
                    <a:pt x="504" y="200"/>
                  </a:lnTo>
                  <a:lnTo>
                    <a:pt x="456" y="232"/>
                  </a:lnTo>
                  <a:lnTo>
                    <a:pt x="132" y="284"/>
                  </a:lnTo>
                  <a:lnTo>
                    <a:pt x="100" y="280"/>
                  </a:lnTo>
                  <a:lnTo>
                    <a:pt x="104" y="296"/>
                  </a:lnTo>
                  <a:lnTo>
                    <a:pt x="20" y="30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5" name="Freeform 48">
              <a:extLst>
                <a:ext uri="{FF2B5EF4-FFF2-40B4-BE49-F238E27FC236}">
                  <a16:creationId xmlns:a16="http://schemas.microsoft.com/office/drawing/2014/main" id="{6EEA115B-CCA4-2519-F740-D16D498408C2}"/>
                </a:ext>
              </a:extLst>
            </p:cNvPr>
            <p:cNvSpPr>
              <a:spLocks/>
            </p:cNvSpPr>
            <p:nvPr/>
          </p:nvSpPr>
          <p:spPr bwMode="gray">
            <a:xfrm>
              <a:off x="7576312" y="5029644"/>
              <a:ext cx="638288" cy="717821"/>
            </a:xfrm>
            <a:custGeom>
              <a:avLst/>
              <a:gdLst>
                <a:gd name="T0" fmla="*/ 0 w 521"/>
                <a:gd name="T1" fmla="*/ 589 h 594"/>
                <a:gd name="T2" fmla="*/ 74 w 521"/>
                <a:gd name="T3" fmla="*/ 593 h 594"/>
                <a:gd name="T4" fmla="*/ 83 w 521"/>
                <a:gd name="T5" fmla="*/ 549 h 594"/>
                <a:gd name="T6" fmla="*/ 249 w 521"/>
                <a:gd name="T7" fmla="*/ 557 h 594"/>
                <a:gd name="T8" fmla="*/ 249 w 521"/>
                <a:gd name="T9" fmla="*/ 533 h 594"/>
                <a:gd name="T10" fmla="*/ 560 w 521"/>
                <a:gd name="T11" fmla="*/ 533 h 594"/>
                <a:gd name="T12" fmla="*/ 569 w 521"/>
                <a:gd name="T13" fmla="*/ 72 h 594"/>
                <a:gd name="T14" fmla="*/ 569 w 521"/>
                <a:gd name="T15" fmla="*/ 32 h 594"/>
                <a:gd name="T16" fmla="*/ 57 w 521"/>
                <a:gd name="T17" fmla="*/ 0 h 594"/>
                <a:gd name="T18" fmla="*/ 0 w 521"/>
                <a:gd name="T19" fmla="*/ 589 h 5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594"/>
                <a:gd name="T32" fmla="*/ 521 w 521"/>
                <a:gd name="T33" fmla="*/ 594 h 5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594">
                  <a:moveTo>
                    <a:pt x="0" y="589"/>
                  </a:moveTo>
                  <a:lnTo>
                    <a:pt x="68" y="593"/>
                  </a:lnTo>
                  <a:lnTo>
                    <a:pt x="76" y="549"/>
                  </a:lnTo>
                  <a:lnTo>
                    <a:pt x="228" y="557"/>
                  </a:lnTo>
                  <a:lnTo>
                    <a:pt x="228" y="533"/>
                  </a:lnTo>
                  <a:lnTo>
                    <a:pt x="512" y="533"/>
                  </a:lnTo>
                  <a:lnTo>
                    <a:pt x="520" y="72"/>
                  </a:lnTo>
                  <a:lnTo>
                    <a:pt x="520" y="32"/>
                  </a:lnTo>
                  <a:lnTo>
                    <a:pt x="52" y="0"/>
                  </a:lnTo>
                  <a:lnTo>
                    <a:pt x="0" y="58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6" name="Freeform 50">
              <a:extLst>
                <a:ext uri="{FF2B5EF4-FFF2-40B4-BE49-F238E27FC236}">
                  <a16:creationId xmlns:a16="http://schemas.microsoft.com/office/drawing/2014/main" id="{0B8C4101-74F1-F847-806E-BB1E5A14CD79}"/>
                </a:ext>
              </a:extLst>
            </p:cNvPr>
            <p:cNvSpPr>
              <a:spLocks/>
            </p:cNvSpPr>
            <p:nvPr/>
          </p:nvSpPr>
          <p:spPr bwMode="gray">
            <a:xfrm>
              <a:off x="9027575" y="5063479"/>
              <a:ext cx="461358" cy="484590"/>
            </a:xfrm>
            <a:custGeom>
              <a:avLst/>
              <a:gdLst>
                <a:gd name="T0" fmla="*/ 13 w 377"/>
                <a:gd name="T1" fmla="*/ 312 h 401"/>
                <a:gd name="T2" fmla="*/ 13 w 377"/>
                <a:gd name="T3" fmla="*/ 140 h 401"/>
                <a:gd name="T4" fmla="*/ 0 w 377"/>
                <a:gd name="T5" fmla="*/ 28 h 401"/>
                <a:gd name="T6" fmla="*/ 157 w 377"/>
                <a:gd name="T7" fmla="*/ 20 h 401"/>
                <a:gd name="T8" fmla="*/ 380 w 377"/>
                <a:gd name="T9" fmla="*/ 0 h 401"/>
                <a:gd name="T10" fmla="*/ 367 w 377"/>
                <a:gd name="T11" fmla="*/ 44 h 401"/>
                <a:gd name="T12" fmla="*/ 411 w 377"/>
                <a:gd name="T13" fmla="*/ 44 h 401"/>
                <a:gd name="T14" fmla="*/ 402 w 377"/>
                <a:gd name="T15" fmla="*/ 112 h 401"/>
                <a:gd name="T16" fmla="*/ 385 w 377"/>
                <a:gd name="T17" fmla="*/ 128 h 401"/>
                <a:gd name="T18" fmla="*/ 398 w 377"/>
                <a:gd name="T19" fmla="*/ 128 h 401"/>
                <a:gd name="T20" fmla="*/ 380 w 377"/>
                <a:gd name="T21" fmla="*/ 156 h 401"/>
                <a:gd name="T22" fmla="*/ 319 w 377"/>
                <a:gd name="T23" fmla="*/ 264 h 401"/>
                <a:gd name="T24" fmla="*/ 319 w 377"/>
                <a:gd name="T25" fmla="*/ 320 h 401"/>
                <a:gd name="T26" fmla="*/ 332 w 377"/>
                <a:gd name="T27" fmla="*/ 328 h 401"/>
                <a:gd name="T28" fmla="*/ 323 w 377"/>
                <a:gd name="T29" fmla="*/ 372 h 401"/>
                <a:gd name="T30" fmla="*/ 61 w 377"/>
                <a:gd name="T31" fmla="*/ 400 h 401"/>
                <a:gd name="T32" fmla="*/ 57 w 377"/>
                <a:gd name="T33" fmla="*/ 336 h 401"/>
                <a:gd name="T34" fmla="*/ 13 w 377"/>
                <a:gd name="T35" fmla="*/ 312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7"/>
                <a:gd name="T55" fmla="*/ 0 h 401"/>
                <a:gd name="T56" fmla="*/ 377 w 377"/>
                <a:gd name="T57" fmla="*/ 401 h 4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7" h="401">
                  <a:moveTo>
                    <a:pt x="12" y="312"/>
                  </a:moveTo>
                  <a:lnTo>
                    <a:pt x="12" y="140"/>
                  </a:lnTo>
                  <a:lnTo>
                    <a:pt x="0" y="28"/>
                  </a:lnTo>
                  <a:lnTo>
                    <a:pt x="144" y="20"/>
                  </a:lnTo>
                  <a:lnTo>
                    <a:pt x="348" y="0"/>
                  </a:lnTo>
                  <a:lnTo>
                    <a:pt x="336" y="44"/>
                  </a:lnTo>
                  <a:lnTo>
                    <a:pt x="376" y="44"/>
                  </a:lnTo>
                  <a:lnTo>
                    <a:pt x="368" y="112"/>
                  </a:lnTo>
                  <a:lnTo>
                    <a:pt x="352" y="128"/>
                  </a:lnTo>
                  <a:lnTo>
                    <a:pt x="364" y="128"/>
                  </a:lnTo>
                  <a:lnTo>
                    <a:pt x="348" y="156"/>
                  </a:lnTo>
                  <a:lnTo>
                    <a:pt x="292" y="264"/>
                  </a:lnTo>
                  <a:lnTo>
                    <a:pt x="292" y="320"/>
                  </a:lnTo>
                  <a:lnTo>
                    <a:pt x="304" y="328"/>
                  </a:lnTo>
                  <a:lnTo>
                    <a:pt x="296" y="372"/>
                  </a:lnTo>
                  <a:lnTo>
                    <a:pt x="56" y="400"/>
                  </a:lnTo>
                  <a:lnTo>
                    <a:pt x="52" y="336"/>
                  </a:lnTo>
                  <a:lnTo>
                    <a:pt x="12" y="3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7" name="Freeform 51">
              <a:extLst>
                <a:ext uri="{FF2B5EF4-FFF2-40B4-BE49-F238E27FC236}">
                  <a16:creationId xmlns:a16="http://schemas.microsoft.com/office/drawing/2014/main" id="{3221C30B-4FFA-3F12-3725-40A97A3C78DF}"/>
                </a:ext>
              </a:extLst>
            </p:cNvPr>
            <p:cNvSpPr>
              <a:spLocks/>
            </p:cNvSpPr>
            <p:nvPr/>
          </p:nvSpPr>
          <p:spPr bwMode="gray">
            <a:xfrm>
              <a:off x="9095884" y="5513025"/>
              <a:ext cx="549823" cy="466464"/>
            </a:xfrm>
            <a:custGeom>
              <a:avLst/>
              <a:gdLst>
                <a:gd name="T0" fmla="*/ 0 w 449"/>
                <a:gd name="T1" fmla="*/ 28 h 386"/>
                <a:gd name="T2" fmla="*/ 262 w 449"/>
                <a:gd name="T3" fmla="*/ 0 h 386"/>
                <a:gd name="T4" fmla="*/ 289 w 449"/>
                <a:gd name="T5" fmla="*/ 64 h 386"/>
                <a:gd name="T6" fmla="*/ 236 w 449"/>
                <a:gd name="T7" fmla="*/ 181 h 386"/>
                <a:gd name="T8" fmla="*/ 241 w 449"/>
                <a:gd name="T9" fmla="*/ 201 h 386"/>
                <a:gd name="T10" fmla="*/ 398 w 449"/>
                <a:gd name="T11" fmla="*/ 189 h 386"/>
                <a:gd name="T12" fmla="*/ 407 w 449"/>
                <a:gd name="T13" fmla="*/ 197 h 386"/>
                <a:gd name="T14" fmla="*/ 398 w 449"/>
                <a:gd name="T15" fmla="*/ 217 h 386"/>
                <a:gd name="T16" fmla="*/ 420 w 449"/>
                <a:gd name="T17" fmla="*/ 261 h 386"/>
                <a:gd name="T18" fmla="*/ 411 w 449"/>
                <a:gd name="T19" fmla="*/ 277 h 386"/>
                <a:gd name="T20" fmla="*/ 420 w 449"/>
                <a:gd name="T21" fmla="*/ 289 h 386"/>
                <a:gd name="T22" fmla="*/ 446 w 449"/>
                <a:gd name="T23" fmla="*/ 281 h 386"/>
                <a:gd name="T24" fmla="*/ 455 w 449"/>
                <a:gd name="T25" fmla="*/ 301 h 386"/>
                <a:gd name="T26" fmla="*/ 442 w 449"/>
                <a:gd name="T27" fmla="*/ 337 h 386"/>
                <a:gd name="T28" fmla="*/ 490 w 449"/>
                <a:gd name="T29" fmla="*/ 357 h 386"/>
                <a:gd name="T30" fmla="*/ 459 w 449"/>
                <a:gd name="T31" fmla="*/ 385 h 386"/>
                <a:gd name="T32" fmla="*/ 459 w 449"/>
                <a:gd name="T33" fmla="*/ 365 h 386"/>
                <a:gd name="T34" fmla="*/ 416 w 449"/>
                <a:gd name="T35" fmla="*/ 361 h 386"/>
                <a:gd name="T36" fmla="*/ 402 w 449"/>
                <a:gd name="T37" fmla="*/ 341 h 386"/>
                <a:gd name="T38" fmla="*/ 394 w 449"/>
                <a:gd name="T39" fmla="*/ 365 h 386"/>
                <a:gd name="T40" fmla="*/ 359 w 449"/>
                <a:gd name="T41" fmla="*/ 381 h 386"/>
                <a:gd name="T42" fmla="*/ 293 w 449"/>
                <a:gd name="T43" fmla="*/ 365 h 386"/>
                <a:gd name="T44" fmla="*/ 306 w 449"/>
                <a:gd name="T45" fmla="*/ 357 h 386"/>
                <a:gd name="T46" fmla="*/ 258 w 449"/>
                <a:gd name="T47" fmla="*/ 341 h 386"/>
                <a:gd name="T48" fmla="*/ 227 w 449"/>
                <a:gd name="T49" fmla="*/ 325 h 386"/>
                <a:gd name="T50" fmla="*/ 210 w 449"/>
                <a:gd name="T51" fmla="*/ 329 h 386"/>
                <a:gd name="T52" fmla="*/ 214 w 449"/>
                <a:gd name="T53" fmla="*/ 341 h 386"/>
                <a:gd name="T54" fmla="*/ 140 w 449"/>
                <a:gd name="T55" fmla="*/ 341 h 386"/>
                <a:gd name="T56" fmla="*/ 83 w 449"/>
                <a:gd name="T57" fmla="*/ 325 h 386"/>
                <a:gd name="T58" fmla="*/ 48 w 449"/>
                <a:gd name="T59" fmla="*/ 333 h 386"/>
                <a:gd name="T60" fmla="*/ 48 w 449"/>
                <a:gd name="T61" fmla="*/ 277 h 386"/>
                <a:gd name="T62" fmla="*/ 66 w 449"/>
                <a:gd name="T63" fmla="*/ 225 h 386"/>
                <a:gd name="T64" fmla="*/ 31 w 449"/>
                <a:gd name="T65" fmla="*/ 173 h 386"/>
                <a:gd name="T66" fmla="*/ 22 w 449"/>
                <a:gd name="T67" fmla="*/ 133 h 386"/>
                <a:gd name="T68" fmla="*/ 9 w 449"/>
                <a:gd name="T69" fmla="*/ 113 h 386"/>
                <a:gd name="T70" fmla="*/ 0 w 449"/>
                <a:gd name="T71" fmla="*/ 28 h 3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9"/>
                <a:gd name="T109" fmla="*/ 0 h 386"/>
                <a:gd name="T110" fmla="*/ 449 w 449"/>
                <a:gd name="T111" fmla="*/ 386 h 3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9" h="386">
                  <a:moveTo>
                    <a:pt x="0" y="28"/>
                  </a:moveTo>
                  <a:lnTo>
                    <a:pt x="240" y="0"/>
                  </a:lnTo>
                  <a:lnTo>
                    <a:pt x="264" y="64"/>
                  </a:lnTo>
                  <a:lnTo>
                    <a:pt x="216" y="181"/>
                  </a:lnTo>
                  <a:lnTo>
                    <a:pt x="220" y="201"/>
                  </a:lnTo>
                  <a:lnTo>
                    <a:pt x="364" y="189"/>
                  </a:lnTo>
                  <a:lnTo>
                    <a:pt x="372" y="197"/>
                  </a:lnTo>
                  <a:lnTo>
                    <a:pt x="364" y="217"/>
                  </a:lnTo>
                  <a:lnTo>
                    <a:pt x="384" y="261"/>
                  </a:lnTo>
                  <a:lnTo>
                    <a:pt x="376" y="277"/>
                  </a:lnTo>
                  <a:lnTo>
                    <a:pt x="384" y="289"/>
                  </a:lnTo>
                  <a:lnTo>
                    <a:pt x="408" y="281"/>
                  </a:lnTo>
                  <a:lnTo>
                    <a:pt x="416" y="301"/>
                  </a:lnTo>
                  <a:lnTo>
                    <a:pt x="404" y="337"/>
                  </a:lnTo>
                  <a:lnTo>
                    <a:pt x="448" y="357"/>
                  </a:lnTo>
                  <a:lnTo>
                    <a:pt x="420" y="385"/>
                  </a:lnTo>
                  <a:lnTo>
                    <a:pt x="420" y="365"/>
                  </a:lnTo>
                  <a:lnTo>
                    <a:pt x="380" y="361"/>
                  </a:lnTo>
                  <a:lnTo>
                    <a:pt x="368" y="341"/>
                  </a:lnTo>
                  <a:lnTo>
                    <a:pt x="360" y="365"/>
                  </a:lnTo>
                  <a:lnTo>
                    <a:pt x="328" y="381"/>
                  </a:lnTo>
                  <a:lnTo>
                    <a:pt x="268" y="365"/>
                  </a:lnTo>
                  <a:lnTo>
                    <a:pt x="280" y="357"/>
                  </a:lnTo>
                  <a:lnTo>
                    <a:pt x="236" y="341"/>
                  </a:lnTo>
                  <a:lnTo>
                    <a:pt x="208" y="325"/>
                  </a:lnTo>
                  <a:lnTo>
                    <a:pt x="192" y="329"/>
                  </a:lnTo>
                  <a:lnTo>
                    <a:pt x="196" y="341"/>
                  </a:lnTo>
                  <a:lnTo>
                    <a:pt x="128" y="341"/>
                  </a:lnTo>
                  <a:lnTo>
                    <a:pt x="76" y="325"/>
                  </a:lnTo>
                  <a:lnTo>
                    <a:pt x="44" y="333"/>
                  </a:lnTo>
                  <a:lnTo>
                    <a:pt x="44" y="277"/>
                  </a:lnTo>
                  <a:lnTo>
                    <a:pt x="60" y="225"/>
                  </a:lnTo>
                  <a:lnTo>
                    <a:pt x="28" y="173"/>
                  </a:lnTo>
                  <a:lnTo>
                    <a:pt x="20" y="133"/>
                  </a:lnTo>
                  <a:lnTo>
                    <a:pt x="8" y="113"/>
                  </a:lnTo>
                  <a:lnTo>
                    <a:pt x="0" y="2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8" name="Freeform 52">
              <a:extLst>
                <a:ext uri="{FF2B5EF4-FFF2-40B4-BE49-F238E27FC236}">
                  <a16:creationId xmlns:a16="http://schemas.microsoft.com/office/drawing/2014/main" id="{CF16E0D7-07FE-EF7C-4E59-5F7342EC22AC}"/>
                </a:ext>
              </a:extLst>
            </p:cNvPr>
            <p:cNvSpPr>
              <a:spLocks/>
            </p:cNvSpPr>
            <p:nvPr/>
          </p:nvSpPr>
          <p:spPr bwMode="gray">
            <a:xfrm>
              <a:off x="9361275" y="5222993"/>
              <a:ext cx="328103" cy="605436"/>
            </a:xfrm>
            <a:custGeom>
              <a:avLst/>
              <a:gdLst>
                <a:gd name="T0" fmla="*/ 26 w 293"/>
                <a:gd name="T1" fmla="*/ 240 h 501"/>
                <a:gd name="T2" fmla="*/ 52 w 293"/>
                <a:gd name="T3" fmla="*/ 304 h 501"/>
                <a:gd name="T4" fmla="*/ 0 w 293"/>
                <a:gd name="T5" fmla="*/ 421 h 501"/>
                <a:gd name="T6" fmla="*/ 4 w 293"/>
                <a:gd name="T7" fmla="*/ 441 h 501"/>
                <a:gd name="T8" fmla="*/ 162 w 293"/>
                <a:gd name="T9" fmla="*/ 429 h 501"/>
                <a:gd name="T10" fmla="*/ 170 w 293"/>
                <a:gd name="T11" fmla="*/ 437 h 501"/>
                <a:gd name="T12" fmla="*/ 162 w 293"/>
                <a:gd name="T13" fmla="*/ 457 h 501"/>
                <a:gd name="T14" fmla="*/ 184 w 293"/>
                <a:gd name="T15" fmla="*/ 501 h 501"/>
                <a:gd name="T16" fmla="*/ 254 w 293"/>
                <a:gd name="T17" fmla="*/ 473 h 501"/>
                <a:gd name="T18" fmla="*/ 293 w 293"/>
                <a:gd name="T19" fmla="*/ 476 h 501"/>
                <a:gd name="T20" fmla="*/ 284 w 293"/>
                <a:gd name="T21" fmla="*/ 417 h 501"/>
                <a:gd name="T22" fmla="*/ 267 w 293"/>
                <a:gd name="T23" fmla="*/ 308 h 501"/>
                <a:gd name="T24" fmla="*/ 267 w 293"/>
                <a:gd name="T25" fmla="*/ 0 h 501"/>
                <a:gd name="T26" fmla="*/ 83 w 293"/>
                <a:gd name="T27" fmla="*/ 24 h 501"/>
                <a:gd name="T28" fmla="*/ 22 w 293"/>
                <a:gd name="T29" fmla="*/ 132 h 501"/>
                <a:gd name="T30" fmla="*/ 22 w 293"/>
                <a:gd name="T31" fmla="*/ 188 h 501"/>
                <a:gd name="T32" fmla="*/ 35 w 293"/>
                <a:gd name="T33" fmla="*/ 196 h 501"/>
                <a:gd name="T34" fmla="*/ 26 w 293"/>
                <a:gd name="T35" fmla="*/ 240 h 5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3"/>
                <a:gd name="T55" fmla="*/ 0 h 501"/>
                <a:gd name="T56" fmla="*/ 293 w 293"/>
                <a:gd name="T57" fmla="*/ 501 h 5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3" h="501">
                  <a:moveTo>
                    <a:pt x="26" y="240"/>
                  </a:moveTo>
                  <a:lnTo>
                    <a:pt x="52" y="304"/>
                  </a:lnTo>
                  <a:lnTo>
                    <a:pt x="0" y="421"/>
                  </a:lnTo>
                  <a:lnTo>
                    <a:pt x="4" y="441"/>
                  </a:lnTo>
                  <a:lnTo>
                    <a:pt x="162" y="429"/>
                  </a:lnTo>
                  <a:lnTo>
                    <a:pt x="170" y="437"/>
                  </a:lnTo>
                  <a:lnTo>
                    <a:pt x="162" y="457"/>
                  </a:lnTo>
                  <a:lnTo>
                    <a:pt x="184" y="501"/>
                  </a:lnTo>
                  <a:lnTo>
                    <a:pt x="254" y="473"/>
                  </a:lnTo>
                  <a:lnTo>
                    <a:pt x="293" y="476"/>
                  </a:lnTo>
                  <a:lnTo>
                    <a:pt x="284" y="417"/>
                  </a:lnTo>
                  <a:lnTo>
                    <a:pt x="267" y="308"/>
                  </a:lnTo>
                  <a:lnTo>
                    <a:pt x="267" y="0"/>
                  </a:lnTo>
                  <a:lnTo>
                    <a:pt x="83" y="24"/>
                  </a:lnTo>
                  <a:lnTo>
                    <a:pt x="22" y="132"/>
                  </a:lnTo>
                  <a:lnTo>
                    <a:pt x="22" y="188"/>
                  </a:lnTo>
                  <a:lnTo>
                    <a:pt x="35" y="196"/>
                  </a:lnTo>
                  <a:lnTo>
                    <a:pt x="26" y="2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69" name="Freeform 54">
              <a:extLst>
                <a:ext uri="{FF2B5EF4-FFF2-40B4-BE49-F238E27FC236}">
                  <a16:creationId xmlns:a16="http://schemas.microsoft.com/office/drawing/2014/main" id="{BC71865A-80D1-F239-A03B-FB30DD587184}"/>
                </a:ext>
              </a:extLst>
            </p:cNvPr>
            <p:cNvSpPr>
              <a:spLocks/>
            </p:cNvSpPr>
            <p:nvPr/>
          </p:nvSpPr>
          <p:spPr bwMode="gray">
            <a:xfrm>
              <a:off x="9454220" y="4923299"/>
              <a:ext cx="793939" cy="329909"/>
            </a:xfrm>
            <a:custGeom>
              <a:avLst/>
              <a:gdLst>
                <a:gd name="T0" fmla="*/ 31 w 649"/>
                <a:gd name="T1" fmla="*/ 160 h 273"/>
                <a:gd name="T2" fmla="*/ 39 w 649"/>
                <a:gd name="T3" fmla="*/ 116 h 273"/>
                <a:gd name="T4" fmla="*/ 70 w 649"/>
                <a:gd name="T5" fmla="*/ 104 h 273"/>
                <a:gd name="T6" fmla="*/ 162 w 649"/>
                <a:gd name="T7" fmla="*/ 92 h 273"/>
                <a:gd name="T8" fmla="*/ 157 w 649"/>
                <a:gd name="T9" fmla="*/ 76 h 273"/>
                <a:gd name="T10" fmla="*/ 192 w 649"/>
                <a:gd name="T11" fmla="*/ 80 h 273"/>
                <a:gd name="T12" fmla="*/ 546 w 649"/>
                <a:gd name="T13" fmla="*/ 28 h 273"/>
                <a:gd name="T14" fmla="*/ 708 w 649"/>
                <a:gd name="T15" fmla="*/ 0 h 273"/>
                <a:gd name="T16" fmla="*/ 695 w 649"/>
                <a:gd name="T17" fmla="*/ 28 h 273"/>
                <a:gd name="T18" fmla="*/ 664 w 649"/>
                <a:gd name="T19" fmla="*/ 40 h 273"/>
                <a:gd name="T20" fmla="*/ 669 w 649"/>
                <a:gd name="T21" fmla="*/ 52 h 273"/>
                <a:gd name="T22" fmla="*/ 651 w 649"/>
                <a:gd name="T23" fmla="*/ 60 h 273"/>
                <a:gd name="T24" fmla="*/ 642 w 649"/>
                <a:gd name="T25" fmla="*/ 60 h 273"/>
                <a:gd name="T26" fmla="*/ 616 w 649"/>
                <a:gd name="T27" fmla="*/ 68 h 273"/>
                <a:gd name="T28" fmla="*/ 603 w 649"/>
                <a:gd name="T29" fmla="*/ 92 h 273"/>
                <a:gd name="T30" fmla="*/ 599 w 649"/>
                <a:gd name="T31" fmla="*/ 116 h 273"/>
                <a:gd name="T32" fmla="*/ 564 w 649"/>
                <a:gd name="T33" fmla="*/ 136 h 273"/>
                <a:gd name="T34" fmla="*/ 533 w 649"/>
                <a:gd name="T35" fmla="*/ 148 h 273"/>
                <a:gd name="T36" fmla="*/ 533 w 649"/>
                <a:gd name="T37" fmla="*/ 168 h 273"/>
                <a:gd name="T38" fmla="*/ 498 w 649"/>
                <a:gd name="T39" fmla="*/ 176 h 273"/>
                <a:gd name="T40" fmla="*/ 498 w 649"/>
                <a:gd name="T41" fmla="*/ 204 h 273"/>
                <a:gd name="T42" fmla="*/ 402 w 649"/>
                <a:gd name="T43" fmla="*/ 216 h 273"/>
                <a:gd name="T44" fmla="*/ 184 w 649"/>
                <a:gd name="T45" fmla="*/ 248 h 273"/>
                <a:gd name="T46" fmla="*/ 0 w 649"/>
                <a:gd name="T47" fmla="*/ 272 h 273"/>
                <a:gd name="T48" fmla="*/ 17 w 649"/>
                <a:gd name="T49" fmla="*/ 244 h 273"/>
                <a:gd name="T50" fmla="*/ 4 w 649"/>
                <a:gd name="T51" fmla="*/ 244 h 273"/>
                <a:gd name="T52" fmla="*/ 22 w 649"/>
                <a:gd name="T53" fmla="*/ 228 h 273"/>
                <a:gd name="T54" fmla="*/ 31 w 649"/>
                <a:gd name="T55" fmla="*/ 160 h 2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9"/>
                <a:gd name="T85" fmla="*/ 0 h 273"/>
                <a:gd name="T86" fmla="*/ 649 w 649"/>
                <a:gd name="T87" fmla="*/ 273 h 2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9" h="273">
                  <a:moveTo>
                    <a:pt x="28" y="160"/>
                  </a:moveTo>
                  <a:lnTo>
                    <a:pt x="36" y="116"/>
                  </a:lnTo>
                  <a:lnTo>
                    <a:pt x="64" y="104"/>
                  </a:lnTo>
                  <a:lnTo>
                    <a:pt x="148" y="92"/>
                  </a:lnTo>
                  <a:lnTo>
                    <a:pt x="144" y="76"/>
                  </a:lnTo>
                  <a:lnTo>
                    <a:pt x="176" y="80"/>
                  </a:lnTo>
                  <a:lnTo>
                    <a:pt x="500" y="28"/>
                  </a:lnTo>
                  <a:lnTo>
                    <a:pt x="648" y="0"/>
                  </a:lnTo>
                  <a:lnTo>
                    <a:pt x="636" y="28"/>
                  </a:lnTo>
                  <a:lnTo>
                    <a:pt x="608" y="40"/>
                  </a:lnTo>
                  <a:lnTo>
                    <a:pt x="612" y="52"/>
                  </a:lnTo>
                  <a:lnTo>
                    <a:pt x="596" y="60"/>
                  </a:lnTo>
                  <a:lnTo>
                    <a:pt x="588" y="60"/>
                  </a:lnTo>
                  <a:lnTo>
                    <a:pt x="564" y="68"/>
                  </a:lnTo>
                  <a:lnTo>
                    <a:pt x="552" y="92"/>
                  </a:lnTo>
                  <a:lnTo>
                    <a:pt x="548" y="116"/>
                  </a:lnTo>
                  <a:lnTo>
                    <a:pt x="516" y="136"/>
                  </a:lnTo>
                  <a:lnTo>
                    <a:pt x="488" y="148"/>
                  </a:lnTo>
                  <a:lnTo>
                    <a:pt x="488" y="168"/>
                  </a:lnTo>
                  <a:lnTo>
                    <a:pt x="456" y="176"/>
                  </a:lnTo>
                  <a:lnTo>
                    <a:pt x="456" y="204"/>
                  </a:lnTo>
                  <a:lnTo>
                    <a:pt x="368" y="216"/>
                  </a:lnTo>
                  <a:lnTo>
                    <a:pt x="168" y="248"/>
                  </a:lnTo>
                  <a:lnTo>
                    <a:pt x="0" y="272"/>
                  </a:lnTo>
                  <a:lnTo>
                    <a:pt x="16" y="244"/>
                  </a:lnTo>
                  <a:lnTo>
                    <a:pt x="4" y="244"/>
                  </a:lnTo>
                  <a:lnTo>
                    <a:pt x="20" y="228"/>
                  </a:lnTo>
                  <a:lnTo>
                    <a:pt x="28" y="16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0" name="Freeform 55">
              <a:extLst>
                <a:ext uri="{FF2B5EF4-FFF2-40B4-BE49-F238E27FC236}">
                  <a16:creationId xmlns:a16="http://schemas.microsoft.com/office/drawing/2014/main" id="{1908822F-36F0-FCCE-6BEE-F53DC794C340}"/>
                </a:ext>
              </a:extLst>
            </p:cNvPr>
            <p:cNvSpPr>
              <a:spLocks/>
            </p:cNvSpPr>
            <p:nvPr/>
          </p:nvSpPr>
          <p:spPr bwMode="gray">
            <a:xfrm>
              <a:off x="10011882" y="4802453"/>
              <a:ext cx="814096" cy="368577"/>
            </a:xfrm>
            <a:custGeom>
              <a:avLst/>
              <a:gdLst>
                <a:gd name="T0" fmla="*/ 210 w 665"/>
                <a:gd name="T1" fmla="*/ 100 h 305"/>
                <a:gd name="T2" fmla="*/ 678 w 665"/>
                <a:gd name="T3" fmla="*/ 0 h 305"/>
                <a:gd name="T4" fmla="*/ 695 w 665"/>
                <a:gd name="T5" fmla="*/ 36 h 305"/>
                <a:gd name="T6" fmla="*/ 665 w 665"/>
                <a:gd name="T7" fmla="*/ 40 h 305"/>
                <a:gd name="T8" fmla="*/ 643 w 665"/>
                <a:gd name="T9" fmla="*/ 64 h 305"/>
                <a:gd name="T10" fmla="*/ 617 w 665"/>
                <a:gd name="T11" fmla="*/ 48 h 305"/>
                <a:gd name="T12" fmla="*/ 630 w 665"/>
                <a:gd name="T13" fmla="*/ 68 h 305"/>
                <a:gd name="T14" fmla="*/ 630 w 665"/>
                <a:gd name="T15" fmla="*/ 84 h 305"/>
                <a:gd name="T16" fmla="*/ 643 w 665"/>
                <a:gd name="T17" fmla="*/ 68 h 305"/>
                <a:gd name="T18" fmla="*/ 687 w 665"/>
                <a:gd name="T19" fmla="*/ 56 h 305"/>
                <a:gd name="T20" fmla="*/ 695 w 665"/>
                <a:gd name="T21" fmla="*/ 72 h 305"/>
                <a:gd name="T22" fmla="*/ 695 w 665"/>
                <a:gd name="T23" fmla="*/ 52 h 305"/>
                <a:gd name="T24" fmla="*/ 717 w 665"/>
                <a:gd name="T25" fmla="*/ 56 h 305"/>
                <a:gd name="T26" fmla="*/ 726 w 665"/>
                <a:gd name="T27" fmla="*/ 84 h 305"/>
                <a:gd name="T28" fmla="*/ 695 w 665"/>
                <a:gd name="T29" fmla="*/ 120 h 305"/>
                <a:gd name="T30" fmla="*/ 665 w 665"/>
                <a:gd name="T31" fmla="*/ 120 h 305"/>
                <a:gd name="T32" fmla="*/ 643 w 665"/>
                <a:gd name="T33" fmla="*/ 132 h 305"/>
                <a:gd name="T34" fmla="*/ 660 w 665"/>
                <a:gd name="T35" fmla="*/ 148 h 305"/>
                <a:gd name="T36" fmla="*/ 643 w 665"/>
                <a:gd name="T37" fmla="*/ 172 h 305"/>
                <a:gd name="T38" fmla="*/ 695 w 665"/>
                <a:gd name="T39" fmla="*/ 156 h 305"/>
                <a:gd name="T40" fmla="*/ 691 w 665"/>
                <a:gd name="T41" fmla="*/ 176 h 305"/>
                <a:gd name="T42" fmla="*/ 652 w 665"/>
                <a:gd name="T43" fmla="*/ 216 h 305"/>
                <a:gd name="T44" fmla="*/ 595 w 665"/>
                <a:gd name="T45" fmla="*/ 232 h 305"/>
                <a:gd name="T46" fmla="*/ 586 w 665"/>
                <a:gd name="T47" fmla="*/ 288 h 305"/>
                <a:gd name="T48" fmla="*/ 533 w 665"/>
                <a:gd name="T49" fmla="*/ 292 h 305"/>
                <a:gd name="T50" fmla="*/ 411 w 665"/>
                <a:gd name="T51" fmla="*/ 236 h 305"/>
                <a:gd name="T52" fmla="*/ 324 w 665"/>
                <a:gd name="T53" fmla="*/ 252 h 305"/>
                <a:gd name="T54" fmla="*/ 302 w 665"/>
                <a:gd name="T55" fmla="*/ 244 h 305"/>
                <a:gd name="T56" fmla="*/ 275 w 665"/>
                <a:gd name="T57" fmla="*/ 248 h 305"/>
                <a:gd name="T58" fmla="*/ 254 w 665"/>
                <a:gd name="T59" fmla="*/ 244 h 305"/>
                <a:gd name="T60" fmla="*/ 136 w 665"/>
                <a:gd name="T61" fmla="*/ 268 h 305"/>
                <a:gd name="T62" fmla="*/ 127 w 665"/>
                <a:gd name="T63" fmla="*/ 280 h 305"/>
                <a:gd name="T64" fmla="*/ 114 w 665"/>
                <a:gd name="T65" fmla="*/ 284 h 305"/>
                <a:gd name="T66" fmla="*/ 0 w 665"/>
                <a:gd name="T67" fmla="*/ 304 h 305"/>
                <a:gd name="T68" fmla="*/ 0 w 665"/>
                <a:gd name="T69" fmla="*/ 276 h 305"/>
                <a:gd name="T70" fmla="*/ 35 w 665"/>
                <a:gd name="T71" fmla="*/ 268 h 305"/>
                <a:gd name="T72" fmla="*/ 35 w 665"/>
                <a:gd name="T73" fmla="*/ 248 h 305"/>
                <a:gd name="T74" fmla="*/ 66 w 665"/>
                <a:gd name="T75" fmla="*/ 236 h 305"/>
                <a:gd name="T76" fmla="*/ 101 w 665"/>
                <a:gd name="T77" fmla="*/ 216 h 305"/>
                <a:gd name="T78" fmla="*/ 105 w 665"/>
                <a:gd name="T79" fmla="*/ 192 h 305"/>
                <a:gd name="T80" fmla="*/ 118 w 665"/>
                <a:gd name="T81" fmla="*/ 168 h 305"/>
                <a:gd name="T82" fmla="*/ 144 w 665"/>
                <a:gd name="T83" fmla="*/ 160 h 305"/>
                <a:gd name="T84" fmla="*/ 153 w 665"/>
                <a:gd name="T85" fmla="*/ 160 h 305"/>
                <a:gd name="T86" fmla="*/ 171 w 665"/>
                <a:gd name="T87" fmla="*/ 152 h 305"/>
                <a:gd name="T88" fmla="*/ 166 w 665"/>
                <a:gd name="T89" fmla="*/ 140 h 305"/>
                <a:gd name="T90" fmla="*/ 197 w 665"/>
                <a:gd name="T91" fmla="*/ 128 h 305"/>
                <a:gd name="T92" fmla="*/ 210 w 665"/>
                <a:gd name="T93" fmla="*/ 100 h 3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65"/>
                <a:gd name="T142" fmla="*/ 0 h 305"/>
                <a:gd name="T143" fmla="*/ 665 w 665"/>
                <a:gd name="T144" fmla="*/ 305 h 3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65" h="305">
                  <a:moveTo>
                    <a:pt x="192" y="100"/>
                  </a:moveTo>
                  <a:lnTo>
                    <a:pt x="620" y="0"/>
                  </a:lnTo>
                  <a:lnTo>
                    <a:pt x="636" y="36"/>
                  </a:lnTo>
                  <a:lnTo>
                    <a:pt x="608" y="40"/>
                  </a:lnTo>
                  <a:lnTo>
                    <a:pt x="588" y="64"/>
                  </a:lnTo>
                  <a:lnTo>
                    <a:pt x="564" y="48"/>
                  </a:lnTo>
                  <a:lnTo>
                    <a:pt x="576" y="68"/>
                  </a:lnTo>
                  <a:lnTo>
                    <a:pt x="576" y="84"/>
                  </a:lnTo>
                  <a:lnTo>
                    <a:pt x="588" y="68"/>
                  </a:lnTo>
                  <a:lnTo>
                    <a:pt x="628" y="56"/>
                  </a:lnTo>
                  <a:lnTo>
                    <a:pt x="636" y="72"/>
                  </a:lnTo>
                  <a:lnTo>
                    <a:pt x="636" y="52"/>
                  </a:lnTo>
                  <a:lnTo>
                    <a:pt x="656" y="56"/>
                  </a:lnTo>
                  <a:lnTo>
                    <a:pt x="664" y="84"/>
                  </a:lnTo>
                  <a:lnTo>
                    <a:pt x="636" y="120"/>
                  </a:lnTo>
                  <a:lnTo>
                    <a:pt x="608" y="120"/>
                  </a:lnTo>
                  <a:lnTo>
                    <a:pt x="588" y="132"/>
                  </a:lnTo>
                  <a:lnTo>
                    <a:pt x="604" y="148"/>
                  </a:lnTo>
                  <a:lnTo>
                    <a:pt x="588" y="172"/>
                  </a:lnTo>
                  <a:lnTo>
                    <a:pt x="636" y="156"/>
                  </a:lnTo>
                  <a:lnTo>
                    <a:pt x="632" y="176"/>
                  </a:lnTo>
                  <a:lnTo>
                    <a:pt x="596" y="216"/>
                  </a:lnTo>
                  <a:lnTo>
                    <a:pt x="544" y="232"/>
                  </a:lnTo>
                  <a:lnTo>
                    <a:pt x="536" y="288"/>
                  </a:lnTo>
                  <a:lnTo>
                    <a:pt x="488" y="292"/>
                  </a:lnTo>
                  <a:lnTo>
                    <a:pt x="376" y="236"/>
                  </a:lnTo>
                  <a:lnTo>
                    <a:pt x="296" y="252"/>
                  </a:lnTo>
                  <a:lnTo>
                    <a:pt x="276" y="244"/>
                  </a:lnTo>
                  <a:lnTo>
                    <a:pt x="252" y="248"/>
                  </a:lnTo>
                  <a:lnTo>
                    <a:pt x="232" y="244"/>
                  </a:lnTo>
                  <a:lnTo>
                    <a:pt x="124" y="268"/>
                  </a:lnTo>
                  <a:lnTo>
                    <a:pt x="116" y="280"/>
                  </a:lnTo>
                  <a:lnTo>
                    <a:pt x="104" y="284"/>
                  </a:lnTo>
                  <a:lnTo>
                    <a:pt x="0" y="304"/>
                  </a:lnTo>
                  <a:lnTo>
                    <a:pt x="0" y="276"/>
                  </a:lnTo>
                  <a:lnTo>
                    <a:pt x="32" y="268"/>
                  </a:lnTo>
                  <a:lnTo>
                    <a:pt x="32" y="248"/>
                  </a:lnTo>
                  <a:lnTo>
                    <a:pt x="60" y="236"/>
                  </a:lnTo>
                  <a:lnTo>
                    <a:pt x="92" y="216"/>
                  </a:lnTo>
                  <a:lnTo>
                    <a:pt x="96" y="192"/>
                  </a:lnTo>
                  <a:lnTo>
                    <a:pt x="108" y="168"/>
                  </a:lnTo>
                  <a:lnTo>
                    <a:pt x="132" y="160"/>
                  </a:lnTo>
                  <a:lnTo>
                    <a:pt x="140" y="160"/>
                  </a:lnTo>
                  <a:lnTo>
                    <a:pt x="156" y="152"/>
                  </a:lnTo>
                  <a:lnTo>
                    <a:pt x="152" y="140"/>
                  </a:lnTo>
                  <a:lnTo>
                    <a:pt x="180" y="128"/>
                  </a:lnTo>
                  <a:lnTo>
                    <a:pt x="192" y="10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1" name="Freeform 57">
              <a:extLst>
                <a:ext uri="{FF2B5EF4-FFF2-40B4-BE49-F238E27FC236}">
                  <a16:creationId xmlns:a16="http://schemas.microsoft.com/office/drawing/2014/main" id="{62E5E677-7E37-46A4-8258-B88466F0E04A}"/>
                </a:ext>
              </a:extLst>
            </p:cNvPr>
            <p:cNvSpPr>
              <a:spLocks/>
            </p:cNvSpPr>
            <p:nvPr/>
          </p:nvSpPr>
          <p:spPr bwMode="gray">
            <a:xfrm>
              <a:off x="9904381" y="5145652"/>
              <a:ext cx="520708" cy="558305"/>
            </a:xfrm>
            <a:custGeom>
              <a:avLst/>
              <a:gdLst>
                <a:gd name="T0" fmla="*/ 438 w 425"/>
                <a:gd name="T1" fmla="*/ 429 h 462"/>
                <a:gd name="T2" fmla="*/ 416 w 425"/>
                <a:gd name="T3" fmla="*/ 421 h 462"/>
                <a:gd name="T4" fmla="*/ 398 w 425"/>
                <a:gd name="T5" fmla="*/ 413 h 462"/>
                <a:gd name="T6" fmla="*/ 394 w 425"/>
                <a:gd name="T7" fmla="*/ 445 h 462"/>
                <a:gd name="T8" fmla="*/ 385 w 425"/>
                <a:gd name="T9" fmla="*/ 445 h 462"/>
                <a:gd name="T10" fmla="*/ 372 w 425"/>
                <a:gd name="T11" fmla="*/ 433 h 462"/>
                <a:gd name="T12" fmla="*/ 123 w 425"/>
                <a:gd name="T13" fmla="*/ 461 h 462"/>
                <a:gd name="T14" fmla="*/ 109 w 425"/>
                <a:gd name="T15" fmla="*/ 437 h 462"/>
                <a:gd name="T16" fmla="*/ 88 w 425"/>
                <a:gd name="T17" fmla="*/ 400 h 462"/>
                <a:gd name="T18" fmla="*/ 88 w 425"/>
                <a:gd name="T19" fmla="*/ 356 h 462"/>
                <a:gd name="T20" fmla="*/ 92 w 425"/>
                <a:gd name="T21" fmla="*/ 316 h 462"/>
                <a:gd name="T22" fmla="*/ 0 w 425"/>
                <a:gd name="T23" fmla="*/ 32 h 462"/>
                <a:gd name="T24" fmla="*/ 96 w 425"/>
                <a:gd name="T25" fmla="*/ 20 h 462"/>
                <a:gd name="T26" fmla="*/ 210 w 425"/>
                <a:gd name="T27" fmla="*/ 0 h 462"/>
                <a:gd name="T28" fmla="*/ 201 w 425"/>
                <a:gd name="T29" fmla="*/ 28 h 462"/>
                <a:gd name="T30" fmla="*/ 249 w 425"/>
                <a:gd name="T31" fmla="*/ 64 h 462"/>
                <a:gd name="T32" fmla="*/ 263 w 425"/>
                <a:gd name="T33" fmla="*/ 92 h 462"/>
                <a:gd name="T34" fmla="*/ 368 w 425"/>
                <a:gd name="T35" fmla="*/ 164 h 462"/>
                <a:gd name="T36" fmla="*/ 438 w 425"/>
                <a:gd name="T37" fmla="*/ 240 h 462"/>
                <a:gd name="T38" fmla="*/ 464 w 425"/>
                <a:gd name="T39" fmla="*/ 256 h 462"/>
                <a:gd name="T40" fmla="*/ 442 w 425"/>
                <a:gd name="T41" fmla="*/ 316 h 462"/>
                <a:gd name="T42" fmla="*/ 442 w 425"/>
                <a:gd name="T43" fmla="*/ 360 h 462"/>
                <a:gd name="T44" fmla="*/ 433 w 425"/>
                <a:gd name="T45" fmla="*/ 376 h 462"/>
                <a:gd name="T46" fmla="*/ 438 w 425"/>
                <a:gd name="T47" fmla="*/ 429 h 4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5"/>
                <a:gd name="T73" fmla="*/ 0 h 462"/>
                <a:gd name="T74" fmla="*/ 425 w 425"/>
                <a:gd name="T75" fmla="*/ 462 h 4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5" h="462">
                  <a:moveTo>
                    <a:pt x="400" y="429"/>
                  </a:moveTo>
                  <a:lnTo>
                    <a:pt x="380" y="421"/>
                  </a:lnTo>
                  <a:lnTo>
                    <a:pt x="364" y="413"/>
                  </a:lnTo>
                  <a:lnTo>
                    <a:pt x="360" y="445"/>
                  </a:lnTo>
                  <a:lnTo>
                    <a:pt x="352" y="445"/>
                  </a:lnTo>
                  <a:lnTo>
                    <a:pt x="340" y="433"/>
                  </a:lnTo>
                  <a:lnTo>
                    <a:pt x="112" y="461"/>
                  </a:lnTo>
                  <a:lnTo>
                    <a:pt x="100" y="437"/>
                  </a:lnTo>
                  <a:lnTo>
                    <a:pt x="80" y="400"/>
                  </a:lnTo>
                  <a:lnTo>
                    <a:pt x="80" y="356"/>
                  </a:lnTo>
                  <a:lnTo>
                    <a:pt x="84" y="316"/>
                  </a:lnTo>
                  <a:lnTo>
                    <a:pt x="0" y="32"/>
                  </a:lnTo>
                  <a:lnTo>
                    <a:pt x="88" y="20"/>
                  </a:lnTo>
                  <a:lnTo>
                    <a:pt x="192" y="0"/>
                  </a:lnTo>
                  <a:lnTo>
                    <a:pt x="184" y="28"/>
                  </a:lnTo>
                  <a:lnTo>
                    <a:pt x="228" y="64"/>
                  </a:lnTo>
                  <a:lnTo>
                    <a:pt x="240" y="92"/>
                  </a:lnTo>
                  <a:lnTo>
                    <a:pt x="336" y="164"/>
                  </a:lnTo>
                  <a:lnTo>
                    <a:pt x="400" y="240"/>
                  </a:lnTo>
                  <a:lnTo>
                    <a:pt x="424" y="256"/>
                  </a:lnTo>
                  <a:lnTo>
                    <a:pt x="404" y="316"/>
                  </a:lnTo>
                  <a:lnTo>
                    <a:pt x="404" y="360"/>
                  </a:lnTo>
                  <a:lnTo>
                    <a:pt x="396" y="376"/>
                  </a:lnTo>
                  <a:lnTo>
                    <a:pt x="400" y="42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2" name="Freeform 59">
              <a:extLst>
                <a:ext uri="{FF2B5EF4-FFF2-40B4-BE49-F238E27FC236}">
                  <a16:creationId xmlns:a16="http://schemas.microsoft.com/office/drawing/2014/main" id="{0CA8AE8B-F502-62CD-0E97-31E99595DB47}"/>
                </a:ext>
              </a:extLst>
            </p:cNvPr>
            <p:cNvSpPr>
              <a:spLocks/>
            </p:cNvSpPr>
            <p:nvPr/>
          </p:nvSpPr>
          <p:spPr bwMode="gray">
            <a:xfrm>
              <a:off x="8145172" y="4319072"/>
              <a:ext cx="776023" cy="383080"/>
            </a:xfrm>
            <a:custGeom>
              <a:avLst/>
              <a:gdLst>
                <a:gd name="T0" fmla="*/ 9 w 634"/>
                <a:gd name="T1" fmla="*/ 0 h 317"/>
                <a:gd name="T2" fmla="*/ 162 w 634"/>
                <a:gd name="T3" fmla="*/ 8 h 317"/>
                <a:gd name="T4" fmla="*/ 424 w 634"/>
                <a:gd name="T5" fmla="*/ 8 h 317"/>
                <a:gd name="T6" fmla="*/ 468 w 634"/>
                <a:gd name="T7" fmla="*/ 24 h 317"/>
                <a:gd name="T8" fmla="*/ 503 w 634"/>
                <a:gd name="T9" fmla="*/ 28 h 317"/>
                <a:gd name="T10" fmla="*/ 542 w 634"/>
                <a:gd name="T11" fmla="*/ 20 h 317"/>
                <a:gd name="T12" fmla="*/ 569 w 634"/>
                <a:gd name="T13" fmla="*/ 36 h 317"/>
                <a:gd name="T14" fmla="*/ 591 w 634"/>
                <a:gd name="T15" fmla="*/ 64 h 317"/>
                <a:gd name="T16" fmla="*/ 657 w 634"/>
                <a:gd name="T17" fmla="*/ 244 h 317"/>
                <a:gd name="T18" fmla="*/ 692 w 634"/>
                <a:gd name="T19" fmla="*/ 304 h 317"/>
                <a:gd name="T20" fmla="*/ 149 w 634"/>
                <a:gd name="T21" fmla="*/ 316 h 317"/>
                <a:gd name="T22" fmla="*/ 149 w 634"/>
                <a:gd name="T23" fmla="*/ 204 h 317"/>
                <a:gd name="T24" fmla="*/ 0 w 634"/>
                <a:gd name="T25" fmla="*/ 204 h 317"/>
                <a:gd name="T26" fmla="*/ 9 w 634"/>
                <a:gd name="T27" fmla="*/ 0 h 3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4"/>
                <a:gd name="T43" fmla="*/ 0 h 317"/>
                <a:gd name="T44" fmla="*/ 634 w 634"/>
                <a:gd name="T45" fmla="*/ 317 h 3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4" h="317">
                  <a:moveTo>
                    <a:pt x="8" y="0"/>
                  </a:moveTo>
                  <a:lnTo>
                    <a:pt x="148" y="8"/>
                  </a:lnTo>
                  <a:lnTo>
                    <a:pt x="388" y="8"/>
                  </a:lnTo>
                  <a:lnTo>
                    <a:pt x="428" y="24"/>
                  </a:lnTo>
                  <a:lnTo>
                    <a:pt x="460" y="28"/>
                  </a:lnTo>
                  <a:lnTo>
                    <a:pt x="496" y="20"/>
                  </a:lnTo>
                  <a:lnTo>
                    <a:pt x="521" y="36"/>
                  </a:lnTo>
                  <a:lnTo>
                    <a:pt x="541" y="64"/>
                  </a:lnTo>
                  <a:lnTo>
                    <a:pt x="601" y="244"/>
                  </a:lnTo>
                  <a:lnTo>
                    <a:pt x="633" y="304"/>
                  </a:lnTo>
                  <a:lnTo>
                    <a:pt x="136" y="316"/>
                  </a:lnTo>
                  <a:lnTo>
                    <a:pt x="136" y="204"/>
                  </a:lnTo>
                  <a:lnTo>
                    <a:pt x="0" y="204"/>
                  </a:lnTo>
                  <a:lnTo>
                    <a:pt x="8"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3" name="Freeform 60">
              <a:extLst>
                <a:ext uri="{FF2B5EF4-FFF2-40B4-BE49-F238E27FC236}">
                  <a16:creationId xmlns:a16="http://schemas.microsoft.com/office/drawing/2014/main" id="{BE11A89C-AEC4-3691-85AD-361E8BD15A65}"/>
                </a:ext>
              </a:extLst>
            </p:cNvPr>
            <p:cNvSpPr>
              <a:spLocks/>
            </p:cNvSpPr>
            <p:nvPr/>
          </p:nvSpPr>
          <p:spPr bwMode="gray">
            <a:xfrm>
              <a:off x="8310903" y="4686442"/>
              <a:ext cx="707716" cy="378247"/>
            </a:xfrm>
            <a:custGeom>
              <a:avLst/>
              <a:gdLst>
                <a:gd name="T0" fmla="*/ 0 w 578"/>
                <a:gd name="T1" fmla="*/ 12 h 313"/>
                <a:gd name="T2" fmla="*/ 0 w 578"/>
                <a:gd name="T3" fmla="*/ 312 h 313"/>
                <a:gd name="T4" fmla="*/ 421 w 578"/>
                <a:gd name="T5" fmla="*/ 312 h 313"/>
                <a:gd name="T6" fmla="*/ 631 w 578"/>
                <a:gd name="T7" fmla="*/ 292 h 313"/>
                <a:gd name="T8" fmla="*/ 600 w 578"/>
                <a:gd name="T9" fmla="*/ 80 h 313"/>
                <a:gd name="T10" fmla="*/ 578 w 578"/>
                <a:gd name="T11" fmla="*/ 44 h 313"/>
                <a:gd name="T12" fmla="*/ 574 w 578"/>
                <a:gd name="T13" fmla="*/ 20 h 313"/>
                <a:gd name="T14" fmla="*/ 552 w 578"/>
                <a:gd name="T15" fmla="*/ 20 h 313"/>
                <a:gd name="T16" fmla="*/ 543 w 578"/>
                <a:gd name="T17" fmla="*/ 0 h 313"/>
                <a:gd name="T18" fmla="*/ 0 w 578"/>
                <a:gd name="T19" fmla="*/ 12 h 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8"/>
                <a:gd name="T31" fmla="*/ 0 h 313"/>
                <a:gd name="T32" fmla="*/ 578 w 578"/>
                <a:gd name="T33" fmla="*/ 313 h 3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8" h="313">
                  <a:moveTo>
                    <a:pt x="0" y="12"/>
                  </a:moveTo>
                  <a:lnTo>
                    <a:pt x="0" y="312"/>
                  </a:lnTo>
                  <a:lnTo>
                    <a:pt x="385" y="312"/>
                  </a:lnTo>
                  <a:lnTo>
                    <a:pt x="577" y="292"/>
                  </a:lnTo>
                  <a:lnTo>
                    <a:pt x="549" y="80"/>
                  </a:lnTo>
                  <a:lnTo>
                    <a:pt x="529" y="44"/>
                  </a:lnTo>
                  <a:lnTo>
                    <a:pt x="525" y="20"/>
                  </a:lnTo>
                  <a:lnTo>
                    <a:pt x="505" y="20"/>
                  </a:lnTo>
                  <a:lnTo>
                    <a:pt x="497" y="0"/>
                  </a:lnTo>
                  <a:lnTo>
                    <a:pt x="0" y="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4" name="Freeform 64">
              <a:extLst>
                <a:ext uri="{FF2B5EF4-FFF2-40B4-BE49-F238E27FC236}">
                  <a16:creationId xmlns:a16="http://schemas.microsoft.com/office/drawing/2014/main" id="{DFA9098C-1A85-45C2-0FBF-B25A7E8CB2A6}"/>
                </a:ext>
              </a:extLst>
            </p:cNvPr>
            <p:cNvSpPr>
              <a:spLocks/>
            </p:cNvSpPr>
            <p:nvPr/>
          </p:nvSpPr>
          <p:spPr bwMode="gray">
            <a:xfrm>
              <a:off x="9595315" y="4357741"/>
              <a:ext cx="300106" cy="523260"/>
            </a:xfrm>
            <a:custGeom>
              <a:avLst/>
              <a:gdLst>
                <a:gd name="T0" fmla="*/ 0 w 245"/>
                <a:gd name="T1" fmla="*/ 40 h 433"/>
                <a:gd name="T2" fmla="*/ 44 w 245"/>
                <a:gd name="T3" fmla="*/ 272 h 433"/>
                <a:gd name="T4" fmla="*/ 35 w 245"/>
                <a:gd name="T5" fmla="*/ 300 h 433"/>
                <a:gd name="T6" fmla="*/ 57 w 245"/>
                <a:gd name="T7" fmla="*/ 324 h 433"/>
                <a:gd name="T8" fmla="*/ 22 w 245"/>
                <a:gd name="T9" fmla="*/ 432 h 433"/>
                <a:gd name="T10" fmla="*/ 48 w 245"/>
                <a:gd name="T11" fmla="*/ 412 h 433"/>
                <a:gd name="T12" fmla="*/ 153 w 245"/>
                <a:gd name="T13" fmla="*/ 400 h 433"/>
                <a:gd name="T14" fmla="*/ 158 w 245"/>
                <a:gd name="T15" fmla="*/ 372 h 433"/>
                <a:gd name="T16" fmla="*/ 188 w 245"/>
                <a:gd name="T17" fmla="*/ 392 h 433"/>
                <a:gd name="T18" fmla="*/ 210 w 245"/>
                <a:gd name="T19" fmla="*/ 348 h 433"/>
                <a:gd name="T20" fmla="*/ 232 w 245"/>
                <a:gd name="T21" fmla="*/ 312 h 433"/>
                <a:gd name="T22" fmla="*/ 267 w 245"/>
                <a:gd name="T23" fmla="*/ 280 h 433"/>
                <a:gd name="T24" fmla="*/ 210 w 245"/>
                <a:gd name="T25" fmla="*/ 0 h 433"/>
                <a:gd name="T26" fmla="*/ 74 w 245"/>
                <a:gd name="T27" fmla="*/ 12 h 433"/>
                <a:gd name="T28" fmla="*/ 57 w 245"/>
                <a:gd name="T29" fmla="*/ 28 h 433"/>
                <a:gd name="T30" fmla="*/ 26 w 245"/>
                <a:gd name="T31" fmla="*/ 40 h 433"/>
                <a:gd name="T32" fmla="*/ 0 w 245"/>
                <a:gd name="T33" fmla="*/ 40 h 4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5"/>
                <a:gd name="T52" fmla="*/ 0 h 433"/>
                <a:gd name="T53" fmla="*/ 245 w 245"/>
                <a:gd name="T54" fmla="*/ 433 h 4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5" h="433">
                  <a:moveTo>
                    <a:pt x="0" y="40"/>
                  </a:moveTo>
                  <a:lnTo>
                    <a:pt x="40" y="272"/>
                  </a:lnTo>
                  <a:lnTo>
                    <a:pt x="32" y="300"/>
                  </a:lnTo>
                  <a:lnTo>
                    <a:pt x="52" y="324"/>
                  </a:lnTo>
                  <a:lnTo>
                    <a:pt x="20" y="432"/>
                  </a:lnTo>
                  <a:lnTo>
                    <a:pt x="44" y="412"/>
                  </a:lnTo>
                  <a:lnTo>
                    <a:pt x="140" y="400"/>
                  </a:lnTo>
                  <a:lnTo>
                    <a:pt x="144" y="372"/>
                  </a:lnTo>
                  <a:lnTo>
                    <a:pt x="172" y="392"/>
                  </a:lnTo>
                  <a:lnTo>
                    <a:pt x="192" y="348"/>
                  </a:lnTo>
                  <a:lnTo>
                    <a:pt x="212" y="312"/>
                  </a:lnTo>
                  <a:lnTo>
                    <a:pt x="244" y="280"/>
                  </a:lnTo>
                  <a:lnTo>
                    <a:pt x="192" y="0"/>
                  </a:lnTo>
                  <a:lnTo>
                    <a:pt x="68" y="12"/>
                  </a:lnTo>
                  <a:lnTo>
                    <a:pt x="52" y="28"/>
                  </a:lnTo>
                  <a:lnTo>
                    <a:pt x="24" y="40"/>
                  </a:lnTo>
                  <a:lnTo>
                    <a:pt x="0" y="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5" name="Freeform 65">
              <a:extLst>
                <a:ext uri="{FF2B5EF4-FFF2-40B4-BE49-F238E27FC236}">
                  <a16:creationId xmlns:a16="http://schemas.microsoft.com/office/drawing/2014/main" id="{6A024AA2-9200-40F3-08B2-B14F82C0058D}"/>
                </a:ext>
              </a:extLst>
            </p:cNvPr>
            <p:cNvSpPr>
              <a:spLocks/>
            </p:cNvSpPr>
            <p:nvPr/>
          </p:nvSpPr>
          <p:spPr bwMode="gray">
            <a:xfrm>
              <a:off x="8169806" y="3563790"/>
              <a:ext cx="604693" cy="412084"/>
            </a:xfrm>
            <a:custGeom>
              <a:avLst/>
              <a:gdLst>
                <a:gd name="T0" fmla="*/ 13 w 494"/>
                <a:gd name="T1" fmla="*/ 4 h 341"/>
                <a:gd name="T2" fmla="*/ 0 w 494"/>
                <a:gd name="T3" fmla="*/ 336 h 341"/>
                <a:gd name="T4" fmla="*/ 367 w 494"/>
                <a:gd name="T5" fmla="*/ 340 h 341"/>
                <a:gd name="T6" fmla="*/ 539 w 494"/>
                <a:gd name="T7" fmla="*/ 328 h 341"/>
                <a:gd name="T8" fmla="*/ 525 w 494"/>
                <a:gd name="T9" fmla="*/ 192 h 341"/>
                <a:gd name="T10" fmla="*/ 498 w 494"/>
                <a:gd name="T11" fmla="*/ 124 h 341"/>
                <a:gd name="T12" fmla="*/ 472 w 494"/>
                <a:gd name="T13" fmla="*/ 0 h 341"/>
                <a:gd name="T14" fmla="*/ 262 w 494"/>
                <a:gd name="T15" fmla="*/ 4 h 341"/>
                <a:gd name="T16" fmla="*/ 13 w 494"/>
                <a:gd name="T17" fmla="*/ 4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4"/>
                <a:gd name="T28" fmla="*/ 0 h 341"/>
                <a:gd name="T29" fmla="*/ 494 w 494"/>
                <a:gd name="T30" fmla="*/ 341 h 3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4" h="341">
                  <a:moveTo>
                    <a:pt x="12" y="4"/>
                  </a:moveTo>
                  <a:lnTo>
                    <a:pt x="0" y="336"/>
                  </a:lnTo>
                  <a:lnTo>
                    <a:pt x="336" y="340"/>
                  </a:lnTo>
                  <a:lnTo>
                    <a:pt x="493" y="328"/>
                  </a:lnTo>
                  <a:lnTo>
                    <a:pt x="480" y="192"/>
                  </a:lnTo>
                  <a:lnTo>
                    <a:pt x="456" y="124"/>
                  </a:lnTo>
                  <a:lnTo>
                    <a:pt x="432" y="0"/>
                  </a:lnTo>
                  <a:lnTo>
                    <a:pt x="240" y="4"/>
                  </a:lnTo>
                  <a:lnTo>
                    <a:pt x="12" y="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6" name="Freeform 66">
              <a:extLst>
                <a:ext uri="{FF2B5EF4-FFF2-40B4-BE49-F238E27FC236}">
                  <a16:creationId xmlns:a16="http://schemas.microsoft.com/office/drawing/2014/main" id="{0C46F1EF-C5A3-79A4-CA6E-C15AC247346E}"/>
                </a:ext>
              </a:extLst>
            </p:cNvPr>
            <p:cNvSpPr>
              <a:spLocks/>
            </p:cNvSpPr>
            <p:nvPr/>
          </p:nvSpPr>
          <p:spPr bwMode="gray">
            <a:xfrm>
              <a:off x="8155251" y="3960159"/>
              <a:ext cx="652846" cy="437460"/>
            </a:xfrm>
            <a:custGeom>
              <a:avLst/>
              <a:gdLst>
                <a:gd name="T0" fmla="*/ 13 w 534"/>
                <a:gd name="T1" fmla="*/ 8 h 362"/>
                <a:gd name="T2" fmla="*/ 380 w 534"/>
                <a:gd name="T3" fmla="*/ 12 h 362"/>
                <a:gd name="T4" fmla="*/ 551 w 534"/>
                <a:gd name="T5" fmla="*/ 0 h 362"/>
                <a:gd name="T6" fmla="*/ 533 w 534"/>
                <a:gd name="T7" fmla="*/ 36 h 362"/>
                <a:gd name="T8" fmla="*/ 556 w 534"/>
                <a:gd name="T9" fmla="*/ 64 h 362"/>
                <a:gd name="T10" fmla="*/ 582 w 534"/>
                <a:gd name="T11" fmla="*/ 241 h 362"/>
                <a:gd name="T12" fmla="*/ 569 w 534"/>
                <a:gd name="T13" fmla="*/ 265 h 362"/>
                <a:gd name="T14" fmla="*/ 582 w 534"/>
                <a:gd name="T15" fmla="*/ 277 h 362"/>
                <a:gd name="T16" fmla="*/ 582 w 534"/>
                <a:gd name="T17" fmla="*/ 361 h 362"/>
                <a:gd name="T18" fmla="*/ 560 w 534"/>
                <a:gd name="T19" fmla="*/ 333 h 362"/>
                <a:gd name="T20" fmla="*/ 533 w 534"/>
                <a:gd name="T21" fmla="*/ 317 h 362"/>
                <a:gd name="T22" fmla="*/ 493 w 534"/>
                <a:gd name="T23" fmla="*/ 325 h 362"/>
                <a:gd name="T24" fmla="*/ 459 w 534"/>
                <a:gd name="T25" fmla="*/ 321 h 362"/>
                <a:gd name="T26" fmla="*/ 415 w 534"/>
                <a:gd name="T27" fmla="*/ 305 h 362"/>
                <a:gd name="T28" fmla="*/ 153 w 534"/>
                <a:gd name="T29" fmla="*/ 305 h 362"/>
                <a:gd name="T30" fmla="*/ 0 w 534"/>
                <a:gd name="T31" fmla="*/ 297 h 362"/>
                <a:gd name="T32" fmla="*/ 4 w 534"/>
                <a:gd name="T33" fmla="*/ 97 h 362"/>
                <a:gd name="T34" fmla="*/ 13 w 534"/>
                <a:gd name="T35" fmla="*/ 8 h 3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4"/>
                <a:gd name="T55" fmla="*/ 0 h 362"/>
                <a:gd name="T56" fmla="*/ 534 w 534"/>
                <a:gd name="T57" fmla="*/ 362 h 3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4" h="362">
                  <a:moveTo>
                    <a:pt x="12" y="8"/>
                  </a:moveTo>
                  <a:lnTo>
                    <a:pt x="348" y="12"/>
                  </a:lnTo>
                  <a:lnTo>
                    <a:pt x="505" y="0"/>
                  </a:lnTo>
                  <a:lnTo>
                    <a:pt x="488" y="36"/>
                  </a:lnTo>
                  <a:lnTo>
                    <a:pt x="509" y="64"/>
                  </a:lnTo>
                  <a:lnTo>
                    <a:pt x="533" y="241"/>
                  </a:lnTo>
                  <a:lnTo>
                    <a:pt x="521" y="265"/>
                  </a:lnTo>
                  <a:lnTo>
                    <a:pt x="533" y="277"/>
                  </a:lnTo>
                  <a:lnTo>
                    <a:pt x="533" y="361"/>
                  </a:lnTo>
                  <a:lnTo>
                    <a:pt x="513" y="333"/>
                  </a:lnTo>
                  <a:lnTo>
                    <a:pt x="488" y="317"/>
                  </a:lnTo>
                  <a:lnTo>
                    <a:pt x="452" y="325"/>
                  </a:lnTo>
                  <a:lnTo>
                    <a:pt x="420" y="321"/>
                  </a:lnTo>
                  <a:lnTo>
                    <a:pt x="380" y="305"/>
                  </a:lnTo>
                  <a:lnTo>
                    <a:pt x="140" y="305"/>
                  </a:lnTo>
                  <a:lnTo>
                    <a:pt x="0" y="297"/>
                  </a:lnTo>
                  <a:lnTo>
                    <a:pt x="4" y="97"/>
                  </a:lnTo>
                  <a:lnTo>
                    <a:pt x="12" y="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7" name="Freeform 70">
              <a:extLst>
                <a:ext uri="{FF2B5EF4-FFF2-40B4-BE49-F238E27FC236}">
                  <a16:creationId xmlns:a16="http://schemas.microsoft.com/office/drawing/2014/main" id="{E862A4F3-E369-2541-565B-52889B5D1BA1}"/>
                </a:ext>
              </a:extLst>
            </p:cNvPr>
            <p:cNvSpPr>
              <a:spLocks/>
            </p:cNvSpPr>
            <p:nvPr/>
          </p:nvSpPr>
          <p:spPr bwMode="gray">
            <a:xfrm>
              <a:off x="9830475" y="4236894"/>
              <a:ext cx="417686" cy="474922"/>
            </a:xfrm>
            <a:custGeom>
              <a:avLst/>
              <a:gdLst>
                <a:gd name="T0" fmla="*/ 123 w 341"/>
                <a:gd name="T1" fmla="*/ 364 h 393"/>
                <a:gd name="T2" fmla="*/ 153 w 341"/>
                <a:gd name="T3" fmla="*/ 384 h 393"/>
                <a:gd name="T4" fmla="*/ 179 w 341"/>
                <a:gd name="T5" fmla="*/ 368 h 393"/>
                <a:gd name="T6" fmla="*/ 201 w 341"/>
                <a:gd name="T7" fmla="*/ 380 h 393"/>
                <a:gd name="T8" fmla="*/ 210 w 341"/>
                <a:gd name="T9" fmla="*/ 364 h 393"/>
                <a:gd name="T10" fmla="*/ 228 w 341"/>
                <a:gd name="T11" fmla="*/ 364 h 393"/>
                <a:gd name="T12" fmla="*/ 258 w 341"/>
                <a:gd name="T13" fmla="*/ 392 h 393"/>
                <a:gd name="T14" fmla="*/ 276 w 341"/>
                <a:gd name="T15" fmla="*/ 380 h 393"/>
                <a:gd name="T16" fmla="*/ 284 w 341"/>
                <a:gd name="T17" fmla="*/ 364 h 393"/>
                <a:gd name="T18" fmla="*/ 284 w 341"/>
                <a:gd name="T19" fmla="*/ 344 h 393"/>
                <a:gd name="T20" fmla="*/ 298 w 341"/>
                <a:gd name="T21" fmla="*/ 320 h 393"/>
                <a:gd name="T22" fmla="*/ 311 w 341"/>
                <a:gd name="T23" fmla="*/ 316 h 393"/>
                <a:gd name="T24" fmla="*/ 315 w 341"/>
                <a:gd name="T25" fmla="*/ 292 h 393"/>
                <a:gd name="T26" fmla="*/ 324 w 341"/>
                <a:gd name="T27" fmla="*/ 272 h 393"/>
                <a:gd name="T28" fmla="*/ 333 w 341"/>
                <a:gd name="T29" fmla="*/ 260 h 393"/>
                <a:gd name="T30" fmla="*/ 333 w 341"/>
                <a:gd name="T31" fmla="*/ 268 h 393"/>
                <a:gd name="T32" fmla="*/ 350 w 341"/>
                <a:gd name="T33" fmla="*/ 248 h 393"/>
                <a:gd name="T34" fmla="*/ 363 w 341"/>
                <a:gd name="T35" fmla="*/ 216 h 393"/>
                <a:gd name="T36" fmla="*/ 363 w 341"/>
                <a:gd name="T37" fmla="*/ 172 h 393"/>
                <a:gd name="T38" fmla="*/ 372 w 341"/>
                <a:gd name="T39" fmla="*/ 148 h 393"/>
                <a:gd name="T40" fmla="*/ 337 w 341"/>
                <a:gd name="T41" fmla="*/ 0 h 393"/>
                <a:gd name="T42" fmla="*/ 276 w 341"/>
                <a:gd name="T43" fmla="*/ 48 h 393"/>
                <a:gd name="T44" fmla="*/ 241 w 341"/>
                <a:gd name="T45" fmla="*/ 80 h 393"/>
                <a:gd name="T46" fmla="*/ 210 w 341"/>
                <a:gd name="T47" fmla="*/ 92 h 393"/>
                <a:gd name="T48" fmla="*/ 184 w 341"/>
                <a:gd name="T49" fmla="*/ 92 h 393"/>
                <a:gd name="T50" fmla="*/ 166 w 341"/>
                <a:gd name="T51" fmla="*/ 80 h 393"/>
                <a:gd name="T52" fmla="*/ 140 w 341"/>
                <a:gd name="T53" fmla="*/ 84 h 393"/>
                <a:gd name="T54" fmla="*/ 123 w 341"/>
                <a:gd name="T55" fmla="*/ 76 h 393"/>
                <a:gd name="T56" fmla="*/ 0 w 341"/>
                <a:gd name="T57" fmla="*/ 100 h 393"/>
                <a:gd name="T58" fmla="*/ 57 w 341"/>
                <a:gd name="T59" fmla="*/ 380 h 393"/>
                <a:gd name="T60" fmla="*/ 123 w 341"/>
                <a:gd name="T61" fmla="*/ 364 h 3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1"/>
                <a:gd name="T94" fmla="*/ 0 h 393"/>
                <a:gd name="T95" fmla="*/ 341 w 341"/>
                <a:gd name="T96" fmla="*/ 393 h 3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1" h="393">
                  <a:moveTo>
                    <a:pt x="112" y="364"/>
                  </a:moveTo>
                  <a:lnTo>
                    <a:pt x="140" y="384"/>
                  </a:lnTo>
                  <a:lnTo>
                    <a:pt x="164" y="368"/>
                  </a:lnTo>
                  <a:lnTo>
                    <a:pt x="184" y="380"/>
                  </a:lnTo>
                  <a:lnTo>
                    <a:pt x="192" y="364"/>
                  </a:lnTo>
                  <a:lnTo>
                    <a:pt x="208" y="364"/>
                  </a:lnTo>
                  <a:lnTo>
                    <a:pt x="236" y="392"/>
                  </a:lnTo>
                  <a:lnTo>
                    <a:pt x="252" y="380"/>
                  </a:lnTo>
                  <a:lnTo>
                    <a:pt x="260" y="364"/>
                  </a:lnTo>
                  <a:lnTo>
                    <a:pt x="260" y="344"/>
                  </a:lnTo>
                  <a:lnTo>
                    <a:pt x="272" y="320"/>
                  </a:lnTo>
                  <a:lnTo>
                    <a:pt x="284" y="316"/>
                  </a:lnTo>
                  <a:lnTo>
                    <a:pt x="288" y="292"/>
                  </a:lnTo>
                  <a:lnTo>
                    <a:pt x="296" y="272"/>
                  </a:lnTo>
                  <a:lnTo>
                    <a:pt x="304" y="260"/>
                  </a:lnTo>
                  <a:lnTo>
                    <a:pt x="304" y="268"/>
                  </a:lnTo>
                  <a:lnTo>
                    <a:pt x="320" y="248"/>
                  </a:lnTo>
                  <a:lnTo>
                    <a:pt x="332" y="216"/>
                  </a:lnTo>
                  <a:lnTo>
                    <a:pt x="332" y="172"/>
                  </a:lnTo>
                  <a:lnTo>
                    <a:pt x="340" y="148"/>
                  </a:lnTo>
                  <a:lnTo>
                    <a:pt x="308" y="0"/>
                  </a:lnTo>
                  <a:lnTo>
                    <a:pt x="252" y="48"/>
                  </a:lnTo>
                  <a:lnTo>
                    <a:pt x="220" y="80"/>
                  </a:lnTo>
                  <a:lnTo>
                    <a:pt x="192" y="92"/>
                  </a:lnTo>
                  <a:lnTo>
                    <a:pt x="168" y="92"/>
                  </a:lnTo>
                  <a:lnTo>
                    <a:pt x="152" y="80"/>
                  </a:lnTo>
                  <a:lnTo>
                    <a:pt x="128" y="84"/>
                  </a:lnTo>
                  <a:lnTo>
                    <a:pt x="112" y="76"/>
                  </a:lnTo>
                  <a:lnTo>
                    <a:pt x="0" y="100"/>
                  </a:lnTo>
                  <a:lnTo>
                    <a:pt x="52" y="380"/>
                  </a:lnTo>
                  <a:lnTo>
                    <a:pt x="112" y="36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8" name="Freeform 71">
              <a:extLst>
                <a:ext uri="{FF2B5EF4-FFF2-40B4-BE49-F238E27FC236}">
                  <a16:creationId xmlns:a16="http://schemas.microsoft.com/office/drawing/2014/main" id="{22037C80-1648-5AF3-0E99-53B79FF9509F}"/>
                </a:ext>
              </a:extLst>
            </p:cNvPr>
            <p:cNvSpPr>
              <a:spLocks/>
            </p:cNvSpPr>
            <p:nvPr/>
          </p:nvSpPr>
          <p:spPr bwMode="gray">
            <a:xfrm>
              <a:off x="10702799" y="3650798"/>
              <a:ext cx="147814" cy="329909"/>
            </a:xfrm>
            <a:custGeom>
              <a:avLst/>
              <a:gdLst>
                <a:gd name="T0" fmla="*/ 4 w 121"/>
                <a:gd name="T1" fmla="*/ 92 h 273"/>
                <a:gd name="T2" fmla="*/ 0 w 121"/>
                <a:gd name="T3" fmla="*/ 40 h 273"/>
                <a:gd name="T4" fmla="*/ 109 w 121"/>
                <a:gd name="T5" fmla="*/ 0 h 273"/>
                <a:gd name="T6" fmla="*/ 131 w 121"/>
                <a:gd name="T7" fmla="*/ 52 h 273"/>
                <a:gd name="T8" fmla="*/ 127 w 121"/>
                <a:gd name="T9" fmla="*/ 76 h 273"/>
                <a:gd name="T10" fmla="*/ 113 w 121"/>
                <a:gd name="T11" fmla="*/ 104 h 273"/>
                <a:gd name="T12" fmla="*/ 113 w 121"/>
                <a:gd name="T13" fmla="*/ 128 h 273"/>
                <a:gd name="T14" fmla="*/ 105 w 121"/>
                <a:gd name="T15" fmla="*/ 168 h 273"/>
                <a:gd name="T16" fmla="*/ 131 w 121"/>
                <a:gd name="T17" fmla="*/ 252 h 273"/>
                <a:gd name="T18" fmla="*/ 74 w 121"/>
                <a:gd name="T19" fmla="*/ 272 h 273"/>
                <a:gd name="T20" fmla="*/ 61 w 121"/>
                <a:gd name="T21" fmla="*/ 208 h 273"/>
                <a:gd name="T22" fmla="*/ 57 w 121"/>
                <a:gd name="T23" fmla="*/ 200 h 273"/>
                <a:gd name="T24" fmla="*/ 44 w 121"/>
                <a:gd name="T25" fmla="*/ 192 h 273"/>
                <a:gd name="T26" fmla="*/ 35 w 121"/>
                <a:gd name="T27" fmla="*/ 140 h 273"/>
                <a:gd name="T28" fmla="*/ 4 w 121"/>
                <a:gd name="T29" fmla="*/ 92 h 2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73"/>
                <a:gd name="T47" fmla="*/ 121 w 121"/>
                <a:gd name="T48" fmla="*/ 273 h 2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73">
                  <a:moveTo>
                    <a:pt x="4" y="92"/>
                  </a:moveTo>
                  <a:lnTo>
                    <a:pt x="0" y="40"/>
                  </a:lnTo>
                  <a:lnTo>
                    <a:pt x="100" y="0"/>
                  </a:lnTo>
                  <a:lnTo>
                    <a:pt x="120" y="52"/>
                  </a:lnTo>
                  <a:lnTo>
                    <a:pt x="116" y="76"/>
                  </a:lnTo>
                  <a:lnTo>
                    <a:pt x="104" y="104"/>
                  </a:lnTo>
                  <a:lnTo>
                    <a:pt x="104" y="128"/>
                  </a:lnTo>
                  <a:lnTo>
                    <a:pt x="96" y="168"/>
                  </a:lnTo>
                  <a:lnTo>
                    <a:pt x="120" y="252"/>
                  </a:lnTo>
                  <a:lnTo>
                    <a:pt x="68" y="272"/>
                  </a:lnTo>
                  <a:lnTo>
                    <a:pt x="56" y="208"/>
                  </a:lnTo>
                  <a:lnTo>
                    <a:pt x="52" y="200"/>
                  </a:lnTo>
                  <a:lnTo>
                    <a:pt x="40" y="192"/>
                  </a:lnTo>
                  <a:lnTo>
                    <a:pt x="32" y="140"/>
                  </a:lnTo>
                  <a:lnTo>
                    <a:pt x="4" y="9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79" name="Freeform 72">
              <a:extLst>
                <a:ext uri="{FF2B5EF4-FFF2-40B4-BE49-F238E27FC236}">
                  <a16:creationId xmlns:a16="http://schemas.microsoft.com/office/drawing/2014/main" id="{8D824142-53AF-1A79-2F23-EEE70086D322}"/>
                </a:ext>
              </a:extLst>
            </p:cNvPr>
            <p:cNvSpPr>
              <a:spLocks/>
            </p:cNvSpPr>
            <p:nvPr/>
          </p:nvSpPr>
          <p:spPr bwMode="gray">
            <a:xfrm>
              <a:off x="10820378" y="3636293"/>
              <a:ext cx="162371" cy="320241"/>
            </a:xfrm>
            <a:custGeom>
              <a:avLst/>
              <a:gdLst>
                <a:gd name="T0" fmla="*/ 48 w 133"/>
                <a:gd name="T1" fmla="*/ 0 h 265"/>
                <a:gd name="T2" fmla="*/ 4 w 133"/>
                <a:gd name="T3" fmla="*/ 12 h 265"/>
                <a:gd name="T4" fmla="*/ 26 w 133"/>
                <a:gd name="T5" fmla="*/ 64 h 265"/>
                <a:gd name="T6" fmla="*/ 22 w 133"/>
                <a:gd name="T7" fmla="*/ 88 h 265"/>
                <a:gd name="T8" fmla="*/ 9 w 133"/>
                <a:gd name="T9" fmla="*/ 116 h 265"/>
                <a:gd name="T10" fmla="*/ 9 w 133"/>
                <a:gd name="T11" fmla="*/ 140 h 265"/>
                <a:gd name="T12" fmla="*/ 0 w 133"/>
                <a:gd name="T13" fmla="*/ 180 h 265"/>
                <a:gd name="T14" fmla="*/ 26 w 133"/>
                <a:gd name="T15" fmla="*/ 264 h 265"/>
                <a:gd name="T16" fmla="*/ 100 w 133"/>
                <a:gd name="T17" fmla="*/ 244 h 265"/>
                <a:gd name="T18" fmla="*/ 118 w 133"/>
                <a:gd name="T19" fmla="*/ 220 h 265"/>
                <a:gd name="T20" fmla="*/ 144 w 133"/>
                <a:gd name="T21" fmla="*/ 212 h 265"/>
                <a:gd name="T22" fmla="*/ 144 w 133"/>
                <a:gd name="T23" fmla="*/ 192 h 265"/>
                <a:gd name="T24" fmla="*/ 48 w 133"/>
                <a:gd name="T25" fmla="*/ 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265"/>
                <a:gd name="T41" fmla="*/ 133 w 133"/>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265">
                  <a:moveTo>
                    <a:pt x="44" y="0"/>
                  </a:moveTo>
                  <a:lnTo>
                    <a:pt x="4" y="12"/>
                  </a:lnTo>
                  <a:lnTo>
                    <a:pt x="24" y="64"/>
                  </a:lnTo>
                  <a:lnTo>
                    <a:pt x="20" y="88"/>
                  </a:lnTo>
                  <a:lnTo>
                    <a:pt x="8" y="116"/>
                  </a:lnTo>
                  <a:lnTo>
                    <a:pt x="8" y="140"/>
                  </a:lnTo>
                  <a:lnTo>
                    <a:pt x="0" y="180"/>
                  </a:lnTo>
                  <a:lnTo>
                    <a:pt x="24" y="264"/>
                  </a:lnTo>
                  <a:lnTo>
                    <a:pt x="92" y="244"/>
                  </a:lnTo>
                  <a:lnTo>
                    <a:pt x="108" y="220"/>
                  </a:lnTo>
                  <a:lnTo>
                    <a:pt x="132" y="212"/>
                  </a:lnTo>
                  <a:lnTo>
                    <a:pt x="132" y="192"/>
                  </a:lnTo>
                  <a:lnTo>
                    <a:pt x="44"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80" name="Freeform 73">
              <a:extLst>
                <a:ext uri="{FF2B5EF4-FFF2-40B4-BE49-F238E27FC236}">
                  <a16:creationId xmlns:a16="http://schemas.microsoft.com/office/drawing/2014/main" id="{38AE1A1B-F4F1-B4D1-98C9-CC347D410B2C}"/>
                </a:ext>
              </a:extLst>
            </p:cNvPr>
            <p:cNvSpPr>
              <a:spLocks/>
            </p:cNvSpPr>
            <p:nvPr/>
          </p:nvSpPr>
          <p:spPr bwMode="gray">
            <a:xfrm>
              <a:off x="10875251" y="3296718"/>
              <a:ext cx="339300" cy="576433"/>
            </a:xfrm>
            <a:custGeom>
              <a:avLst/>
              <a:gdLst>
                <a:gd name="T0" fmla="*/ 0 w 277"/>
                <a:gd name="T1" fmla="*/ 284 h 477"/>
                <a:gd name="T2" fmla="*/ 96 w 277"/>
                <a:gd name="T3" fmla="*/ 476 h 477"/>
                <a:gd name="T4" fmla="*/ 105 w 277"/>
                <a:gd name="T5" fmla="*/ 476 h 477"/>
                <a:gd name="T6" fmla="*/ 105 w 277"/>
                <a:gd name="T7" fmla="*/ 404 h 477"/>
                <a:gd name="T8" fmla="*/ 96 w 277"/>
                <a:gd name="T9" fmla="*/ 400 h 477"/>
                <a:gd name="T10" fmla="*/ 118 w 277"/>
                <a:gd name="T11" fmla="*/ 356 h 477"/>
                <a:gd name="T12" fmla="*/ 127 w 277"/>
                <a:gd name="T13" fmla="*/ 360 h 477"/>
                <a:gd name="T14" fmla="*/ 149 w 277"/>
                <a:gd name="T15" fmla="*/ 340 h 477"/>
                <a:gd name="T16" fmla="*/ 166 w 277"/>
                <a:gd name="T17" fmla="*/ 308 h 477"/>
                <a:gd name="T18" fmla="*/ 166 w 277"/>
                <a:gd name="T19" fmla="*/ 292 h 477"/>
                <a:gd name="T20" fmla="*/ 171 w 277"/>
                <a:gd name="T21" fmla="*/ 284 h 477"/>
                <a:gd name="T22" fmla="*/ 201 w 277"/>
                <a:gd name="T23" fmla="*/ 284 h 477"/>
                <a:gd name="T24" fmla="*/ 223 w 277"/>
                <a:gd name="T25" fmla="*/ 268 h 477"/>
                <a:gd name="T26" fmla="*/ 258 w 277"/>
                <a:gd name="T27" fmla="*/ 212 h 477"/>
                <a:gd name="T28" fmla="*/ 280 w 277"/>
                <a:gd name="T29" fmla="*/ 208 h 477"/>
                <a:gd name="T30" fmla="*/ 298 w 277"/>
                <a:gd name="T31" fmla="*/ 200 h 477"/>
                <a:gd name="T32" fmla="*/ 302 w 277"/>
                <a:gd name="T33" fmla="*/ 176 h 477"/>
                <a:gd name="T34" fmla="*/ 284 w 277"/>
                <a:gd name="T35" fmla="*/ 160 h 477"/>
                <a:gd name="T36" fmla="*/ 276 w 277"/>
                <a:gd name="T37" fmla="*/ 164 h 477"/>
                <a:gd name="T38" fmla="*/ 267 w 277"/>
                <a:gd name="T39" fmla="*/ 144 h 477"/>
                <a:gd name="T40" fmla="*/ 267 w 277"/>
                <a:gd name="T41" fmla="*/ 128 h 477"/>
                <a:gd name="T42" fmla="*/ 249 w 277"/>
                <a:gd name="T43" fmla="*/ 112 h 477"/>
                <a:gd name="T44" fmla="*/ 193 w 277"/>
                <a:gd name="T45" fmla="*/ 16 h 477"/>
                <a:gd name="T46" fmla="*/ 175 w 277"/>
                <a:gd name="T47" fmla="*/ 16 h 477"/>
                <a:gd name="T48" fmla="*/ 162 w 277"/>
                <a:gd name="T49" fmla="*/ 4 h 477"/>
                <a:gd name="T50" fmla="*/ 136 w 277"/>
                <a:gd name="T51" fmla="*/ 0 h 477"/>
                <a:gd name="T52" fmla="*/ 127 w 277"/>
                <a:gd name="T53" fmla="*/ 12 h 477"/>
                <a:gd name="T54" fmla="*/ 123 w 277"/>
                <a:gd name="T55" fmla="*/ 20 h 477"/>
                <a:gd name="T56" fmla="*/ 105 w 277"/>
                <a:gd name="T57" fmla="*/ 24 h 477"/>
                <a:gd name="T58" fmla="*/ 96 w 277"/>
                <a:gd name="T59" fmla="*/ 16 h 477"/>
                <a:gd name="T60" fmla="*/ 79 w 277"/>
                <a:gd name="T61" fmla="*/ 16 h 477"/>
                <a:gd name="T62" fmla="*/ 44 w 277"/>
                <a:gd name="T63" fmla="*/ 128 h 477"/>
                <a:gd name="T64" fmla="*/ 44 w 277"/>
                <a:gd name="T65" fmla="*/ 208 h 477"/>
                <a:gd name="T66" fmla="*/ 31 w 277"/>
                <a:gd name="T67" fmla="*/ 224 h 477"/>
                <a:gd name="T68" fmla="*/ 26 w 277"/>
                <a:gd name="T69" fmla="*/ 244 h 477"/>
                <a:gd name="T70" fmla="*/ 18 w 277"/>
                <a:gd name="T71" fmla="*/ 248 h 477"/>
                <a:gd name="T72" fmla="*/ 18 w 277"/>
                <a:gd name="T73" fmla="*/ 260 h 477"/>
                <a:gd name="T74" fmla="*/ 0 w 277"/>
                <a:gd name="T75" fmla="*/ 284 h 4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7"/>
                <a:gd name="T115" fmla="*/ 0 h 477"/>
                <a:gd name="T116" fmla="*/ 277 w 277"/>
                <a:gd name="T117" fmla="*/ 477 h 4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7" h="477">
                  <a:moveTo>
                    <a:pt x="0" y="284"/>
                  </a:moveTo>
                  <a:lnTo>
                    <a:pt x="88" y="476"/>
                  </a:lnTo>
                  <a:lnTo>
                    <a:pt x="96" y="476"/>
                  </a:lnTo>
                  <a:lnTo>
                    <a:pt x="96" y="404"/>
                  </a:lnTo>
                  <a:lnTo>
                    <a:pt x="88" y="400"/>
                  </a:lnTo>
                  <a:lnTo>
                    <a:pt x="108" y="356"/>
                  </a:lnTo>
                  <a:lnTo>
                    <a:pt x="116" y="360"/>
                  </a:lnTo>
                  <a:lnTo>
                    <a:pt x="136" y="340"/>
                  </a:lnTo>
                  <a:lnTo>
                    <a:pt x="152" y="308"/>
                  </a:lnTo>
                  <a:lnTo>
                    <a:pt x="152" y="292"/>
                  </a:lnTo>
                  <a:lnTo>
                    <a:pt x="156" y="284"/>
                  </a:lnTo>
                  <a:lnTo>
                    <a:pt x="184" y="284"/>
                  </a:lnTo>
                  <a:lnTo>
                    <a:pt x="204" y="268"/>
                  </a:lnTo>
                  <a:lnTo>
                    <a:pt x="236" y="212"/>
                  </a:lnTo>
                  <a:lnTo>
                    <a:pt x="256" y="208"/>
                  </a:lnTo>
                  <a:lnTo>
                    <a:pt x="272" y="200"/>
                  </a:lnTo>
                  <a:lnTo>
                    <a:pt x="276" y="176"/>
                  </a:lnTo>
                  <a:lnTo>
                    <a:pt x="260" y="160"/>
                  </a:lnTo>
                  <a:lnTo>
                    <a:pt x="252" y="164"/>
                  </a:lnTo>
                  <a:lnTo>
                    <a:pt x="244" y="144"/>
                  </a:lnTo>
                  <a:lnTo>
                    <a:pt x="244" y="128"/>
                  </a:lnTo>
                  <a:lnTo>
                    <a:pt x="228" y="112"/>
                  </a:lnTo>
                  <a:lnTo>
                    <a:pt x="176" y="16"/>
                  </a:lnTo>
                  <a:lnTo>
                    <a:pt x="160" y="16"/>
                  </a:lnTo>
                  <a:lnTo>
                    <a:pt x="148" y="4"/>
                  </a:lnTo>
                  <a:lnTo>
                    <a:pt x="124" y="0"/>
                  </a:lnTo>
                  <a:lnTo>
                    <a:pt x="116" y="12"/>
                  </a:lnTo>
                  <a:lnTo>
                    <a:pt x="112" y="20"/>
                  </a:lnTo>
                  <a:lnTo>
                    <a:pt x="96" y="24"/>
                  </a:lnTo>
                  <a:lnTo>
                    <a:pt x="88" y="16"/>
                  </a:lnTo>
                  <a:lnTo>
                    <a:pt x="72" y="16"/>
                  </a:lnTo>
                  <a:lnTo>
                    <a:pt x="40" y="128"/>
                  </a:lnTo>
                  <a:lnTo>
                    <a:pt x="40" y="208"/>
                  </a:lnTo>
                  <a:lnTo>
                    <a:pt x="28" y="224"/>
                  </a:lnTo>
                  <a:lnTo>
                    <a:pt x="24" y="244"/>
                  </a:lnTo>
                  <a:lnTo>
                    <a:pt x="16" y="248"/>
                  </a:lnTo>
                  <a:lnTo>
                    <a:pt x="16" y="260"/>
                  </a:lnTo>
                  <a:lnTo>
                    <a:pt x="0" y="28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81" name="Freeform 74">
              <a:extLst>
                <a:ext uri="{FF2B5EF4-FFF2-40B4-BE49-F238E27FC236}">
                  <a16:creationId xmlns:a16="http://schemas.microsoft.com/office/drawing/2014/main" id="{C85DE85E-A125-F823-73EA-B18BA587DDB5}"/>
                </a:ext>
              </a:extLst>
            </p:cNvPr>
            <p:cNvSpPr>
              <a:spLocks/>
            </p:cNvSpPr>
            <p:nvPr/>
          </p:nvSpPr>
          <p:spPr bwMode="gray">
            <a:xfrm>
              <a:off x="10785665" y="3892489"/>
              <a:ext cx="310185" cy="180060"/>
            </a:xfrm>
            <a:custGeom>
              <a:avLst/>
              <a:gdLst>
                <a:gd name="T0" fmla="*/ 57 w 253"/>
                <a:gd name="T1" fmla="*/ 52 h 149"/>
                <a:gd name="T2" fmla="*/ 131 w 253"/>
                <a:gd name="T3" fmla="*/ 32 h 149"/>
                <a:gd name="T4" fmla="*/ 149 w 253"/>
                <a:gd name="T5" fmla="*/ 8 h 149"/>
                <a:gd name="T6" fmla="*/ 175 w 253"/>
                <a:gd name="T7" fmla="*/ 0 h 149"/>
                <a:gd name="T8" fmla="*/ 171 w 253"/>
                <a:gd name="T9" fmla="*/ 12 h 149"/>
                <a:gd name="T10" fmla="*/ 184 w 253"/>
                <a:gd name="T11" fmla="*/ 24 h 149"/>
                <a:gd name="T12" fmla="*/ 197 w 253"/>
                <a:gd name="T13" fmla="*/ 24 h 149"/>
                <a:gd name="T14" fmla="*/ 188 w 253"/>
                <a:gd name="T15" fmla="*/ 36 h 149"/>
                <a:gd name="T16" fmla="*/ 184 w 253"/>
                <a:gd name="T17" fmla="*/ 44 h 149"/>
                <a:gd name="T18" fmla="*/ 184 w 253"/>
                <a:gd name="T19" fmla="*/ 56 h 149"/>
                <a:gd name="T20" fmla="*/ 197 w 253"/>
                <a:gd name="T21" fmla="*/ 60 h 149"/>
                <a:gd name="T22" fmla="*/ 206 w 253"/>
                <a:gd name="T23" fmla="*/ 60 h 149"/>
                <a:gd name="T24" fmla="*/ 219 w 253"/>
                <a:gd name="T25" fmla="*/ 72 h 149"/>
                <a:gd name="T26" fmla="*/ 223 w 253"/>
                <a:gd name="T27" fmla="*/ 92 h 149"/>
                <a:gd name="T28" fmla="*/ 254 w 253"/>
                <a:gd name="T29" fmla="*/ 92 h 149"/>
                <a:gd name="T30" fmla="*/ 267 w 253"/>
                <a:gd name="T31" fmla="*/ 84 h 149"/>
                <a:gd name="T32" fmla="*/ 263 w 253"/>
                <a:gd name="T33" fmla="*/ 76 h 149"/>
                <a:gd name="T34" fmla="*/ 250 w 253"/>
                <a:gd name="T35" fmla="*/ 68 h 149"/>
                <a:gd name="T36" fmla="*/ 250 w 253"/>
                <a:gd name="T37" fmla="*/ 64 h 149"/>
                <a:gd name="T38" fmla="*/ 267 w 253"/>
                <a:gd name="T39" fmla="*/ 72 h 149"/>
                <a:gd name="T40" fmla="*/ 276 w 253"/>
                <a:gd name="T41" fmla="*/ 84 h 149"/>
                <a:gd name="T42" fmla="*/ 276 w 253"/>
                <a:gd name="T43" fmla="*/ 96 h 149"/>
                <a:gd name="T44" fmla="*/ 245 w 253"/>
                <a:gd name="T45" fmla="*/ 108 h 149"/>
                <a:gd name="T46" fmla="*/ 236 w 253"/>
                <a:gd name="T47" fmla="*/ 120 h 149"/>
                <a:gd name="T48" fmla="*/ 223 w 253"/>
                <a:gd name="T49" fmla="*/ 104 h 149"/>
                <a:gd name="T50" fmla="*/ 219 w 253"/>
                <a:gd name="T51" fmla="*/ 120 h 149"/>
                <a:gd name="T52" fmla="*/ 210 w 253"/>
                <a:gd name="T53" fmla="*/ 132 h 149"/>
                <a:gd name="T54" fmla="*/ 201 w 253"/>
                <a:gd name="T55" fmla="*/ 132 h 149"/>
                <a:gd name="T56" fmla="*/ 180 w 253"/>
                <a:gd name="T57" fmla="*/ 112 h 149"/>
                <a:gd name="T58" fmla="*/ 171 w 253"/>
                <a:gd name="T59" fmla="*/ 112 h 149"/>
                <a:gd name="T60" fmla="*/ 162 w 253"/>
                <a:gd name="T61" fmla="*/ 100 h 149"/>
                <a:gd name="T62" fmla="*/ 127 w 253"/>
                <a:gd name="T63" fmla="*/ 112 h 149"/>
                <a:gd name="T64" fmla="*/ 18 w 253"/>
                <a:gd name="T65" fmla="*/ 148 h 149"/>
                <a:gd name="T66" fmla="*/ 0 w 253"/>
                <a:gd name="T67" fmla="*/ 72 h 149"/>
                <a:gd name="T68" fmla="*/ 57 w 253"/>
                <a:gd name="T69" fmla="*/ 52 h 1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49"/>
                <a:gd name="T107" fmla="*/ 253 w 253"/>
                <a:gd name="T108" fmla="*/ 149 h 1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49">
                  <a:moveTo>
                    <a:pt x="52" y="52"/>
                  </a:moveTo>
                  <a:lnTo>
                    <a:pt x="120" y="32"/>
                  </a:lnTo>
                  <a:lnTo>
                    <a:pt x="136" y="8"/>
                  </a:lnTo>
                  <a:lnTo>
                    <a:pt x="160" y="0"/>
                  </a:lnTo>
                  <a:lnTo>
                    <a:pt x="156" y="12"/>
                  </a:lnTo>
                  <a:lnTo>
                    <a:pt x="168" y="24"/>
                  </a:lnTo>
                  <a:lnTo>
                    <a:pt x="180" y="24"/>
                  </a:lnTo>
                  <a:lnTo>
                    <a:pt x="172" y="36"/>
                  </a:lnTo>
                  <a:lnTo>
                    <a:pt x="168" y="44"/>
                  </a:lnTo>
                  <a:lnTo>
                    <a:pt x="168" y="56"/>
                  </a:lnTo>
                  <a:lnTo>
                    <a:pt x="180" y="60"/>
                  </a:lnTo>
                  <a:lnTo>
                    <a:pt x="188" y="60"/>
                  </a:lnTo>
                  <a:lnTo>
                    <a:pt x="200" y="72"/>
                  </a:lnTo>
                  <a:lnTo>
                    <a:pt x="204" y="92"/>
                  </a:lnTo>
                  <a:lnTo>
                    <a:pt x="232" y="92"/>
                  </a:lnTo>
                  <a:lnTo>
                    <a:pt x="244" y="84"/>
                  </a:lnTo>
                  <a:lnTo>
                    <a:pt x="240" y="76"/>
                  </a:lnTo>
                  <a:lnTo>
                    <a:pt x="228" y="68"/>
                  </a:lnTo>
                  <a:lnTo>
                    <a:pt x="228" y="64"/>
                  </a:lnTo>
                  <a:lnTo>
                    <a:pt x="244" y="72"/>
                  </a:lnTo>
                  <a:lnTo>
                    <a:pt x="252" y="84"/>
                  </a:lnTo>
                  <a:lnTo>
                    <a:pt x="252" y="96"/>
                  </a:lnTo>
                  <a:lnTo>
                    <a:pt x="224" y="108"/>
                  </a:lnTo>
                  <a:lnTo>
                    <a:pt x="216" y="120"/>
                  </a:lnTo>
                  <a:lnTo>
                    <a:pt x="204" y="104"/>
                  </a:lnTo>
                  <a:lnTo>
                    <a:pt x="200" y="120"/>
                  </a:lnTo>
                  <a:lnTo>
                    <a:pt x="192" y="132"/>
                  </a:lnTo>
                  <a:lnTo>
                    <a:pt x="184" y="132"/>
                  </a:lnTo>
                  <a:lnTo>
                    <a:pt x="164" y="112"/>
                  </a:lnTo>
                  <a:lnTo>
                    <a:pt x="156" y="112"/>
                  </a:lnTo>
                  <a:lnTo>
                    <a:pt x="148" y="100"/>
                  </a:lnTo>
                  <a:lnTo>
                    <a:pt x="116" y="112"/>
                  </a:lnTo>
                  <a:lnTo>
                    <a:pt x="16" y="148"/>
                  </a:lnTo>
                  <a:lnTo>
                    <a:pt x="0" y="72"/>
                  </a:lnTo>
                  <a:lnTo>
                    <a:pt x="52" y="5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82" name="Freeform 76">
              <a:extLst>
                <a:ext uri="{FF2B5EF4-FFF2-40B4-BE49-F238E27FC236}">
                  <a16:creationId xmlns:a16="http://schemas.microsoft.com/office/drawing/2014/main" id="{9F893B65-AFAB-F5DF-5BF3-3C73A8C39867}"/>
                </a:ext>
              </a:extLst>
            </p:cNvPr>
            <p:cNvSpPr>
              <a:spLocks/>
            </p:cNvSpPr>
            <p:nvPr/>
          </p:nvSpPr>
          <p:spPr bwMode="gray">
            <a:xfrm>
              <a:off x="10927878" y="4013335"/>
              <a:ext cx="69427" cy="79757"/>
            </a:xfrm>
            <a:custGeom>
              <a:avLst/>
              <a:gdLst>
                <a:gd name="T0" fmla="*/ 0 w 57"/>
                <a:gd name="T1" fmla="*/ 12 h 66"/>
                <a:gd name="T2" fmla="*/ 22 w 57"/>
                <a:gd name="T3" fmla="*/ 65 h 66"/>
                <a:gd name="T4" fmla="*/ 57 w 57"/>
                <a:gd name="T5" fmla="*/ 44 h 66"/>
                <a:gd name="T6" fmla="*/ 57 w 57"/>
                <a:gd name="T7" fmla="*/ 32 h 66"/>
                <a:gd name="T8" fmla="*/ 61 w 57"/>
                <a:gd name="T9" fmla="*/ 20 h 66"/>
                <a:gd name="T10" fmla="*/ 52 w 57"/>
                <a:gd name="T11" fmla="*/ 12 h 66"/>
                <a:gd name="T12" fmla="*/ 44 w 57"/>
                <a:gd name="T13" fmla="*/ 12 h 66"/>
                <a:gd name="T14" fmla="*/ 35 w 57"/>
                <a:gd name="T15" fmla="*/ 0 h 66"/>
                <a:gd name="T16" fmla="*/ 0 w 57"/>
                <a:gd name="T17" fmla="*/ 1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66"/>
                <a:gd name="T29" fmla="*/ 57 w 5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66">
                  <a:moveTo>
                    <a:pt x="0" y="12"/>
                  </a:moveTo>
                  <a:lnTo>
                    <a:pt x="20" y="65"/>
                  </a:lnTo>
                  <a:lnTo>
                    <a:pt x="52" y="44"/>
                  </a:lnTo>
                  <a:lnTo>
                    <a:pt x="52" y="32"/>
                  </a:lnTo>
                  <a:lnTo>
                    <a:pt x="56" y="20"/>
                  </a:lnTo>
                  <a:lnTo>
                    <a:pt x="48" y="12"/>
                  </a:lnTo>
                  <a:lnTo>
                    <a:pt x="40" y="12"/>
                  </a:lnTo>
                  <a:lnTo>
                    <a:pt x="32" y="0"/>
                  </a:lnTo>
                  <a:lnTo>
                    <a:pt x="0" y="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83" name="Freeform 80">
              <a:extLst>
                <a:ext uri="{FF2B5EF4-FFF2-40B4-BE49-F238E27FC236}">
                  <a16:creationId xmlns:a16="http://schemas.microsoft.com/office/drawing/2014/main" id="{8F56B7B6-194A-E152-5CF9-80015F1374F7}"/>
                </a:ext>
              </a:extLst>
            </p:cNvPr>
            <p:cNvSpPr>
              <a:spLocks/>
            </p:cNvSpPr>
            <p:nvPr/>
          </p:nvSpPr>
          <p:spPr bwMode="gray">
            <a:xfrm>
              <a:off x="10824860" y="4140220"/>
              <a:ext cx="148934" cy="83383"/>
            </a:xfrm>
            <a:custGeom>
              <a:avLst/>
              <a:gdLst>
                <a:gd name="T0" fmla="*/ 22 w 121"/>
                <a:gd name="T1" fmla="*/ 36 h 69"/>
                <a:gd name="T2" fmla="*/ 66 w 121"/>
                <a:gd name="T3" fmla="*/ 20 h 69"/>
                <a:gd name="T4" fmla="*/ 97 w 121"/>
                <a:gd name="T5" fmla="*/ 0 h 69"/>
                <a:gd name="T6" fmla="*/ 106 w 121"/>
                <a:gd name="T7" fmla="*/ 8 h 69"/>
                <a:gd name="T8" fmla="*/ 132 w 121"/>
                <a:gd name="T9" fmla="*/ 0 h 69"/>
                <a:gd name="T10" fmla="*/ 92 w 121"/>
                <a:gd name="T11" fmla="*/ 32 h 69"/>
                <a:gd name="T12" fmla="*/ 48 w 121"/>
                <a:gd name="T13" fmla="*/ 52 h 69"/>
                <a:gd name="T14" fmla="*/ 18 w 121"/>
                <a:gd name="T15" fmla="*/ 68 h 69"/>
                <a:gd name="T16" fmla="*/ 0 w 121"/>
                <a:gd name="T17" fmla="*/ 68 h 69"/>
                <a:gd name="T18" fmla="*/ 22 w 121"/>
                <a:gd name="T19" fmla="*/ 36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69"/>
                <a:gd name="T32" fmla="*/ 121 w 121"/>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69">
                  <a:moveTo>
                    <a:pt x="20" y="36"/>
                  </a:moveTo>
                  <a:lnTo>
                    <a:pt x="60" y="20"/>
                  </a:lnTo>
                  <a:lnTo>
                    <a:pt x="88" y="0"/>
                  </a:lnTo>
                  <a:lnTo>
                    <a:pt x="96" y="8"/>
                  </a:lnTo>
                  <a:lnTo>
                    <a:pt x="120" y="0"/>
                  </a:lnTo>
                  <a:lnTo>
                    <a:pt x="84" y="32"/>
                  </a:lnTo>
                  <a:lnTo>
                    <a:pt x="44" y="52"/>
                  </a:lnTo>
                  <a:lnTo>
                    <a:pt x="16" y="68"/>
                  </a:lnTo>
                  <a:lnTo>
                    <a:pt x="0" y="68"/>
                  </a:lnTo>
                  <a:lnTo>
                    <a:pt x="20" y="36"/>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84" name="Freeform 69">
              <a:extLst>
                <a:ext uri="{FF2B5EF4-FFF2-40B4-BE49-F238E27FC236}">
                  <a16:creationId xmlns:a16="http://schemas.microsoft.com/office/drawing/2014/main" id="{4246CC87-FFB3-A10C-C9DB-605F76263F72}"/>
                </a:ext>
              </a:extLst>
            </p:cNvPr>
            <p:cNvSpPr>
              <a:spLocks/>
            </p:cNvSpPr>
            <p:nvPr/>
          </p:nvSpPr>
          <p:spPr bwMode="gray">
            <a:xfrm>
              <a:off x="9652295" y="3882820"/>
              <a:ext cx="359586" cy="490631"/>
            </a:xfrm>
            <a:custGeom>
              <a:avLst/>
              <a:gdLst>
                <a:gd name="T0" fmla="*/ 292 w 293"/>
                <a:gd name="T1" fmla="*/ 249 h 406"/>
                <a:gd name="T2" fmla="*/ 292 w 293"/>
                <a:gd name="T3" fmla="*/ 221 h 406"/>
                <a:gd name="T4" fmla="*/ 252 w 293"/>
                <a:gd name="T5" fmla="*/ 132 h 406"/>
                <a:gd name="T6" fmla="*/ 232 w 293"/>
                <a:gd name="T7" fmla="*/ 140 h 406"/>
                <a:gd name="T8" fmla="*/ 224 w 293"/>
                <a:gd name="T9" fmla="*/ 173 h 406"/>
                <a:gd name="T10" fmla="*/ 204 w 293"/>
                <a:gd name="T11" fmla="*/ 181 h 406"/>
                <a:gd name="T12" fmla="*/ 184 w 293"/>
                <a:gd name="T13" fmla="*/ 181 h 406"/>
                <a:gd name="T14" fmla="*/ 184 w 293"/>
                <a:gd name="T15" fmla="*/ 152 h 406"/>
                <a:gd name="T16" fmla="*/ 212 w 293"/>
                <a:gd name="T17" fmla="*/ 132 h 406"/>
                <a:gd name="T18" fmla="*/ 208 w 293"/>
                <a:gd name="T19" fmla="*/ 76 h 406"/>
                <a:gd name="T20" fmla="*/ 184 w 293"/>
                <a:gd name="T21" fmla="*/ 20 h 406"/>
                <a:gd name="T22" fmla="*/ 84 w 293"/>
                <a:gd name="T23" fmla="*/ 0 h 406"/>
                <a:gd name="T24" fmla="*/ 64 w 293"/>
                <a:gd name="T25" fmla="*/ 20 h 406"/>
                <a:gd name="T26" fmla="*/ 72 w 293"/>
                <a:gd name="T27" fmla="*/ 40 h 406"/>
                <a:gd name="T28" fmla="*/ 64 w 293"/>
                <a:gd name="T29" fmla="*/ 68 h 406"/>
                <a:gd name="T30" fmla="*/ 64 w 293"/>
                <a:gd name="T31" fmla="*/ 92 h 406"/>
                <a:gd name="T32" fmla="*/ 48 w 293"/>
                <a:gd name="T33" fmla="*/ 88 h 406"/>
                <a:gd name="T34" fmla="*/ 36 w 293"/>
                <a:gd name="T35" fmla="*/ 56 h 406"/>
                <a:gd name="T36" fmla="*/ 12 w 293"/>
                <a:gd name="T37" fmla="*/ 112 h 406"/>
                <a:gd name="T38" fmla="*/ 0 w 293"/>
                <a:gd name="T39" fmla="*/ 249 h 406"/>
                <a:gd name="T40" fmla="*/ 28 w 293"/>
                <a:gd name="T41" fmla="*/ 289 h 406"/>
                <a:gd name="T42" fmla="*/ 32 w 293"/>
                <a:gd name="T43" fmla="*/ 333 h 406"/>
                <a:gd name="T44" fmla="*/ 40 w 293"/>
                <a:gd name="T45" fmla="*/ 369 h 406"/>
                <a:gd name="T46" fmla="*/ 28 w 293"/>
                <a:gd name="T47" fmla="*/ 405 h 406"/>
                <a:gd name="T48" fmla="*/ 152 w 293"/>
                <a:gd name="T49" fmla="*/ 393 h 406"/>
                <a:gd name="T50" fmla="*/ 264 w 293"/>
                <a:gd name="T51" fmla="*/ 369 h 406"/>
                <a:gd name="T52" fmla="*/ 252 w 293"/>
                <a:gd name="T53" fmla="*/ 349 h 406"/>
                <a:gd name="T54" fmla="*/ 256 w 293"/>
                <a:gd name="T55" fmla="*/ 321 h 406"/>
                <a:gd name="T56" fmla="*/ 268 w 293"/>
                <a:gd name="T57" fmla="*/ 309 h 406"/>
                <a:gd name="T58" fmla="*/ 292 w 293"/>
                <a:gd name="T59" fmla="*/ 249 h 4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406"/>
                <a:gd name="T92" fmla="*/ 293 w 293"/>
                <a:gd name="T93" fmla="*/ 406 h 4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406">
                  <a:moveTo>
                    <a:pt x="292" y="249"/>
                  </a:moveTo>
                  <a:lnTo>
                    <a:pt x="292" y="221"/>
                  </a:lnTo>
                  <a:lnTo>
                    <a:pt x="252" y="132"/>
                  </a:lnTo>
                  <a:lnTo>
                    <a:pt x="232" y="140"/>
                  </a:lnTo>
                  <a:lnTo>
                    <a:pt x="224" y="173"/>
                  </a:lnTo>
                  <a:lnTo>
                    <a:pt x="204" y="181"/>
                  </a:lnTo>
                  <a:lnTo>
                    <a:pt x="184" y="181"/>
                  </a:lnTo>
                  <a:lnTo>
                    <a:pt x="184" y="152"/>
                  </a:lnTo>
                  <a:lnTo>
                    <a:pt x="212" y="132"/>
                  </a:lnTo>
                  <a:lnTo>
                    <a:pt x="208" y="76"/>
                  </a:lnTo>
                  <a:lnTo>
                    <a:pt x="184" y="20"/>
                  </a:lnTo>
                  <a:lnTo>
                    <a:pt x="84" y="0"/>
                  </a:lnTo>
                  <a:lnTo>
                    <a:pt x="64" y="20"/>
                  </a:lnTo>
                  <a:lnTo>
                    <a:pt x="72" y="40"/>
                  </a:lnTo>
                  <a:lnTo>
                    <a:pt x="64" y="68"/>
                  </a:lnTo>
                  <a:lnTo>
                    <a:pt x="64" y="92"/>
                  </a:lnTo>
                  <a:lnTo>
                    <a:pt x="48" y="88"/>
                  </a:lnTo>
                  <a:lnTo>
                    <a:pt x="36" y="56"/>
                  </a:lnTo>
                  <a:lnTo>
                    <a:pt x="12" y="112"/>
                  </a:lnTo>
                  <a:lnTo>
                    <a:pt x="0" y="249"/>
                  </a:lnTo>
                  <a:lnTo>
                    <a:pt x="28" y="289"/>
                  </a:lnTo>
                  <a:lnTo>
                    <a:pt x="32" y="333"/>
                  </a:lnTo>
                  <a:lnTo>
                    <a:pt x="40" y="369"/>
                  </a:lnTo>
                  <a:lnTo>
                    <a:pt x="28" y="405"/>
                  </a:lnTo>
                  <a:lnTo>
                    <a:pt x="152" y="393"/>
                  </a:lnTo>
                  <a:lnTo>
                    <a:pt x="264" y="369"/>
                  </a:lnTo>
                  <a:lnTo>
                    <a:pt x="252" y="349"/>
                  </a:lnTo>
                  <a:lnTo>
                    <a:pt x="256" y="321"/>
                  </a:lnTo>
                  <a:lnTo>
                    <a:pt x="268" y="309"/>
                  </a:lnTo>
                  <a:lnTo>
                    <a:pt x="292" y="24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85" name="Freeform 212">
              <a:extLst>
                <a:ext uri="{FF2B5EF4-FFF2-40B4-BE49-F238E27FC236}">
                  <a16:creationId xmlns:a16="http://schemas.microsoft.com/office/drawing/2014/main" id="{322A7A58-70D9-A252-A868-E52097752FCA}"/>
                </a:ext>
              </a:extLst>
            </p:cNvPr>
            <p:cNvSpPr>
              <a:spLocks/>
            </p:cNvSpPr>
            <p:nvPr/>
          </p:nvSpPr>
          <p:spPr bwMode="gray">
            <a:xfrm>
              <a:off x="9282891" y="3702761"/>
              <a:ext cx="578039" cy="292446"/>
            </a:xfrm>
            <a:custGeom>
              <a:avLst/>
              <a:gdLst>
                <a:gd name="T0" fmla="*/ 209 w 471"/>
                <a:gd name="T1" fmla="*/ 242 h 242"/>
                <a:gd name="T2" fmla="*/ 242 w 471"/>
                <a:gd name="T3" fmla="*/ 166 h 242"/>
                <a:gd name="T4" fmla="*/ 260 w 471"/>
                <a:gd name="T5" fmla="*/ 165 h 242"/>
                <a:gd name="T6" fmla="*/ 267 w 471"/>
                <a:gd name="T7" fmla="*/ 153 h 242"/>
                <a:gd name="T8" fmla="*/ 278 w 471"/>
                <a:gd name="T9" fmla="*/ 163 h 242"/>
                <a:gd name="T10" fmla="*/ 288 w 471"/>
                <a:gd name="T11" fmla="*/ 148 h 242"/>
                <a:gd name="T12" fmla="*/ 308 w 471"/>
                <a:gd name="T13" fmla="*/ 130 h 242"/>
                <a:gd name="T14" fmla="*/ 333 w 471"/>
                <a:gd name="T15" fmla="*/ 129 h 242"/>
                <a:gd name="T16" fmla="*/ 350 w 471"/>
                <a:gd name="T17" fmla="*/ 114 h 242"/>
                <a:gd name="T18" fmla="*/ 386 w 471"/>
                <a:gd name="T19" fmla="*/ 135 h 242"/>
                <a:gd name="T20" fmla="*/ 392 w 471"/>
                <a:gd name="T21" fmla="*/ 109 h 242"/>
                <a:gd name="T22" fmla="*/ 420 w 471"/>
                <a:gd name="T23" fmla="*/ 115 h 242"/>
                <a:gd name="T24" fmla="*/ 447 w 471"/>
                <a:gd name="T25" fmla="*/ 111 h 242"/>
                <a:gd name="T26" fmla="*/ 471 w 471"/>
                <a:gd name="T27" fmla="*/ 111 h 242"/>
                <a:gd name="T28" fmla="*/ 464 w 471"/>
                <a:gd name="T29" fmla="*/ 99 h 242"/>
                <a:gd name="T30" fmla="*/ 447 w 471"/>
                <a:gd name="T31" fmla="*/ 96 h 242"/>
                <a:gd name="T32" fmla="*/ 431 w 471"/>
                <a:gd name="T33" fmla="*/ 57 h 242"/>
                <a:gd name="T34" fmla="*/ 420 w 471"/>
                <a:gd name="T35" fmla="*/ 55 h 242"/>
                <a:gd name="T36" fmla="*/ 384 w 471"/>
                <a:gd name="T37" fmla="*/ 67 h 242"/>
                <a:gd name="T38" fmla="*/ 366 w 471"/>
                <a:gd name="T39" fmla="*/ 66 h 242"/>
                <a:gd name="T40" fmla="*/ 359 w 471"/>
                <a:gd name="T41" fmla="*/ 39 h 242"/>
                <a:gd name="T42" fmla="*/ 336 w 471"/>
                <a:gd name="T43" fmla="*/ 57 h 242"/>
                <a:gd name="T44" fmla="*/ 282 w 471"/>
                <a:gd name="T45" fmla="*/ 61 h 242"/>
                <a:gd name="T46" fmla="*/ 252 w 471"/>
                <a:gd name="T47" fmla="*/ 88 h 242"/>
                <a:gd name="T48" fmla="*/ 207 w 471"/>
                <a:gd name="T49" fmla="*/ 88 h 242"/>
                <a:gd name="T50" fmla="*/ 174 w 471"/>
                <a:gd name="T51" fmla="*/ 58 h 242"/>
                <a:gd name="T52" fmla="*/ 135 w 471"/>
                <a:gd name="T53" fmla="*/ 57 h 242"/>
                <a:gd name="T54" fmla="*/ 147 w 471"/>
                <a:gd name="T55" fmla="*/ 28 h 242"/>
                <a:gd name="T56" fmla="*/ 180 w 471"/>
                <a:gd name="T57" fmla="*/ 3 h 242"/>
                <a:gd name="T58" fmla="*/ 155 w 471"/>
                <a:gd name="T59" fmla="*/ 0 h 242"/>
                <a:gd name="T60" fmla="*/ 126 w 471"/>
                <a:gd name="T61" fmla="*/ 22 h 242"/>
                <a:gd name="T62" fmla="*/ 102 w 471"/>
                <a:gd name="T63" fmla="*/ 39 h 242"/>
                <a:gd name="T64" fmla="*/ 95 w 471"/>
                <a:gd name="T65" fmla="*/ 60 h 242"/>
                <a:gd name="T66" fmla="*/ 51 w 471"/>
                <a:gd name="T67" fmla="*/ 85 h 242"/>
                <a:gd name="T68" fmla="*/ 39 w 471"/>
                <a:gd name="T69" fmla="*/ 84 h 242"/>
                <a:gd name="T70" fmla="*/ 0 w 471"/>
                <a:gd name="T71" fmla="*/ 120 h 242"/>
                <a:gd name="T72" fmla="*/ 12 w 471"/>
                <a:gd name="T73" fmla="*/ 123 h 242"/>
                <a:gd name="T74" fmla="*/ 36 w 471"/>
                <a:gd name="T75" fmla="*/ 143 h 242"/>
                <a:gd name="T76" fmla="*/ 90 w 471"/>
                <a:gd name="T77" fmla="*/ 143 h 242"/>
                <a:gd name="T78" fmla="*/ 129 w 471"/>
                <a:gd name="T79" fmla="*/ 168 h 242"/>
                <a:gd name="T80" fmla="*/ 171 w 471"/>
                <a:gd name="T81" fmla="*/ 170 h 242"/>
                <a:gd name="T82" fmla="*/ 180 w 471"/>
                <a:gd name="T83" fmla="*/ 183 h 242"/>
                <a:gd name="T84" fmla="*/ 197 w 471"/>
                <a:gd name="T85" fmla="*/ 185 h 242"/>
                <a:gd name="T86" fmla="*/ 209 w 471"/>
                <a:gd name="T87" fmla="*/ 242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42"/>
                <a:gd name="T134" fmla="*/ 471 w 471"/>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42">
                  <a:moveTo>
                    <a:pt x="209" y="242"/>
                  </a:moveTo>
                  <a:lnTo>
                    <a:pt x="242" y="166"/>
                  </a:lnTo>
                  <a:lnTo>
                    <a:pt x="260" y="165"/>
                  </a:lnTo>
                  <a:lnTo>
                    <a:pt x="267" y="153"/>
                  </a:lnTo>
                  <a:lnTo>
                    <a:pt x="278" y="163"/>
                  </a:lnTo>
                  <a:lnTo>
                    <a:pt x="288" y="148"/>
                  </a:lnTo>
                  <a:lnTo>
                    <a:pt x="308" y="130"/>
                  </a:lnTo>
                  <a:lnTo>
                    <a:pt x="333" y="129"/>
                  </a:lnTo>
                  <a:lnTo>
                    <a:pt x="350" y="114"/>
                  </a:lnTo>
                  <a:lnTo>
                    <a:pt x="386" y="135"/>
                  </a:lnTo>
                  <a:lnTo>
                    <a:pt x="392" y="109"/>
                  </a:lnTo>
                  <a:lnTo>
                    <a:pt x="420" y="115"/>
                  </a:lnTo>
                  <a:lnTo>
                    <a:pt x="447" y="111"/>
                  </a:lnTo>
                  <a:lnTo>
                    <a:pt x="471" y="111"/>
                  </a:lnTo>
                  <a:lnTo>
                    <a:pt x="464" y="99"/>
                  </a:lnTo>
                  <a:lnTo>
                    <a:pt x="447" y="96"/>
                  </a:lnTo>
                  <a:lnTo>
                    <a:pt x="431" y="57"/>
                  </a:lnTo>
                  <a:lnTo>
                    <a:pt x="420" y="55"/>
                  </a:lnTo>
                  <a:lnTo>
                    <a:pt x="384" y="67"/>
                  </a:lnTo>
                  <a:lnTo>
                    <a:pt x="366" y="66"/>
                  </a:lnTo>
                  <a:lnTo>
                    <a:pt x="359" y="39"/>
                  </a:lnTo>
                  <a:lnTo>
                    <a:pt x="336" y="57"/>
                  </a:lnTo>
                  <a:lnTo>
                    <a:pt x="282" y="61"/>
                  </a:lnTo>
                  <a:lnTo>
                    <a:pt x="252" y="88"/>
                  </a:lnTo>
                  <a:lnTo>
                    <a:pt x="207" y="88"/>
                  </a:lnTo>
                  <a:lnTo>
                    <a:pt x="174" y="58"/>
                  </a:lnTo>
                  <a:lnTo>
                    <a:pt x="135" y="57"/>
                  </a:lnTo>
                  <a:lnTo>
                    <a:pt x="147" y="28"/>
                  </a:lnTo>
                  <a:lnTo>
                    <a:pt x="180" y="3"/>
                  </a:lnTo>
                  <a:lnTo>
                    <a:pt x="155" y="0"/>
                  </a:lnTo>
                  <a:lnTo>
                    <a:pt x="126" y="22"/>
                  </a:lnTo>
                  <a:lnTo>
                    <a:pt x="102" y="39"/>
                  </a:lnTo>
                  <a:lnTo>
                    <a:pt x="95" y="60"/>
                  </a:lnTo>
                  <a:lnTo>
                    <a:pt x="51" y="85"/>
                  </a:lnTo>
                  <a:lnTo>
                    <a:pt x="39" y="84"/>
                  </a:lnTo>
                  <a:lnTo>
                    <a:pt x="0" y="120"/>
                  </a:lnTo>
                  <a:lnTo>
                    <a:pt x="12" y="123"/>
                  </a:lnTo>
                  <a:lnTo>
                    <a:pt x="36" y="143"/>
                  </a:lnTo>
                  <a:lnTo>
                    <a:pt x="90" y="143"/>
                  </a:lnTo>
                  <a:lnTo>
                    <a:pt x="129" y="168"/>
                  </a:lnTo>
                  <a:lnTo>
                    <a:pt x="171" y="170"/>
                  </a:lnTo>
                  <a:lnTo>
                    <a:pt x="180" y="183"/>
                  </a:lnTo>
                  <a:lnTo>
                    <a:pt x="197" y="185"/>
                  </a:lnTo>
                  <a:lnTo>
                    <a:pt x="209" y="242"/>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86" name="Rectangle 81">
              <a:extLst>
                <a:ext uri="{FF2B5EF4-FFF2-40B4-BE49-F238E27FC236}">
                  <a16:creationId xmlns:a16="http://schemas.microsoft.com/office/drawing/2014/main" id="{82494FDF-684D-E30A-5B3F-125300A53991}"/>
                </a:ext>
              </a:extLst>
            </p:cNvPr>
            <p:cNvSpPr>
              <a:spLocks noChangeArrowheads="1"/>
            </p:cNvSpPr>
            <p:nvPr/>
          </p:nvSpPr>
          <p:spPr bwMode="gray">
            <a:xfrm>
              <a:off x="6639054" y="3925117"/>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OR</a:t>
              </a:r>
            </a:p>
          </p:txBody>
        </p:sp>
        <p:sp>
          <p:nvSpPr>
            <p:cNvPr id="87" name="Rectangle 83">
              <a:extLst>
                <a:ext uri="{FF2B5EF4-FFF2-40B4-BE49-F238E27FC236}">
                  <a16:creationId xmlns:a16="http://schemas.microsoft.com/office/drawing/2014/main" id="{65157490-81B0-F2BF-E987-043ACB6D8D88}"/>
                </a:ext>
              </a:extLst>
            </p:cNvPr>
            <p:cNvSpPr>
              <a:spLocks noChangeArrowheads="1"/>
            </p:cNvSpPr>
            <p:nvPr/>
          </p:nvSpPr>
          <p:spPr bwMode="gray">
            <a:xfrm>
              <a:off x="7667188" y="3730557"/>
              <a:ext cx="17919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MT</a:t>
              </a:r>
            </a:p>
          </p:txBody>
        </p:sp>
        <p:sp>
          <p:nvSpPr>
            <p:cNvPr id="88" name="Rectangle 85">
              <a:extLst>
                <a:ext uri="{FF2B5EF4-FFF2-40B4-BE49-F238E27FC236}">
                  <a16:creationId xmlns:a16="http://schemas.microsoft.com/office/drawing/2014/main" id="{02A7ED41-4575-FEA4-C819-011CBEB8CF9B}"/>
                </a:ext>
              </a:extLst>
            </p:cNvPr>
            <p:cNvSpPr>
              <a:spLocks noChangeArrowheads="1"/>
            </p:cNvSpPr>
            <p:nvPr/>
          </p:nvSpPr>
          <p:spPr bwMode="gray">
            <a:xfrm>
              <a:off x="7168802" y="4091883"/>
              <a:ext cx="147836" cy="130513"/>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ID</a:t>
              </a:r>
            </a:p>
          </p:txBody>
        </p:sp>
        <p:sp>
          <p:nvSpPr>
            <p:cNvPr id="89" name="Rectangle 86">
              <a:extLst>
                <a:ext uri="{FF2B5EF4-FFF2-40B4-BE49-F238E27FC236}">
                  <a16:creationId xmlns:a16="http://schemas.microsoft.com/office/drawing/2014/main" id="{5D9482EA-C113-7B34-577B-88DAE20B964A}"/>
                </a:ext>
              </a:extLst>
            </p:cNvPr>
            <p:cNvSpPr>
              <a:spLocks noChangeArrowheads="1"/>
            </p:cNvSpPr>
            <p:nvPr/>
          </p:nvSpPr>
          <p:spPr bwMode="gray">
            <a:xfrm>
              <a:off x="7745588" y="4235691"/>
              <a:ext cx="1903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WY</a:t>
              </a:r>
            </a:p>
          </p:txBody>
        </p:sp>
        <p:sp>
          <p:nvSpPr>
            <p:cNvPr id="90" name="Rectangle 87">
              <a:extLst>
                <a:ext uri="{FF2B5EF4-FFF2-40B4-BE49-F238E27FC236}">
                  <a16:creationId xmlns:a16="http://schemas.microsoft.com/office/drawing/2014/main" id="{93D56EA5-B487-7CB0-31ED-E7D5F1B3D9A5}"/>
                </a:ext>
              </a:extLst>
            </p:cNvPr>
            <p:cNvSpPr>
              <a:spLocks noChangeArrowheads="1"/>
            </p:cNvSpPr>
            <p:nvPr/>
          </p:nvSpPr>
          <p:spPr bwMode="gray">
            <a:xfrm>
              <a:off x="6538257" y="4825416"/>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CA</a:t>
              </a:r>
            </a:p>
          </p:txBody>
        </p:sp>
        <p:sp>
          <p:nvSpPr>
            <p:cNvPr id="91" name="Rectangle 89">
              <a:extLst>
                <a:ext uri="{FF2B5EF4-FFF2-40B4-BE49-F238E27FC236}">
                  <a16:creationId xmlns:a16="http://schemas.microsoft.com/office/drawing/2014/main" id="{16F87EEC-9955-1279-39AE-4539D3D9E92E}"/>
                </a:ext>
              </a:extLst>
            </p:cNvPr>
            <p:cNvSpPr>
              <a:spLocks noChangeArrowheads="1"/>
            </p:cNvSpPr>
            <p:nvPr/>
          </p:nvSpPr>
          <p:spPr bwMode="gray">
            <a:xfrm>
              <a:off x="7346877" y="4655023"/>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UT</a:t>
              </a:r>
            </a:p>
          </p:txBody>
        </p:sp>
        <p:sp>
          <p:nvSpPr>
            <p:cNvPr id="92" name="Rectangle 92">
              <a:extLst>
                <a:ext uri="{FF2B5EF4-FFF2-40B4-BE49-F238E27FC236}">
                  <a16:creationId xmlns:a16="http://schemas.microsoft.com/office/drawing/2014/main" id="{390B2BAB-3140-0A3E-A643-5CC8F982659C}"/>
                </a:ext>
              </a:extLst>
            </p:cNvPr>
            <p:cNvSpPr>
              <a:spLocks noChangeArrowheads="1"/>
            </p:cNvSpPr>
            <p:nvPr/>
          </p:nvSpPr>
          <p:spPr bwMode="gray">
            <a:xfrm>
              <a:off x="7799348" y="5290669"/>
              <a:ext cx="1859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NM</a:t>
              </a:r>
            </a:p>
          </p:txBody>
        </p:sp>
        <p:sp>
          <p:nvSpPr>
            <p:cNvPr id="93" name="Rectangle 93">
              <a:extLst>
                <a:ext uri="{FF2B5EF4-FFF2-40B4-BE49-F238E27FC236}">
                  <a16:creationId xmlns:a16="http://schemas.microsoft.com/office/drawing/2014/main" id="{E6E3B6DE-8023-761A-7729-1A77429F6448}"/>
                </a:ext>
              </a:extLst>
            </p:cNvPr>
            <p:cNvSpPr>
              <a:spLocks noChangeArrowheads="1"/>
            </p:cNvSpPr>
            <p:nvPr/>
          </p:nvSpPr>
          <p:spPr bwMode="gray">
            <a:xfrm>
              <a:off x="8562048" y="5674958"/>
              <a:ext cx="1679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TX</a:t>
              </a:r>
            </a:p>
          </p:txBody>
        </p:sp>
        <p:sp>
          <p:nvSpPr>
            <p:cNvPr id="94" name="Rectangle 94">
              <a:extLst>
                <a:ext uri="{FF2B5EF4-FFF2-40B4-BE49-F238E27FC236}">
                  <a16:creationId xmlns:a16="http://schemas.microsoft.com/office/drawing/2014/main" id="{970B8FC4-CF5F-F332-7344-594584010E17}"/>
                </a:ext>
              </a:extLst>
            </p:cNvPr>
            <p:cNvSpPr>
              <a:spLocks noChangeArrowheads="1"/>
            </p:cNvSpPr>
            <p:nvPr/>
          </p:nvSpPr>
          <p:spPr bwMode="gray">
            <a:xfrm>
              <a:off x="8675166" y="5166199"/>
              <a:ext cx="17919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OK</a:t>
              </a:r>
            </a:p>
          </p:txBody>
        </p:sp>
        <p:sp>
          <p:nvSpPr>
            <p:cNvPr id="95" name="Rectangle 95">
              <a:extLst>
                <a:ext uri="{FF2B5EF4-FFF2-40B4-BE49-F238E27FC236}">
                  <a16:creationId xmlns:a16="http://schemas.microsoft.com/office/drawing/2014/main" id="{C72DF91D-E00E-8E43-3C0E-A60BEF7897DA}"/>
                </a:ext>
              </a:extLst>
            </p:cNvPr>
            <p:cNvSpPr>
              <a:spLocks noChangeArrowheads="1"/>
            </p:cNvSpPr>
            <p:nvPr/>
          </p:nvSpPr>
          <p:spPr bwMode="gray">
            <a:xfrm>
              <a:off x="8566528" y="4808497"/>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KS</a:t>
              </a:r>
            </a:p>
          </p:txBody>
        </p:sp>
        <p:sp>
          <p:nvSpPr>
            <p:cNvPr id="96" name="Rectangle 96">
              <a:extLst>
                <a:ext uri="{FF2B5EF4-FFF2-40B4-BE49-F238E27FC236}">
                  <a16:creationId xmlns:a16="http://schemas.microsoft.com/office/drawing/2014/main" id="{2D3FAA46-AC3D-D0EF-B685-E83F1F51D75D}"/>
                </a:ext>
              </a:extLst>
            </p:cNvPr>
            <p:cNvSpPr>
              <a:spLocks noChangeArrowheads="1"/>
            </p:cNvSpPr>
            <p:nvPr/>
          </p:nvSpPr>
          <p:spPr bwMode="gray">
            <a:xfrm>
              <a:off x="8451173" y="4445961"/>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NE</a:t>
              </a:r>
            </a:p>
          </p:txBody>
        </p:sp>
        <p:sp>
          <p:nvSpPr>
            <p:cNvPr id="97" name="Rectangle 97">
              <a:extLst>
                <a:ext uri="{FF2B5EF4-FFF2-40B4-BE49-F238E27FC236}">
                  <a16:creationId xmlns:a16="http://schemas.microsoft.com/office/drawing/2014/main" id="{C6B0F871-6B47-0245-4925-01A62265ABEC}"/>
                </a:ext>
              </a:extLst>
            </p:cNvPr>
            <p:cNvSpPr>
              <a:spLocks noChangeArrowheads="1"/>
            </p:cNvSpPr>
            <p:nvPr/>
          </p:nvSpPr>
          <p:spPr bwMode="gray">
            <a:xfrm>
              <a:off x="8400773" y="4083425"/>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SD</a:t>
              </a:r>
            </a:p>
          </p:txBody>
        </p:sp>
        <p:sp>
          <p:nvSpPr>
            <p:cNvPr id="98" name="Rectangle 98">
              <a:extLst>
                <a:ext uri="{FF2B5EF4-FFF2-40B4-BE49-F238E27FC236}">
                  <a16:creationId xmlns:a16="http://schemas.microsoft.com/office/drawing/2014/main" id="{21A74E5B-BFF9-EDC2-017B-625023671B2E}"/>
                </a:ext>
              </a:extLst>
            </p:cNvPr>
            <p:cNvSpPr>
              <a:spLocks noChangeArrowheads="1"/>
            </p:cNvSpPr>
            <p:nvPr/>
          </p:nvSpPr>
          <p:spPr bwMode="gray">
            <a:xfrm>
              <a:off x="6811529" y="3537206"/>
              <a:ext cx="183675" cy="125679"/>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WA</a:t>
              </a:r>
            </a:p>
          </p:txBody>
        </p:sp>
        <p:sp>
          <p:nvSpPr>
            <p:cNvPr id="99" name="Rectangle 99">
              <a:extLst>
                <a:ext uri="{FF2B5EF4-FFF2-40B4-BE49-F238E27FC236}">
                  <a16:creationId xmlns:a16="http://schemas.microsoft.com/office/drawing/2014/main" id="{2051A865-88D7-B8FD-78E0-11453051B817}"/>
                </a:ext>
              </a:extLst>
            </p:cNvPr>
            <p:cNvSpPr>
              <a:spLocks noChangeArrowheads="1"/>
            </p:cNvSpPr>
            <p:nvPr/>
          </p:nvSpPr>
          <p:spPr bwMode="gray">
            <a:xfrm>
              <a:off x="8354853" y="3707596"/>
              <a:ext cx="17695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ND</a:t>
              </a:r>
            </a:p>
          </p:txBody>
        </p:sp>
        <p:sp>
          <p:nvSpPr>
            <p:cNvPr id="100" name="Rectangle 103">
              <a:extLst>
                <a:ext uri="{FF2B5EF4-FFF2-40B4-BE49-F238E27FC236}">
                  <a16:creationId xmlns:a16="http://schemas.microsoft.com/office/drawing/2014/main" id="{FA821352-16F5-23D7-2DBD-F1FED8717AD6}"/>
                </a:ext>
              </a:extLst>
            </p:cNvPr>
            <p:cNvSpPr>
              <a:spLocks noChangeArrowheads="1"/>
            </p:cNvSpPr>
            <p:nvPr/>
          </p:nvSpPr>
          <p:spPr bwMode="gray">
            <a:xfrm>
              <a:off x="9136595" y="5216954"/>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AR</a:t>
              </a:r>
            </a:p>
          </p:txBody>
        </p:sp>
        <p:sp>
          <p:nvSpPr>
            <p:cNvPr id="101" name="Rectangle 107">
              <a:extLst>
                <a:ext uri="{FF2B5EF4-FFF2-40B4-BE49-F238E27FC236}">
                  <a16:creationId xmlns:a16="http://schemas.microsoft.com/office/drawing/2014/main" id="{4F5EAE16-DA7C-057A-F0B7-B0D039DA4C72}"/>
                </a:ext>
              </a:extLst>
            </p:cNvPr>
            <p:cNvSpPr>
              <a:spLocks noChangeArrowheads="1"/>
            </p:cNvSpPr>
            <p:nvPr/>
          </p:nvSpPr>
          <p:spPr bwMode="gray">
            <a:xfrm>
              <a:off x="9735781" y="4143849"/>
              <a:ext cx="156797"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MI</a:t>
              </a:r>
            </a:p>
          </p:txBody>
        </p:sp>
        <p:sp>
          <p:nvSpPr>
            <p:cNvPr id="102" name="Rectangle 108">
              <a:extLst>
                <a:ext uri="{FF2B5EF4-FFF2-40B4-BE49-F238E27FC236}">
                  <a16:creationId xmlns:a16="http://schemas.microsoft.com/office/drawing/2014/main" id="{00F108E9-4C13-B710-9F05-47039AD20BAC}"/>
                </a:ext>
              </a:extLst>
            </p:cNvPr>
            <p:cNvSpPr>
              <a:spLocks noChangeArrowheads="1"/>
            </p:cNvSpPr>
            <p:nvPr/>
          </p:nvSpPr>
          <p:spPr bwMode="gray">
            <a:xfrm>
              <a:off x="9670824" y="4514842"/>
              <a:ext cx="147836" cy="130513"/>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IN</a:t>
              </a:r>
            </a:p>
          </p:txBody>
        </p:sp>
        <p:sp>
          <p:nvSpPr>
            <p:cNvPr id="103" name="Rectangle 109">
              <a:extLst>
                <a:ext uri="{FF2B5EF4-FFF2-40B4-BE49-F238E27FC236}">
                  <a16:creationId xmlns:a16="http://schemas.microsoft.com/office/drawing/2014/main" id="{F131DB7B-0E39-CCBA-3C95-2403D70B323A}"/>
                </a:ext>
              </a:extLst>
            </p:cNvPr>
            <p:cNvSpPr>
              <a:spLocks noChangeArrowheads="1"/>
            </p:cNvSpPr>
            <p:nvPr/>
          </p:nvSpPr>
          <p:spPr bwMode="gray">
            <a:xfrm>
              <a:off x="9946334" y="4421792"/>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OH</a:t>
              </a:r>
            </a:p>
          </p:txBody>
        </p:sp>
        <p:grpSp>
          <p:nvGrpSpPr>
            <p:cNvPr id="104" name="Group 103">
              <a:extLst>
                <a:ext uri="{FF2B5EF4-FFF2-40B4-BE49-F238E27FC236}">
                  <a16:creationId xmlns:a16="http://schemas.microsoft.com/office/drawing/2014/main" id="{770345EA-07A3-021F-5369-25BD5289D357}"/>
                </a:ext>
              </a:extLst>
            </p:cNvPr>
            <p:cNvGrpSpPr/>
            <p:nvPr/>
          </p:nvGrpSpPr>
          <p:grpSpPr>
            <a:xfrm>
              <a:off x="10267198" y="3699134"/>
              <a:ext cx="564379" cy="524468"/>
              <a:chOff x="10226558" y="3696594"/>
              <a:chExt cx="564379" cy="524468"/>
            </a:xfrm>
          </p:grpSpPr>
          <p:sp>
            <p:nvSpPr>
              <p:cNvPr id="336" name="Freeform 79">
                <a:extLst>
                  <a:ext uri="{FF2B5EF4-FFF2-40B4-BE49-F238E27FC236}">
                    <a16:creationId xmlns:a16="http://schemas.microsoft.com/office/drawing/2014/main" id="{D3CC0085-CDAD-1A2C-790F-D64820F7422A}"/>
                  </a:ext>
                </a:extLst>
              </p:cNvPr>
              <p:cNvSpPr>
                <a:spLocks/>
              </p:cNvSpPr>
              <p:nvPr/>
            </p:nvSpPr>
            <p:spPr bwMode="gray">
              <a:xfrm>
                <a:off x="10226558" y="36965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337" name="Rectangle 111">
                <a:extLst>
                  <a:ext uri="{FF2B5EF4-FFF2-40B4-BE49-F238E27FC236}">
                    <a16:creationId xmlns:a16="http://schemas.microsoft.com/office/drawing/2014/main" id="{5D4FD0F8-4AC6-9B2D-5ADC-B16E0CD83D3C}"/>
                  </a:ext>
                </a:extLst>
              </p:cNvPr>
              <p:cNvSpPr>
                <a:spLocks noChangeArrowheads="1"/>
              </p:cNvSpPr>
              <p:nvPr/>
            </p:nvSpPr>
            <p:spPr bwMode="gray">
              <a:xfrm>
                <a:off x="10497042" y="3902033"/>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sp>
          <p:nvSpPr>
            <p:cNvPr id="105" name="Rectangle 112">
              <a:extLst>
                <a:ext uri="{FF2B5EF4-FFF2-40B4-BE49-F238E27FC236}">
                  <a16:creationId xmlns:a16="http://schemas.microsoft.com/office/drawing/2014/main" id="{B05CEB9D-EBA5-A1C7-CE1B-0ADA7C9320EA}"/>
                </a:ext>
              </a:extLst>
            </p:cNvPr>
            <p:cNvSpPr>
              <a:spLocks noChangeArrowheads="1"/>
            </p:cNvSpPr>
            <p:nvPr/>
          </p:nvSpPr>
          <p:spPr bwMode="gray">
            <a:xfrm>
              <a:off x="9880258" y="4775868"/>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KY</a:t>
              </a:r>
            </a:p>
          </p:txBody>
        </p:sp>
        <p:sp>
          <p:nvSpPr>
            <p:cNvPr id="106" name="Rectangle 114">
              <a:extLst>
                <a:ext uri="{FF2B5EF4-FFF2-40B4-BE49-F238E27FC236}">
                  <a16:creationId xmlns:a16="http://schemas.microsoft.com/office/drawing/2014/main" id="{455DF3CC-0762-184B-8666-3486F8DD8182}"/>
                </a:ext>
              </a:extLst>
            </p:cNvPr>
            <p:cNvSpPr>
              <a:spLocks noChangeArrowheads="1"/>
            </p:cNvSpPr>
            <p:nvPr/>
          </p:nvSpPr>
          <p:spPr bwMode="gray">
            <a:xfrm>
              <a:off x="10165852" y="4616353"/>
              <a:ext cx="1903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WV</a:t>
              </a:r>
            </a:p>
          </p:txBody>
        </p:sp>
        <p:sp>
          <p:nvSpPr>
            <p:cNvPr id="107" name="Rectangle 117">
              <a:extLst>
                <a:ext uri="{FF2B5EF4-FFF2-40B4-BE49-F238E27FC236}">
                  <a16:creationId xmlns:a16="http://schemas.microsoft.com/office/drawing/2014/main" id="{978D1458-3848-D49B-935A-02BBA24772E2}"/>
                </a:ext>
              </a:extLst>
            </p:cNvPr>
            <p:cNvSpPr>
              <a:spLocks noChangeArrowheads="1"/>
            </p:cNvSpPr>
            <p:nvPr/>
          </p:nvSpPr>
          <p:spPr bwMode="gray">
            <a:xfrm>
              <a:off x="9712262" y="5029644"/>
              <a:ext cx="17023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TN</a:t>
              </a:r>
            </a:p>
          </p:txBody>
        </p:sp>
        <p:sp>
          <p:nvSpPr>
            <p:cNvPr id="108" name="Rectangle 107">
              <a:extLst>
                <a:ext uri="{FF2B5EF4-FFF2-40B4-BE49-F238E27FC236}">
                  <a16:creationId xmlns:a16="http://schemas.microsoft.com/office/drawing/2014/main" id="{8087C752-A774-2E1A-3ADF-9E5799FCB831}"/>
                </a:ext>
              </a:extLst>
            </p:cNvPr>
            <p:cNvSpPr>
              <a:spLocks noChangeArrowheads="1"/>
            </p:cNvSpPr>
            <p:nvPr/>
          </p:nvSpPr>
          <p:spPr bwMode="gray">
            <a:xfrm>
              <a:off x="10410004" y="4917257"/>
              <a:ext cx="17695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NC</a:t>
              </a:r>
            </a:p>
          </p:txBody>
        </p:sp>
        <p:sp>
          <p:nvSpPr>
            <p:cNvPr id="109" name="Rectangle 121">
              <a:extLst>
                <a:ext uri="{FF2B5EF4-FFF2-40B4-BE49-F238E27FC236}">
                  <a16:creationId xmlns:a16="http://schemas.microsoft.com/office/drawing/2014/main" id="{82F55370-B834-5AF7-85C9-997AE561B4E7}"/>
                </a:ext>
              </a:extLst>
            </p:cNvPr>
            <p:cNvSpPr>
              <a:spLocks noChangeArrowheads="1"/>
            </p:cNvSpPr>
            <p:nvPr/>
          </p:nvSpPr>
          <p:spPr bwMode="gray">
            <a:xfrm>
              <a:off x="9442346" y="5434476"/>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MS</a:t>
              </a:r>
            </a:p>
          </p:txBody>
        </p:sp>
        <p:sp>
          <p:nvSpPr>
            <p:cNvPr id="110" name="Rectangle 122">
              <a:extLst>
                <a:ext uri="{FF2B5EF4-FFF2-40B4-BE49-F238E27FC236}">
                  <a16:creationId xmlns:a16="http://schemas.microsoft.com/office/drawing/2014/main" id="{B65A28C5-E36C-AA4B-F953-9BE57552EA10}"/>
                </a:ext>
              </a:extLst>
            </p:cNvPr>
            <p:cNvSpPr>
              <a:spLocks noChangeArrowheads="1"/>
            </p:cNvSpPr>
            <p:nvPr/>
          </p:nvSpPr>
          <p:spPr bwMode="gray">
            <a:xfrm>
              <a:off x="9732422" y="5371635"/>
              <a:ext cx="16351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AL</a:t>
              </a:r>
            </a:p>
          </p:txBody>
        </p:sp>
        <p:sp>
          <p:nvSpPr>
            <p:cNvPr id="111" name="Rectangle 123">
              <a:extLst>
                <a:ext uri="{FF2B5EF4-FFF2-40B4-BE49-F238E27FC236}">
                  <a16:creationId xmlns:a16="http://schemas.microsoft.com/office/drawing/2014/main" id="{E3DA73B7-F13F-9E7E-DDC4-18F5B06238C8}"/>
                </a:ext>
              </a:extLst>
            </p:cNvPr>
            <p:cNvSpPr>
              <a:spLocks noChangeArrowheads="1"/>
            </p:cNvSpPr>
            <p:nvPr/>
          </p:nvSpPr>
          <p:spPr bwMode="gray">
            <a:xfrm>
              <a:off x="10066173" y="5349883"/>
              <a:ext cx="17919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GA</a:t>
              </a:r>
            </a:p>
          </p:txBody>
        </p:sp>
        <p:sp>
          <p:nvSpPr>
            <p:cNvPr id="112" name="Rectangle 125">
              <a:extLst>
                <a:ext uri="{FF2B5EF4-FFF2-40B4-BE49-F238E27FC236}">
                  <a16:creationId xmlns:a16="http://schemas.microsoft.com/office/drawing/2014/main" id="{A71C8C3F-080C-D974-5C7B-C260E547053C}"/>
                </a:ext>
              </a:extLst>
            </p:cNvPr>
            <p:cNvSpPr>
              <a:spLocks noChangeArrowheads="1"/>
            </p:cNvSpPr>
            <p:nvPr/>
          </p:nvSpPr>
          <p:spPr bwMode="gray">
            <a:xfrm>
              <a:off x="10947593" y="3441736"/>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ME</a:t>
              </a:r>
            </a:p>
          </p:txBody>
        </p:sp>
        <p:sp>
          <p:nvSpPr>
            <p:cNvPr id="113" name="Rectangle 131">
              <a:extLst>
                <a:ext uri="{FF2B5EF4-FFF2-40B4-BE49-F238E27FC236}">
                  <a16:creationId xmlns:a16="http://schemas.microsoft.com/office/drawing/2014/main" id="{E98E5C2F-3666-DCCC-8115-60E904ACC09A}"/>
                </a:ext>
              </a:extLst>
            </p:cNvPr>
            <p:cNvSpPr>
              <a:spLocks noChangeArrowheads="1"/>
            </p:cNvSpPr>
            <p:nvPr/>
          </p:nvSpPr>
          <p:spPr bwMode="gray">
            <a:xfrm>
              <a:off x="11169348" y="3746267"/>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NH</a:t>
              </a:r>
            </a:p>
          </p:txBody>
        </p:sp>
        <p:sp>
          <p:nvSpPr>
            <p:cNvPr id="114" name="Rectangle 132">
              <a:extLst>
                <a:ext uri="{FF2B5EF4-FFF2-40B4-BE49-F238E27FC236}">
                  <a16:creationId xmlns:a16="http://schemas.microsoft.com/office/drawing/2014/main" id="{1FD52EC5-AB48-84BC-0799-30F34D193799}"/>
                </a:ext>
              </a:extLst>
            </p:cNvPr>
            <p:cNvSpPr>
              <a:spLocks noChangeArrowheads="1"/>
            </p:cNvSpPr>
            <p:nvPr/>
          </p:nvSpPr>
          <p:spPr bwMode="gray">
            <a:xfrm>
              <a:off x="11169348" y="3873154"/>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MA</a:t>
              </a:r>
            </a:p>
          </p:txBody>
        </p:sp>
        <p:sp>
          <p:nvSpPr>
            <p:cNvPr id="115" name="Rectangle 133">
              <a:extLst>
                <a:ext uri="{FF2B5EF4-FFF2-40B4-BE49-F238E27FC236}">
                  <a16:creationId xmlns:a16="http://schemas.microsoft.com/office/drawing/2014/main" id="{AC3FF76B-B415-9D33-F65F-7E8C1C0D5DF3}"/>
                </a:ext>
              </a:extLst>
            </p:cNvPr>
            <p:cNvSpPr>
              <a:spLocks noChangeArrowheads="1"/>
            </p:cNvSpPr>
            <p:nvPr/>
          </p:nvSpPr>
          <p:spPr bwMode="gray">
            <a:xfrm>
              <a:off x="11169348" y="3998833"/>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RI</a:t>
              </a:r>
            </a:p>
          </p:txBody>
        </p:sp>
        <p:sp>
          <p:nvSpPr>
            <p:cNvPr id="116" name="Rectangle 138">
              <a:extLst>
                <a:ext uri="{FF2B5EF4-FFF2-40B4-BE49-F238E27FC236}">
                  <a16:creationId xmlns:a16="http://schemas.microsoft.com/office/drawing/2014/main" id="{4FC0EF7D-069F-8834-14C2-255744EBA5BA}"/>
                </a:ext>
              </a:extLst>
            </p:cNvPr>
            <p:cNvSpPr>
              <a:spLocks noChangeArrowheads="1"/>
            </p:cNvSpPr>
            <p:nvPr/>
          </p:nvSpPr>
          <p:spPr bwMode="gray">
            <a:xfrm>
              <a:off x="9178034" y="5639913"/>
              <a:ext cx="16351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LA</a:t>
              </a:r>
            </a:p>
          </p:txBody>
        </p:sp>
        <p:sp>
          <p:nvSpPr>
            <p:cNvPr id="117" name="Line 181">
              <a:extLst>
                <a:ext uri="{FF2B5EF4-FFF2-40B4-BE49-F238E27FC236}">
                  <a16:creationId xmlns:a16="http://schemas.microsoft.com/office/drawing/2014/main" id="{DFE390BD-71B7-C8EF-AC56-257EEF604C95}"/>
                </a:ext>
              </a:extLst>
            </p:cNvPr>
            <p:cNvSpPr>
              <a:spLocks noChangeShapeType="1"/>
            </p:cNvSpPr>
            <p:nvPr/>
          </p:nvSpPr>
          <p:spPr bwMode="gray">
            <a:xfrm>
              <a:off x="10902794" y="3811522"/>
              <a:ext cx="243034" cy="3626"/>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18" name="Line 183">
              <a:extLst>
                <a:ext uri="{FF2B5EF4-FFF2-40B4-BE49-F238E27FC236}">
                  <a16:creationId xmlns:a16="http://schemas.microsoft.com/office/drawing/2014/main" id="{2EA51689-0821-C065-C60E-FEFFC55D35A8}"/>
                </a:ext>
              </a:extLst>
            </p:cNvPr>
            <p:cNvSpPr>
              <a:spLocks noChangeShapeType="1"/>
            </p:cNvSpPr>
            <p:nvPr/>
          </p:nvSpPr>
          <p:spPr bwMode="gray">
            <a:xfrm flipV="1">
              <a:off x="10950954" y="3919146"/>
              <a:ext cx="218395" cy="44714"/>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19" name="Line 184">
              <a:extLst>
                <a:ext uri="{FF2B5EF4-FFF2-40B4-BE49-F238E27FC236}">
                  <a16:creationId xmlns:a16="http://schemas.microsoft.com/office/drawing/2014/main" id="{8420085B-46A8-95AE-E7C5-59DD9D518F97}"/>
                </a:ext>
              </a:extLst>
            </p:cNvPr>
            <p:cNvSpPr>
              <a:spLocks noChangeShapeType="1"/>
            </p:cNvSpPr>
            <p:nvPr/>
          </p:nvSpPr>
          <p:spPr bwMode="gray">
            <a:xfrm>
              <a:off x="10997305" y="4060789"/>
              <a:ext cx="148519" cy="884"/>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20" name="Line 189">
              <a:extLst>
                <a:ext uri="{FF2B5EF4-FFF2-40B4-BE49-F238E27FC236}">
                  <a16:creationId xmlns:a16="http://schemas.microsoft.com/office/drawing/2014/main" id="{E399DCAC-F560-0738-B408-497BD621B510}"/>
                </a:ext>
              </a:extLst>
            </p:cNvPr>
            <p:cNvSpPr>
              <a:spLocks noChangeShapeType="1"/>
            </p:cNvSpPr>
            <p:nvPr/>
          </p:nvSpPr>
          <p:spPr bwMode="gray">
            <a:xfrm>
              <a:off x="10685517" y="4551095"/>
              <a:ext cx="460310" cy="137765"/>
            </a:xfrm>
            <a:prstGeom prst="line">
              <a:avLst/>
            </a:prstGeom>
            <a:solidFill>
              <a:sysClr val="window" lastClr="FFFFFF">
                <a:lumMod val="95000"/>
              </a:sysClr>
            </a:solidFill>
            <a:ln w="9525">
              <a:solidFill>
                <a:sysClr val="window" lastClr="FFFFFF">
                  <a:lumMod val="8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121" name="Freeform 63">
              <a:extLst>
                <a:ext uri="{FF2B5EF4-FFF2-40B4-BE49-F238E27FC236}">
                  <a16:creationId xmlns:a16="http://schemas.microsoft.com/office/drawing/2014/main" id="{AE9B472C-456A-3AAC-FEB9-43434925FA7F}"/>
                </a:ext>
              </a:extLst>
            </p:cNvPr>
            <p:cNvSpPr>
              <a:spLocks/>
            </p:cNvSpPr>
            <p:nvPr/>
          </p:nvSpPr>
          <p:spPr bwMode="gray">
            <a:xfrm>
              <a:off x="8880882" y="4580096"/>
              <a:ext cx="657325" cy="537762"/>
            </a:xfrm>
            <a:custGeom>
              <a:avLst/>
              <a:gdLst>
                <a:gd name="T0" fmla="*/ 131 w 537"/>
                <a:gd name="T1" fmla="*/ 428 h 445"/>
                <a:gd name="T2" fmla="*/ 289 w 537"/>
                <a:gd name="T3" fmla="*/ 420 h 445"/>
                <a:gd name="T4" fmla="*/ 512 w 537"/>
                <a:gd name="T5" fmla="*/ 400 h 445"/>
                <a:gd name="T6" fmla="*/ 498 w 537"/>
                <a:gd name="T7" fmla="*/ 444 h 445"/>
                <a:gd name="T8" fmla="*/ 542 w 537"/>
                <a:gd name="T9" fmla="*/ 444 h 445"/>
                <a:gd name="T10" fmla="*/ 551 w 537"/>
                <a:gd name="T11" fmla="*/ 400 h 445"/>
                <a:gd name="T12" fmla="*/ 582 w 537"/>
                <a:gd name="T13" fmla="*/ 388 h 445"/>
                <a:gd name="T14" fmla="*/ 586 w 537"/>
                <a:gd name="T15" fmla="*/ 372 h 445"/>
                <a:gd name="T16" fmla="*/ 568 w 537"/>
                <a:gd name="T17" fmla="*/ 360 h 445"/>
                <a:gd name="T18" fmla="*/ 560 w 537"/>
                <a:gd name="T19" fmla="*/ 348 h 445"/>
                <a:gd name="T20" fmla="*/ 538 w 537"/>
                <a:gd name="T21" fmla="*/ 336 h 445"/>
                <a:gd name="T22" fmla="*/ 516 w 537"/>
                <a:gd name="T23" fmla="*/ 296 h 445"/>
                <a:gd name="T24" fmla="*/ 463 w 537"/>
                <a:gd name="T25" fmla="*/ 248 h 445"/>
                <a:gd name="T26" fmla="*/ 472 w 537"/>
                <a:gd name="T27" fmla="*/ 176 h 445"/>
                <a:gd name="T28" fmla="*/ 420 w 537"/>
                <a:gd name="T29" fmla="*/ 148 h 445"/>
                <a:gd name="T30" fmla="*/ 380 w 537"/>
                <a:gd name="T31" fmla="*/ 104 h 445"/>
                <a:gd name="T32" fmla="*/ 350 w 537"/>
                <a:gd name="T33" fmla="*/ 32 h 445"/>
                <a:gd name="T34" fmla="*/ 319 w 537"/>
                <a:gd name="T35" fmla="*/ 0 h 445"/>
                <a:gd name="T36" fmla="*/ 0 w 537"/>
                <a:gd name="T37" fmla="*/ 28 h 445"/>
                <a:gd name="T38" fmla="*/ 35 w 537"/>
                <a:gd name="T39" fmla="*/ 88 h 445"/>
                <a:gd name="T40" fmla="*/ 44 w 537"/>
                <a:gd name="T41" fmla="*/ 108 h 445"/>
                <a:gd name="T42" fmla="*/ 66 w 537"/>
                <a:gd name="T43" fmla="*/ 108 h 445"/>
                <a:gd name="T44" fmla="*/ 70 w 537"/>
                <a:gd name="T45" fmla="*/ 132 h 445"/>
                <a:gd name="T46" fmla="*/ 92 w 537"/>
                <a:gd name="T47" fmla="*/ 168 h 445"/>
                <a:gd name="T48" fmla="*/ 122 w 537"/>
                <a:gd name="T49" fmla="*/ 380 h 445"/>
                <a:gd name="T50" fmla="*/ 131 w 537"/>
                <a:gd name="T51" fmla="*/ 428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7"/>
                <a:gd name="T79" fmla="*/ 0 h 445"/>
                <a:gd name="T80" fmla="*/ 537 w 537"/>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7" h="445">
                  <a:moveTo>
                    <a:pt x="120" y="428"/>
                  </a:moveTo>
                  <a:lnTo>
                    <a:pt x="264" y="420"/>
                  </a:lnTo>
                  <a:lnTo>
                    <a:pt x="468" y="400"/>
                  </a:lnTo>
                  <a:lnTo>
                    <a:pt x="456" y="444"/>
                  </a:lnTo>
                  <a:lnTo>
                    <a:pt x="496" y="444"/>
                  </a:lnTo>
                  <a:lnTo>
                    <a:pt x="504" y="400"/>
                  </a:lnTo>
                  <a:lnTo>
                    <a:pt x="532" y="388"/>
                  </a:lnTo>
                  <a:lnTo>
                    <a:pt x="536" y="372"/>
                  </a:lnTo>
                  <a:lnTo>
                    <a:pt x="520" y="360"/>
                  </a:lnTo>
                  <a:lnTo>
                    <a:pt x="512" y="348"/>
                  </a:lnTo>
                  <a:lnTo>
                    <a:pt x="492" y="336"/>
                  </a:lnTo>
                  <a:lnTo>
                    <a:pt x="472" y="296"/>
                  </a:lnTo>
                  <a:lnTo>
                    <a:pt x="424" y="248"/>
                  </a:lnTo>
                  <a:lnTo>
                    <a:pt x="432" y="176"/>
                  </a:lnTo>
                  <a:lnTo>
                    <a:pt x="384" y="148"/>
                  </a:lnTo>
                  <a:lnTo>
                    <a:pt x="348" y="104"/>
                  </a:lnTo>
                  <a:lnTo>
                    <a:pt x="320" y="32"/>
                  </a:lnTo>
                  <a:lnTo>
                    <a:pt x="292" y="0"/>
                  </a:lnTo>
                  <a:lnTo>
                    <a:pt x="0" y="28"/>
                  </a:lnTo>
                  <a:lnTo>
                    <a:pt x="32" y="88"/>
                  </a:lnTo>
                  <a:lnTo>
                    <a:pt x="40" y="108"/>
                  </a:lnTo>
                  <a:lnTo>
                    <a:pt x="60" y="108"/>
                  </a:lnTo>
                  <a:lnTo>
                    <a:pt x="64" y="132"/>
                  </a:lnTo>
                  <a:lnTo>
                    <a:pt x="84" y="168"/>
                  </a:lnTo>
                  <a:lnTo>
                    <a:pt x="112" y="380"/>
                  </a:lnTo>
                  <a:lnTo>
                    <a:pt x="120" y="42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22" name="Freeform 61">
              <a:extLst>
                <a:ext uri="{FF2B5EF4-FFF2-40B4-BE49-F238E27FC236}">
                  <a16:creationId xmlns:a16="http://schemas.microsoft.com/office/drawing/2014/main" id="{617CC51B-A775-D84B-A010-5FE740C91320}"/>
                </a:ext>
              </a:extLst>
            </p:cNvPr>
            <p:cNvSpPr>
              <a:spLocks/>
            </p:cNvSpPr>
            <p:nvPr/>
          </p:nvSpPr>
          <p:spPr bwMode="gray">
            <a:xfrm>
              <a:off x="8792416" y="4222397"/>
              <a:ext cx="549823" cy="397582"/>
            </a:xfrm>
            <a:custGeom>
              <a:avLst/>
              <a:gdLst>
                <a:gd name="T0" fmla="*/ 13 w 449"/>
                <a:gd name="T1" fmla="*/ 24 h 329"/>
                <a:gd name="T2" fmla="*/ 407 w 449"/>
                <a:gd name="T3" fmla="*/ 0 h 329"/>
                <a:gd name="T4" fmla="*/ 420 w 449"/>
                <a:gd name="T5" fmla="*/ 8 h 329"/>
                <a:gd name="T6" fmla="*/ 411 w 449"/>
                <a:gd name="T7" fmla="*/ 56 h 329"/>
                <a:gd name="T8" fmla="*/ 429 w 449"/>
                <a:gd name="T9" fmla="*/ 80 h 329"/>
                <a:gd name="T10" fmla="*/ 468 w 449"/>
                <a:gd name="T11" fmla="*/ 100 h 329"/>
                <a:gd name="T12" fmla="*/ 490 w 449"/>
                <a:gd name="T13" fmla="*/ 124 h 329"/>
                <a:gd name="T14" fmla="*/ 490 w 449"/>
                <a:gd name="T15" fmla="*/ 160 h 329"/>
                <a:gd name="T16" fmla="*/ 477 w 449"/>
                <a:gd name="T17" fmla="*/ 184 h 329"/>
                <a:gd name="T18" fmla="*/ 442 w 449"/>
                <a:gd name="T19" fmla="*/ 192 h 329"/>
                <a:gd name="T20" fmla="*/ 446 w 449"/>
                <a:gd name="T21" fmla="*/ 232 h 329"/>
                <a:gd name="T22" fmla="*/ 429 w 449"/>
                <a:gd name="T23" fmla="*/ 264 h 329"/>
                <a:gd name="T24" fmla="*/ 429 w 449"/>
                <a:gd name="T25" fmla="*/ 328 h 329"/>
                <a:gd name="T26" fmla="*/ 398 w 449"/>
                <a:gd name="T27" fmla="*/ 296 h 329"/>
                <a:gd name="T28" fmla="*/ 79 w 449"/>
                <a:gd name="T29" fmla="*/ 324 h 329"/>
                <a:gd name="T30" fmla="*/ 13 w 449"/>
                <a:gd name="T31" fmla="*/ 144 h 329"/>
                <a:gd name="T32" fmla="*/ 13 w 449"/>
                <a:gd name="T33" fmla="*/ 60 h 329"/>
                <a:gd name="T34" fmla="*/ 0 w 449"/>
                <a:gd name="T35" fmla="*/ 48 h 329"/>
                <a:gd name="T36" fmla="*/ 13 w 449"/>
                <a:gd name="T37" fmla="*/ 24 h 3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329"/>
                <a:gd name="T59" fmla="*/ 449 w 449"/>
                <a:gd name="T60" fmla="*/ 329 h 3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329">
                  <a:moveTo>
                    <a:pt x="12" y="24"/>
                  </a:moveTo>
                  <a:lnTo>
                    <a:pt x="372" y="0"/>
                  </a:lnTo>
                  <a:lnTo>
                    <a:pt x="384" y="8"/>
                  </a:lnTo>
                  <a:lnTo>
                    <a:pt x="376" y="56"/>
                  </a:lnTo>
                  <a:lnTo>
                    <a:pt x="392" y="80"/>
                  </a:lnTo>
                  <a:lnTo>
                    <a:pt x="428" y="100"/>
                  </a:lnTo>
                  <a:lnTo>
                    <a:pt x="448" y="124"/>
                  </a:lnTo>
                  <a:lnTo>
                    <a:pt x="448" y="160"/>
                  </a:lnTo>
                  <a:lnTo>
                    <a:pt x="436" y="184"/>
                  </a:lnTo>
                  <a:lnTo>
                    <a:pt x="404" y="192"/>
                  </a:lnTo>
                  <a:lnTo>
                    <a:pt x="408" y="232"/>
                  </a:lnTo>
                  <a:lnTo>
                    <a:pt x="392" y="264"/>
                  </a:lnTo>
                  <a:lnTo>
                    <a:pt x="392" y="328"/>
                  </a:lnTo>
                  <a:lnTo>
                    <a:pt x="364" y="296"/>
                  </a:lnTo>
                  <a:lnTo>
                    <a:pt x="72" y="324"/>
                  </a:lnTo>
                  <a:lnTo>
                    <a:pt x="12" y="144"/>
                  </a:lnTo>
                  <a:lnTo>
                    <a:pt x="12" y="60"/>
                  </a:lnTo>
                  <a:lnTo>
                    <a:pt x="0" y="48"/>
                  </a:lnTo>
                  <a:lnTo>
                    <a:pt x="12" y="2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23" name="Rectangle 101">
              <a:extLst>
                <a:ext uri="{FF2B5EF4-FFF2-40B4-BE49-F238E27FC236}">
                  <a16:creationId xmlns:a16="http://schemas.microsoft.com/office/drawing/2014/main" id="{8CB032C3-1635-0802-9B34-E27056CBBCBF}"/>
                </a:ext>
              </a:extLst>
            </p:cNvPr>
            <p:cNvSpPr>
              <a:spLocks noChangeArrowheads="1"/>
            </p:cNvSpPr>
            <p:nvPr/>
          </p:nvSpPr>
          <p:spPr bwMode="gray">
            <a:xfrm>
              <a:off x="8984278" y="4354783"/>
              <a:ext cx="1455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IA</a:t>
              </a:r>
            </a:p>
          </p:txBody>
        </p:sp>
        <p:sp>
          <p:nvSpPr>
            <p:cNvPr id="124" name="Rectangle 102">
              <a:extLst>
                <a:ext uri="{FF2B5EF4-FFF2-40B4-BE49-F238E27FC236}">
                  <a16:creationId xmlns:a16="http://schemas.microsoft.com/office/drawing/2014/main" id="{C5F3F165-9326-1CC3-FCA2-AE68A13FC4C5}"/>
                </a:ext>
              </a:extLst>
            </p:cNvPr>
            <p:cNvSpPr>
              <a:spLocks noChangeArrowheads="1"/>
            </p:cNvSpPr>
            <p:nvPr/>
          </p:nvSpPr>
          <p:spPr bwMode="gray">
            <a:xfrm>
              <a:off x="9094630" y="4789493"/>
              <a:ext cx="1903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MO</a:t>
              </a:r>
            </a:p>
          </p:txBody>
        </p:sp>
        <p:sp>
          <p:nvSpPr>
            <p:cNvPr id="125" name="Freeform 78">
              <a:extLst>
                <a:ext uri="{FF2B5EF4-FFF2-40B4-BE49-F238E27FC236}">
                  <a16:creationId xmlns:a16="http://schemas.microsoft.com/office/drawing/2014/main" id="{39A5A9D0-5E96-3918-436A-1E1E24ED96A8}"/>
                </a:ext>
              </a:extLst>
            </p:cNvPr>
            <p:cNvSpPr>
              <a:spLocks/>
            </p:cNvSpPr>
            <p:nvPr/>
          </p:nvSpPr>
          <p:spPr bwMode="gray">
            <a:xfrm>
              <a:off x="10707280" y="4198228"/>
              <a:ext cx="118700" cy="276736"/>
            </a:xfrm>
            <a:custGeom>
              <a:avLst/>
              <a:gdLst>
                <a:gd name="T0" fmla="*/ 17 w 97"/>
                <a:gd name="T1" fmla="*/ 0 h 229"/>
                <a:gd name="T2" fmla="*/ 96 w 97"/>
                <a:gd name="T3" fmla="*/ 12 h 229"/>
                <a:gd name="T4" fmla="*/ 96 w 97"/>
                <a:gd name="T5" fmla="*/ 40 h 229"/>
                <a:gd name="T6" fmla="*/ 83 w 97"/>
                <a:gd name="T7" fmla="*/ 76 h 229"/>
                <a:gd name="T8" fmla="*/ 87 w 97"/>
                <a:gd name="T9" fmla="*/ 84 h 229"/>
                <a:gd name="T10" fmla="*/ 101 w 97"/>
                <a:gd name="T11" fmla="*/ 80 h 229"/>
                <a:gd name="T12" fmla="*/ 105 w 97"/>
                <a:gd name="T13" fmla="*/ 92 h 229"/>
                <a:gd name="T14" fmla="*/ 105 w 97"/>
                <a:gd name="T15" fmla="*/ 132 h 229"/>
                <a:gd name="T16" fmla="*/ 92 w 97"/>
                <a:gd name="T17" fmla="*/ 184 h 229"/>
                <a:gd name="T18" fmla="*/ 79 w 97"/>
                <a:gd name="T19" fmla="*/ 220 h 229"/>
                <a:gd name="T20" fmla="*/ 66 w 97"/>
                <a:gd name="T21" fmla="*/ 228 h 229"/>
                <a:gd name="T22" fmla="*/ 66 w 97"/>
                <a:gd name="T23" fmla="*/ 216 h 229"/>
                <a:gd name="T24" fmla="*/ 52 w 97"/>
                <a:gd name="T25" fmla="*/ 212 h 229"/>
                <a:gd name="T26" fmla="*/ 39 w 97"/>
                <a:gd name="T27" fmla="*/ 212 h 229"/>
                <a:gd name="T28" fmla="*/ 22 w 97"/>
                <a:gd name="T29" fmla="*/ 196 h 229"/>
                <a:gd name="T30" fmla="*/ 9 w 97"/>
                <a:gd name="T31" fmla="*/ 180 h 229"/>
                <a:gd name="T32" fmla="*/ 13 w 97"/>
                <a:gd name="T33" fmla="*/ 156 h 229"/>
                <a:gd name="T34" fmla="*/ 17 w 97"/>
                <a:gd name="T35" fmla="*/ 132 h 229"/>
                <a:gd name="T36" fmla="*/ 17 w 97"/>
                <a:gd name="T37" fmla="*/ 120 h 229"/>
                <a:gd name="T38" fmla="*/ 39 w 97"/>
                <a:gd name="T39" fmla="*/ 104 h 229"/>
                <a:gd name="T40" fmla="*/ 31 w 97"/>
                <a:gd name="T41" fmla="*/ 92 h 229"/>
                <a:gd name="T42" fmla="*/ 17 w 97"/>
                <a:gd name="T43" fmla="*/ 92 h 229"/>
                <a:gd name="T44" fmla="*/ 9 w 97"/>
                <a:gd name="T45" fmla="*/ 84 h 229"/>
                <a:gd name="T46" fmla="*/ 17 w 97"/>
                <a:gd name="T47" fmla="*/ 64 h 229"/>
                <a:gd name="T48" fmla="*/ 0 w 97"/>
                <a:gd name="T49" fmla="*/ 52 h 229"/>
                <a:gd name="T50" fmla="*/ 9 w 97"/>
                <a:gd name="T51" fmla="*/ 32 h 229"/>
                <a:gd name="T52" fmla="*/ 9 w 97"/>
                <a:gd name="T53" fmla="*/ 16 h 229"/>
                <a:gd name="T54" fmla="*/ 17 w 97"/>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229"/>
                <a:gd name="T86" fmla="*/ 97 w 97"/>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229">
                  <a:moveTo>
                    <a:pt x="16" y="0"/>
                  </a:moveTo>
                  <a:lnTo>
                    <a:pt x="88" y="12"/>
                  </a:lnTo>
                  <a:lnTo>
                    <a:pt x="88" y="40"/>
                  </a:lnTo>
                  <a:lnTo>
                    <a:pt x="76" y="76"/>
                  </a:lnTo>
                  <a:lnTo>
                    <a:pt x="80" y="84"/>
                  </a:lnTo>
                  <a:lnTo>
                    <a:pt x="92" y="80"/>
                  </a:lnTo>
                  <a:lnTo>
                    <a:pt x="96" y="92"/>
                  </a:lnTo>
                  <a:lnTo>
                    <a:pt x="96" y="132"/>
                  </a:lnTo>
                  <a:lnTo>
                    <a:pt x="84" y="184"/>
                  </a:lnTo>
                  <a:lnTo>
                    <a:pt x="72" y="220"/>
                  </a:lnTo>
                  <a:lnTo>
                    <a:pt x="60" y="228"/>
                  </a:lnTo>
                  <a:lnTo>
                    <a:pt x="60" y="216"/>
                  </a:lnTo>
                  <a:lnTo>
                    <a:pt x="48" y="212"/>
                  </a:lnTo>
                  <a:lnTo>
                    <a:pt x="36" y="212"/>
                  </a:lnTo>
                  <a:lnTo>
                    <a:pt x="20" y="196"/>
                  </a:lnTo>
                  <a:lnTo>
                    <a:pt x="8" y="180"/>
                  </a:lnTo>
                  <a:lnTo>
                    <a:pt x="12" y="156"/>
                  </a:lnTo>
                  <a:lnTo>
                    <a:pt x="16" y="132"/>
                  </a:lnTo>
                  <a:lnTo>
                    <a:pt x="16" y="120"/>
                  </a:lnTo>
                  <a:lnTo>
                    <a:pt x="36" y="104"/>
                  </a:lnTo>
                  <a:lnTo>
                    <a:pt x="28" y="92"/>
                  </a:lnTo>
                  <a:lnTo>
                    <a:pt x="16" y="92"/>
                  </a:lnTo>
                  <a:lnTo>
                    <a:pt x="8" y="84"/>
                  </a:lnTo>
                  <a:lnTo>
                    <a:pt x="16" y="64"/>
                  </a:lnTo>
                  <a:lnTo>
                    <a:pt x="0" y="52"/>
                  </a:lnTo>
                  <a:lnTo>
                    <a:pt x="8" y="32"/>
                  </a:lnTo>
                  <a:lnTo>
                    <a:pt x="8" y="16"/>
                  </a:lnTo>
                  <a:lnTo>
                    <a:pt x="16"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26" name="Group 125">
              <a:extLst>
                <a:ext uri="{FF2B5EF4-FFF2-40B4-BE49-F238E27FC236}">
                  <a16:creationId xmlns:a16="http://schemas.microsoft.com/office/drawing/2014/main" id="{6CAB4B60-DC7B-3B37-C680-8770479CA68A}"/>
                </a:ext>
              </a:extLst>
            </p:cNvPr>
            <p:cNvGrpSpPr/>
            <p:nvPr/>
          </p:nvGrpSpPr>
          <p:grpSpPr>
            <a:xfrm>
              <a:off x="10678165" y="4377077"/>
              <a:ext cx="651659" cy="264651"/>
              <a:chOff x="10637525" y="4374537"/>
              <a:chExt cx="651659" cy="264651"/>
            </a:xfrm>
          </p:grpSpPr>
          <p:sp>
            <p:nvSpPr>
              <p:cNvPr id="333" name="Line 188">
                <a:extLst>
                  <a:ext uri="{FF2B5EF4-FFF2-40B4-BE49-F238E27FC236}">
                    <a16:creationId xmlns:a16="http://schemas.microsoft.com/office/drawing/2014/main" id="{4A6B22AD-C82B-C082-FE5A-5EA312AF7141}"/>
                  </a:ext>
                </a:extLst>
              </p:cNvPr>
              <p:cNvSpPr>
                <a:spLocks noChangeShapeType="1"/>
              </p:cNvSpPr>
              <p:nvPr/>
            </p:nvSpPr>
            <p:spPr bwMode="gray">
              <a:xfrm>
                <a:off x="10737185" y="4529218"/>
                <a:ext cx="337789" cy="31527"/>
              </a:xfrm>
              <a:prstGeom prst="line">
                <a:avLst/>
              </a:prstGeom>
              <a:solidFill>
                <a:sysClr val="window" lastClr="FFFFFF">
                  <a:lumMod val="95000"/>
                </a:sysClr>
              </a:solidFill>
              <a:ln w="9525">
                <a:solidFill>
                  <a:sysClr val="window" lastClr="FFFFFF">
                    <a:lumMod val="8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34" name="Freeform 43">
                <a:extLst>
                  <a:ext uri="{FF2B5EF4-FFF2-40B4-BE49-F238E27FC236}">
                    <a16:creationId xmlns:a16="http://schemas.microsoft.com/office/drawing/2014/main" id="{51803E5C-9A38-7542-DD77-3131B29EAC06}"/>
                  </a:ext>
                </a:extLst>
              </p:cNvPr>
              <p:cNvSpPr>
                <a:spLocks/>
              </p:cNvSpPr>
              <p:nvPr/>
            </p:nvSpPr>
            <p:spPr bwMode="gray">
              <a:xfrm>
                <a:off x="10637525" y="437453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35" name="Rectangle 132">
                <a:extLst>
                  <a:ext uri="{FF2B5EF4-FFF2-40B4-BE49-F238E27FC236}">
                    <a16:creationId xmlns:a16="http://schemas.microsoft.com/office/drawing/2014/main" id="{3186B563-AD50-EBEA-747C-DCC9EA4D9919}"/>
                  </a:ext>
                </a:extLst>
              </p:cNvPr>
              <p:cNvSpPr>
                <a:spLocks noChangeArrowheads="1"/>
              </p:cNvSpPr>
              <p:nvPr/>
            </p:nvSpPr>
            <p:spPr bwMode="gray">
              <a:xfrm>
                <a:off x="11109989" y="4503843"/>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DE</a:t>
                </a:r>
              </a:p>
            </p:txBody>
          </p:sp>
        </p:grpSp>
        <p:sp>
          <p:nvSpPr>
            <p:cNvPr id="127" name="Rectangle 133">
              <a:extLst>
                <a:ext uri="{FF2B5EF4-FFF2-40B4-BE49-F238E27FC236}">
                  <a16:creationId xmlns:a16="http://schemas.microsoft.com/office/drawing/2014/main" id="{19F5912A-9AC0-DDBF-DD78-E35A14524FBF}"/>
                </a:ext>
              </a:extLst>
            </p:cNvPr>
            <p:cNvSpPr>
              <a:spLocks noChangeArrowheads="1"/>
            </p:cNvSpPr>
            <p:nvPr/>
          </p:nvSpPr>
          <p:spPr bwMode="gray">
            <a:xfrm>
              <a:off x="11150629" y="4632063"/>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MD/DC</a:t>
              </a:r>
            </a:p>
          </p:txBody>
        </p:sp>
        <p:grpSp>
          <p:nvGrpSpPr>
            <p:cNvPr id="128" name="Group 127">
              <a:extLst>
                <a:ext uri="{FF2B5EF4-FFF2-40B4-BE49-F238E27FC236}">
                  <a16:creationId xmlns:a16="http://schemas.microsoft.com/office/drawing/2014/main" id="{A5DCC80A-B5EF-729F-EAD1-1C0ECD4E1BE8}"/>
                </a:ext>
              </a:extLst>
            </p:cNvPr>
            <p:cNvGrpSpPr/>
            <p:nvPr/>
          </p:nvGrpSpPr>
          <p:grpSpPr>
            <a:xfrm>
              <a:off x="10065632" y="4493090"/>
              <a:ext cx="712194" cy="465255"/>
              <a:chOff x="10024992" y="4490550"/>
              <a:chExt cx="712194" cy="465255"/>
            </a:xfrm>
          </p:grpSpPr>
          <p:sp>
            <p:nvSpPr>
              <p:cNvPr id="330" name="Freeform 44">
                <a:extLst>
                  <a:ext uri="{FF2B5EF4-FFF2-40B4-BE49-F238E27FC236}">
                    <a16:creationId xmlns:a16="http://schemas.microsoft.com/office/drawing/2014/main" id="{ECCBFDEF-833F-A6B5-3520-24D61EDA17F8}"/>
                  </a:ext>
                </a:extLst>
              </p:cNvPr>
              <p:cNvSpPr>
                <a:spLocks/>
              </p:cNvSpPr>
              <p:nvPr/>
            </p:nvSpPr>
            <p:spPr bwMode="gray">
              <a:xfrm>
                <a:off x="10696874" y="4611395"/>
                <a:ext cx="40312" cy="112385"/>
              </a:xfrm>
              <a:custGeom>
                <a:avLst/>
                <a:gdLst>
                  <a:gd name="T0" fmla="*/ 0 w 33"/>
                  <a:gd name="T1" fmla="*/ 48 h 93"/>
                  <a:gd name="T2" fmla="*/ 17 w 33"/>
                  <a:gd name="T3" fmla="*/ 92 h 93"/>
                  <a:gd name="T4" fmla="*/ 26 w 33"/>
                  <a:gd name="T5" fmla="*/ 80 h 93"/>
                  <a:gd name="T6" fmla="*/ 22 w 33"/>
                  <a:gd name="T7" fmla="*/ 48 h 93"/>
                  <a:gd name="T8" fmla="*/ 31 w 33"/>
                  <a:gd name="T9" fmla="*/ 48 h 93"/>
                  <a:gd name="T10" fmla="*/ 35 w 33"/>
                  <a:gd name="T11" fmla="*/ 0 h 93"/>
                  <a:gd name="T12" fmla="*/ 4 w 33"/>
                  <a:gd name="T13" fmla="*/ 8 h 93"/>
                  <a:gd name="T14" fmla="*/ 0 w 33"/>
                  <a:gd name="T15" fmla="*/ 48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48"/>
                    </a:moveTo>
                    <a:lnTo>
                      <a:pt x="16" y="92"/>
                    </a:lnTo>
                    <a:lnTo>
                      <a:pt x="24" y="80"/>
                    </a:lnTo>
                    <a:lnTo>
                      <a:pt x="20" y="48"/>
                    </a:lnTo>
                    <a:lnTo>
                      <a:pt x="28" y="48"/>
                    </a:lnTo>
                    <a:lnTo>
                      <a:pt x="32" y="0"/>
                    </a:lnTo>
                    <a:lnTo>
                      <a:pt x="4" y="8"/>
                    </a:lnTo>
                    <a:lnTo>
                      <a:pt x="0" y="4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31" name="Freeform 46">
                <a:extLst>
                  <a:ext uri="{FF2B5EF4-FFF2-40B4-BE49-F238E27FC236}">
                    <a16:creationId xmlns:a16="http://schemas.microsoft.com/office/drawing/2014/main" id="{28DA3E5C-1ED3-A4BE-E2BB-04DBCBDEDC9E}"/>
                  </a:ext>
                </a:extLst>
              </p:cNvPr>
              <p:cNvSpPr>
                <a:spLocks/>
              </p:cNvSpPr>
              <p:nvPr/>
            </p:nvSpPr>
            <p:spPr bwMode="gray">
              <a:xfrm>
                <a:off x="10024992" y="4490550"/>
                <a:ext cx="706596" cy="465255"/>
              </a:xfrm>
              <a:custGeom>
                <a:avLst/>
                <a:gdLst>
                  <a:gd name="T0" fmla="*/ 420 w 577"/>
                  <a:gd name="T1" fmla="*/ 12 h 385"/>
                  <a:gd name="T2" fmla="*/ 381 w 577"/>
                  <a:gd name="T3" fmla="*/ 0 h 385"/>
                  <a:gd name="T4" fmla="*/ 359 w 577"/>
                  <a:gd name="T5" fmla="*/ 56 h 385"/>
                  <a:gd name="T6" fmla="*/ 337 w 577"/>
                  <a:gd name="T7" fmla="*/ 76 h 385"/>
                  <a:gd name="T8" fmla="*/ 328 w 577"/>
                  <a:gd name="T9" fmla="*/ 112 h 385"/>
                  <a:gd name="T10" fmla="*/ 297 w 577"/>
                  <a:gd name="T11" fmla="*/ 128 h 385"/>
                  <a:gd name="T12" fmla="*/ 284 w 577"/>
                  <a:gd name="T13" fmla="*/ 120 h 385"/>
                  <a:gd name="T14" fmla="*/ 262 w 577"/>
                  <a:gd name="T15" fmla="*/ 132 h 385"/>
                  <a:gd name="T16" fmla="*/ 271 w 577"/>
                  <a:gd name="T17" fmla="*/ 148 h 385"/>
                  <a:gd name="T18" fmla="*/ 254 w 577"/>
                  <a:gd name="T19" fmla="*/ 200 h 385"/>
                  <a:gd name="T20" fmla="*/ 254 w 577"/>
                  <a:gd name="T21" fmla="*/ 228 h 385"/>
                  <a:gd name="T22" fmla="*/ 197 w 577"/>
                  <a:gd name="T23" fmla="*/ 268 h 385"/>
                  <a:gd name="T24" fmla="*/ 184 w 577"/>
                  <a:gd name="T25" fmla="*/ 268 h 385"/>
                  <a:gd name="T26" fmla="*/ 166 w 577"/>
                  <a:gd name="T27" fmla="*/ 292 h 385"/>
                  <a:gd name="T28" fmla="*/ 131 w 577"/>
                  <a:gd name="T29" fmla="*/ 300 h 385"/>
                  <a:gd name="T30" fmla="*/ 114 w 577"/>
                  <a:gd name="T31" fmla="*/ 272 h 385"/>
                  <a:gd name="T32" fmla="*/ 105 w 577"/>
                  <a:gd name="T33" fmla="*/ 272 h 385"/>
                  <a:gd name="T34" fmla="*/ 83 w 577"/>
                  <a:gd name="T35" fmla="*/ 308 h 385"/>
                  <a:gd name="T36" fmla="*/ 57 w 577"/>
                  <a:gd name="T37" fmla="*/ 320 h 385"/>
                  <a:gd name="T38" fmla="*/ 52 w 577"/>
                  <a:gd name="T39" fmla="*/ 352 h 385"/>
                  <a:gd name="T40" fmla="*/ 0 w 577"/>
                  <a:gd name="T41" fmla="*/ 384 h 385"/>
                  <a:gd name="T42" fmla="*/ 162 w 577"/>
                  <a:gd name="T43" fmla="*/ 356 h 385"/>
                  <a:gd name="T44" fmla="*/ 630 w 577"/>
                  <a:gd name="T45" fmla="*/ 256 h 385"/>
                  <a:gd name="T46" fmla="*/ 617 w 577"/>
                  <a:gd name="T47" fmla="*/ 216 h 385"/>
                  <a:gd name="T48" fmla="*/ 591 w 577"/>
                  <a:gd name="T49" fmla="*/ 212 h 385"/>
                  <a:gd name="T50" fmla="*/ 577 w 577"/>
                  <a:gd name="T51" fmla="*/ 228 h 385"/>
                  <a:gd name="T52" fmla="*/ 564 w 577"/>
                  <a:gd name="T53" fmla="*/ 220 h 385"/>
                  <a:gd name="T54" fmla="*/ 573 w 577"/>
                  <a:gd name="T55" fmla="*/ 208 h 385"/>
                  <a:gd name="T56" fmla="*/ 573 w 577"/>
                  <a:gd name="T57" fmla="*/ 192 h 385"/>
                  <a:gd name="T58" fmla="*/ 560 w 577"/>
                  <a:gd name="T59" fmla="*/ 184 h 385"/>
                  <a:gd name="T60" fmla="*/ 577 w 577"/>
                  <a:gd name="T61" fmla="*/ 172 h 385"/>
                  <a:gd name="T62" fmla="*/ 564 w 577"/>
                  <a:gd name="T63" fmla="*/ 156 h 385"/>
                  <a:gd name="T64" fmla="*/ 529 w 577"/>
                  <a:gd name="T65" fmla="*/ 136 h 385"/>
                  <a:gd name="T66" fmla="*/ 560 w 577"/>
                  <a:gd name="T67" fmla="*/ 136 h 385"/>
                  <a:gd name="T68" fmla="*/ 551 w 577"/>
                  <a:gd name="T69" fmla="*/ 116 h 385"/>
                  <a:gd name="T70" fmla="*/ 529 w 577"/>
                  <a:gd name="T71" fmla="*/ 104 h 385"/>
                  <a:gd name="T72" fmla="*/ 494 w 577"/>
                  <a:gd name="T73" fmla="*/ 80 h 385"/>
                  <a:gd name="T74" fmla="*/ 472 w 577"/>
                  <a:gd name="T75" fmla="*/ 80 h 385"/>
                  <a:gd name="T76" fmla="*/ 477 w 577"/>
                  <a:gd name="T77" fmla="*/ 52 h 385"/>
                  <a:gd name="T78" fmla="*/ 490 w 577"/>
                  <a:gd name="T79" fmla="*/ 36 h 385"/>
                  <a:gd name="T80" fmla="*/ 437 w 577"/>
                  <a:gd name="T81" fmla="*/ 8 h 385"/>
                  <a:gd name="T82" fmla="*/ 420 w 577"/>
                  <a:gd name="T83" fmla="*/ 12 h 3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7"/>
                  <a:gd name="T127" fmla="*/ 0 h 385"/>
                  <a:gd name="T128" fmla="*/ 577 w 577"/>
                  <a:gd name="T129" fmla="*/ 385 h 3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7" h="385">
                    <a:moveTo>
                      <a:pt x="384" y="12"/>
                    </a:moveTo>
                    <a:lnTo>
                      <a:pt x="348" y="0"/>
                    </a:lnTo>
                    <a:lnTo>
                      <a:pt x="328" y="56"/>
                    </a:lnTo>
                    <a:lnTo>
                      <a:pt x="308" y="76"/>
                    </a:lnTo>
                    <a:lnTo>
                      <a:pt x="300" y="112"/>
                    </a:lnTo>
                    <a:lnTo>
                      <a:pt x="272" y="128"/>
                    </a:lnTo>
                    <a:lnTo>
                      <a:pt x="260" y="120"/>
                    </a:lnTo>
                    <a:lnTo>
                      <a:pt x="240" y="132"/>
                    </a:lnTo>
                    <a:lnTo>
                      <a:pt x="248" y="148"/>
                    </a:lnTo>
                    <a:lnTo>
                      <a:pt x="232" y="200"/>
                    </a:lnTo>
                    <a:lnTo>
                      <a:pt x="232" y="228"/>
                    </a:lnTo>
                    <a:lnTo>
                      <a:pt x="180" y="268"/>
                    </a:lnTo>
                    <a:lnTo>
                      <a:pt x="168" y="268"/>
                    </a:lnTo>
                    <a:lnTo>
                      <a:pt x="152" y="292"/>
                    </a:lnTo>
                    <a:lnTo>
                      <a:pt x="120" y="300"/>
                    </a:lnTo>
                    <a:lnTo>
                      <a:pt x="104" y="272"/>
                    </a:lnTo>
                    <a:lnTo>
                      <a:pt x="96" y="272"/>
                    </a:lnTo>
                    <a:lnTo>
                      <a:pt x="76" y="308"/>
                    </a:lnTo>
                    <a:lnTo>
                      <a:pt x="52" y="320"/>
                    </a:lnTo>
                    <a:lnTo>
                      <a:pt x="48" y="352"/>
                    </a:lnTo>
                    <a:lnTo>
                      <a:pt x="0" y="384"/>
                    </a:lnTo>
                    <a:lnTo>
                      <a:pt x="148" y="356"/>
                    </a:lnTo>
                    <a:lnTo>
                      <a:pt x="576" y="256"/>
                    </a:lnTo>
                    <a:lnTo>
                      <a:pt x="564" y="216"/>
                    </a:lnTo>
                    <a:lnTo>
                      <a:pt x="540" y="212"/>
                    </a:lnTo>
                    <a:lnTo>
                      <a:pt x="528" y="228"/>
                    </a:lnTo>
                    <a:lnTo>
                      <a:pt x="516" y="220"/>
                    </a:lnTo>
                    <a:lnTo>
                      <a:pt x="524" y="208"/>
                    </a:lnTo>
                    <a:lnTo>
                      <a:pt x="524" y="192"/>
                    </a:lnTo>
                    <a:lnTo>
                      <a:pt x="512" y="184"/>
                    </a:lnTo>
                    <a:lnTo>
                      <a:pt x="528" y="172"/>
                    </a:lnTo>
                    <a:lnTo>
                      <a:pt x="516" y="156"/>
                    </a:lnTo>
                    <a:lnTo>
                      <a:pt x="484" y="136"/>
                    </a:lnTo>
                    <a:lnTo>
                      <a:pt x="512" y="136"/>
                    </a:lnTo>
                    <a:lnTo>
                      <a:pt x="504" y="116"/>
                    </a:lnTo>
                    <a:lnTo>
                      <a:pt x="484" y="104"/>
                    </a:lnTo>
                    <a:lnTo>
                      <a:pt x="452" y="80"/>
                    </a:lnTo>
                    <a:lnTo>
                      <a:pt x="432" y="80"/>
                    </a:lnTo>
                    <a:lnTo>
                      <a:pt x="436" y="52"/>
                    </a:lnTo>
                    <a:lnTo>
                      <a:pt x="448" y="36"/>
                    </a:lnTo>
                    <a:lnTo>
                      <a:pt x="400" y="8"/>
                    </a:lnTo>
                    <a:lnTo>
                      <a:pt x="384" y="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332" name="Rectangle 114">
                <a:extLst>
                  <a:ext uri="{FF2B5EF4-FFF2-40B4-BE49-F238E27FC236}">
                    <a16:creationId xmlns:a16="http://schemas.microsoft.com/office/drawing/2014/main" id="{D3956A13-6DD6-5900-0D3D-2A2371141591}"/>
                  </a:ext>
                </a:extLst>
              </p:cNvPr>
              <p:cNvSpPr>
                <a:spLocks noChangeArrowheads="1"/>
              </p:cNvSpPr>
              <p:nvPr/>
            </p:nvSpPr>
            <p:spPr bwMode="gray">
              <a:xfrm>
                <a:off x="10388329" y="466510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VA</a:t>
                </a:r>
              </a:p>
            </p:txBody>
          </p:sp>
        </p:grpSp>
        <p:grpSp>
          <p:nvGrpSpPr>
            <p:cNvPr id="129" name="Group 128">
              <a:extLst>
                <a:ext uri="{FF2B5EF4-FFF2-40B4-BE49-F238E27FC236}">
                  <a16:creationId xmlns:a16="http://schemas.microsoft.com/office/drawing/2014/main" id="{41462873-5961-690D-DCD0-6CCE8029F100}"/>
                </a:ext>
              </a:extLst>
            </p:cNvPr>
            <p:cNvGrpSpPr/>
            <p:nvPr/>
          </p:nvGrpSpPr>
          <p:grpSpPr>
            <a:xfrm>
              <a:off x="10207847" y="4120886"/>
              <a:ext cx="545343" cy="383080"/>
              <a:chOff x="10167207" y="4118346"/>
              <a:chExt cx="545343" cy="383080"/>
            </a:xfrm>
          </p:grpSpPr>
          <p:sp>
            <p:nvSpPr>
              <p:cNvPr id="328" name="Freeform 77">
                <a:extLst>
                  <a:ext uri="{FF2B5EF4-FFF2-40B4-BE49-F238E27FC236}">
                    <a16:creationId xmlns:a16="http://schemas.microsoft.com/office/drawing/2014/main" id="{8274F078-C0CB-0E35-102A-F61EFF5C2D38}"/>
                  </a:ext>
                </a:extLst>
              </p:cNvPr>
              <p:cNvSpPr>
                <a:spLocks/>
              </p:cNvSpPr>
              <p:nvPr/>
            </p:nvSpPr>
            <p:spPr bwMode="gray">
              <a:xfrm>
                <a:off x="10167207" y="4118346"/>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329" name="Rectangle 114">
                <a:extLst>
                  <a:ext uri="{FF2B5EF4-FFF2-40B4-BE49-F238E27FC236}">
                    <a16:creationId xmlns:a16="http://schemas.microsoft.com/office/drawing/2014/main" id="{0295CED2-5725-66EB-181F-386FFF7969B5}"/>
                  </a:ext>
                </a:extLst>
              </p:cNvPr>
              <p:cNvSpPr>
                <a:spLocks noChangeArrowheads="1"/>
              </p:cNvSpPr>
              <p:nvPr/>
            </p:nvSpPr>
            <p:spPr bwMode="gray">
              <a:xfrm>
                <a:off x="10349145" y="4239193"/>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PA</a:t>
                </a:r>
              </a:p>
            </p:txBody>
          </p:sp>
        </p:grpSp>
        <p:grpSp>
          <p:nvGrpSpPr>
            <p:cNvPr id="130" name="Group 129">
              <a:extLst>
                <a:ext uri="{FF2B5EF4-FFF2-40B4-BE49-F238E27FC236}">
                  <a16:creationId xmlns:a16="http://schemas.microsoft.com/office/drawing/2014/main" id="{DD3B09D7-6173-5C27-A284-F16598B27EC2}"/>
                </a:ext>
              </a:extLst>
            </p:cNvPr>
            <p:cNvGrpSpPr/>
            <p:nvPr/>
          </p:nvGrpSpPr>
          <p:grpSpPr>
            <a:xfrm>
              <a:off x="10129460" y="5087648"/>
              <a:ext cx="481515" cy="368577"/>
              <a:chOff x="10088820" y="5085108"/>
              <a:chExt cx="481515" cy="368577"/>
            </a:xfrm>
          </p:grpSpPr>
          <p:sp>
            <p:nvSpPr>
              <p:cNvPr id="326" name="Freeform 56">
                <a:extLst>
                  <a:ext uri="{FF2B5EF4-FFF2-40B4-BE49-F238E27FC236}">
                    <a16:creationId xmlns:a16="http://schemas.microsoft.com/office/drawing/2014/main" id="{D8C00E8B-2E80-8360-6728-A578266261E5}"/>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27" name="Rectangle 114">
                <a:extLst>
                  <a:ext uri="{FF2B5EF4-FFF2-40B4-BE49-F238E27FC236}">
                    <a16:creationId xmlns:a16="http://schemas.microsoft.com/office/drawing/2014/main" id="{AC3CC43A-BA25-DBEF-EAF3-88DBB6310266}"/>
                  </a:ext>
                </a:extLst>
              </p:cNvPr>
              <p:cNvSpPr>
                <a:spLocks noChangeArrowheads="1"/>
              </p:cNvSpPr>
              <p:nvPr/>
            </p:nvSpPr>
            <p:spPr bwMode="gray">
              <a:xfrm>
                <a:off x="10258197" y="5160033"/>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131" name="Group 130">
              <a:extLst>
                <a:ext uri="{FF2B5EF4-FFF2-40B4-BE49-F238E27FC236}">
                  <a16:creationId xmlns:a16="http://schemas.microsoft.com/office/drawing/2014/main" id="{E92562C2-984F-79CA-2E24-562ACF3CB6C8}"/>
                </a:ext>
              </a:extLst>
            </p:cNvPr>
            <p:cNvGrpSpPr/>
            <p:nvPr/>
          </p:nvGrpSpPr>
          <p:grpSpPr>
            <a:xfrm>
              <a:off x="7640142" y="4531758"/>
              <a:ext cx="673001" cy="537762"/>
              <a:chOff x="7599502" y="4529218"/>
              <a:chExt cx="673001" cy="537762"/>
            </a:xfrm>
          </p:grpSpPr>
          <p:sp>
            <p:nvSpPr>
              <p:cNvPr id="324" name="Freeform 34">
                <a:extLst>
                  <a:ext uri="{FF2B5EF4-FFF2-40B4-BE49-F238E27FC236}">
                    <a16:creationId xmlns:a16="http://schemas.microsoft.com/office/drawing/2014/main" id="{70EEBB36-E80F-B141-E2AC-0A078AB9918C}"/>
                  </a:ext>
                </a:extLst>
              </p:cNvPr>
              <p:cNvSpPr>
                <a:spLocks/>
              </p:cNvSpPr>
              <p:nvPr/>
            </p:nvSpPr>
            <p:spPr bwMode="gray">
              <a:xfrm>
                <a:off x="7599502" y="4529218"/>
                <a:ext cx="673001" cy="537762"/>
              </a:xfrm>
              <a:custGeom>
                <a:avLst/>
                <a:gdLst>
                  <a:gd name="T0" fmla="*/ 0 w 549"/>
                  <a:gd name="T1" fmla="*/ 412 h 445"/>
                  <a:gd name="T2" fmla="*/ 512 w 549"/>
                  <a:gd name="T3" fmla="*/ 444 h 445"/>
                  <a:gd name="T4" fmla="*/ 600 w 549"/>
                  <a:gd name="T5" fmla="*/ 440 h 445"/>
                  <a:gd name="T6" fmla="*/ 600 w 549"/>
                  <a:gd name="T7" fmla="*/ 28 h 445"/>
                  <a:gd name="T8" fmla="*/ 451 w 549"/>
                  <a:gd name="T9" fmla="*/ 28 h 445"/>
                  <a:gd name="T10" fmla="*/ 35 w 549"/>
                  <a:gd name="T11" fmla="*/ 0 h 445"/>
                  <a:gd name="T12" fmla="*/ 0 w 549"/>
                  <a:gd name="T13" fmla="*/ 412 h 445"/>
                  <a:gd name="T14" fmla="*/ 0 60000 65536"/>
                  <a:gd name="T15" fmla="*/ 0 60000 65536"/>
                  <a:gd name="T16" fmla="*/ 0 60000 65536"/>
                  <a:gd name="T17" fmla="*/ 0 60000 65536"/>
                  <a:gd name="T18" fmla="*/ 0 60000 65536"/>
                  <a:gd name="T19" fmla="*/ 0 60000 65536"/>
                  <a:gd name="T20" fmla="*/ 0 60000 65536"/>
                  <a:gd name="T21" fmla="*/ 0 w 549"/>
                  <a:gd name="T22" fmla="*/ 0 h 445"/>
                  <a:gd name="T23" fmla="*/ 549 w 549"/>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9" h="445">
                    <a:moveTo>
                      <a:pt x="0" y="412"/>
                    </a:moveTo>
                    <a:lnTo>
                      <a:pt x="468" y="444"/>
                    </a:lnTo>
                    <a:lnTo>
                      <a:pt x="548" y="440"/>
                    </a:lnTo>
                    <a:lnTo>
                      <a:pt x="548" y="28"/>
                    </a:lnTo>
                    <a:lnTo>
                      <a:pt x="412" y="28"/>
                    </a:lnTo>
                    <a:lnTo>
                      <a:pt x="32" y="0"/>
                    </a:lnTo>
                    <a:lnTo>
                      <a:pt x="0" y="41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25" name="Rectangle 114">
                <a:extLst>
                  <a:ext uri="{FF2B5EF4-FFF2-40B4-BE49-F238E27FC236}">
                    <a16:creationId xmlns:a16="http://schemas.microsoft.com/office/drawing/2014/main" id="{1FC33ACF-2663-A1BE-0313-5F3F77DB59AC}"/>
                  </a:ext>
                </a:extLst>
              </p:cNvPr>
              <p:cNvSpPr>
                <a:spLocks noChangeArrowheads="1"/>
              </p:cNvSpPr>
              <p:nvPr/>
            </p:nvSpPr>
            <p:spPr bwMode="gray">
              <a:xfrm>
                <a:off x="7842894" y="4725033"/>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CO</a:t>
                </a:r>
              </a:p>
            </p:txBody>
          </p:sp>
        </p:grpSp>
        <p:grpSp>
          <p:nvGrpSpPr>
            <p:cNvPr id="132" name="Group 131">
              <a:extLst>
                <a:ext uri="{FF2B5EF4-FFF2-40B4-BE49-F238E27FC236}">
                  <a16:creationId xmlns:a16="http://schemas.microsoft.com/office/drawing/2014/main" id="{8F5F6D9B-F483-46B2-36F1-456323DD5378}"/>
                </a:ext>
              </a:extLst>
            </p:cNvPr>
            <p:cNvGrpSpPr/>
            <p:nvPr/>
          </p:nvGrpSpPr>
          <p:grpSpPr>
            <a:xfrm>
              <a:off x="6665914" y="4251397"/>
              <a:ext cx="593495" cy="958303"/>
              <a:chOff x="6625274" y="4248857"/>
              <a:chExt cx="593495" cy="958303"/>
            </a:xfrm>
          </p:grpSpPr>
          <p:sp>
            <p:nvSpPr>
              <p:cNvPr id="322" name="Freeform 32">
                <a:extLst>
                  <a:ext uri="{FF2B5EF4-FFF2-40B4-BE49-F238E27FC236}">
                    <a16:creationId xmlns:a16="http://schemas.microsoft.com/office/drawing/2014/main" id="{1C27C214-0E80-DFD1-ED23-94FB9F33F298}"/>
                  </a:ext>
                </a:extLst>
              </p:cNvPr>
              <p:cNvSpPr>
                <a:spLocks/>
              </p:cNvSpPr>
              <p:nvPr/>
            </p:nvSpPr>
            <p:spPr bwMode="gray">
              <a:xfrm>
                <a:off x="6625274" y="4248857"/>
                <a:ext cx="593495" cy="958303"/>
              </a:xfrm>
              <a:custGeom>
                <a:avLst/>
                <a:gdLst>
                  <a:gd name="T0" fmla="*/ 61 w 485"/>
                  <a:gd name="T1" fmla="*/ 0 h 793"/>
                  <a:gd name="T2" fmla="*/ 0 w 485"/>
                  <a:gd name="T3" fmla="*/ 300 h 793"/>
                  <a:gd name="T4" fmla="*/ 367 w 485"/>
                  <a:gd name="T5" fmla="*/ 792 h 793"/>
                  <a:gd name="T6" fmla="*/ 367 w 485"/>
                  <a:gd name="T7" fmla="*/ 692 h 793"/>
                  <a:gd name="T8" fmla="*/ 380 w 485"/>
                  <a:gd name="T9" fmla="*/ 672 h 793"/>
                  <a:gd name="T10" fmla="*/ 398 w 485"/>
                  <a:gd name="T11" fmla="*/ 672 h 793"/>
                  <a:gd name="T12" fmla="*/ 407 w 485"/>
                  <a:gd name="T13" fmla="*/ 692 h 793"/>
                  <a:gd name="T14" fmla="*/ 433 w 485"/>
                  <a:gd name="T15" fmla="*/ 680 h 793"/>
                  <a:gd name="T16" fmla="*/ 441 w 485"/>
                  <a:gd name="T17" fmla="*/ 604 h 793"/>
                  <a:gd name="T18" fmla="*/ 529 w 485"/>
                  <a:gd name="T19" fmla="*/ 88 h 793"/>
                  <a:gd name="T20" fmla="*/ 293 w 485"/>
                  <a:gd name="T21" fmla="*/ 48 h 793"/>
                  <a:gd name="T22" fmla="*/ 61 w 485"/>
                  <a:gd name="T23" fmla="*/ 0 h 7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5"/>
                  <a:gd name="T37" fmla="*/ 0 h 793"/>
                  <a:gd name="T38" fmla="*/ 485 w 485"/>
                  <a:gd name="T39" fmla="*/ 793 h 7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5" h="793">
                    <a:moveTo>
                      <a:pt x="56" y="0"/>
                    </a:moveTo>
                    <a:lnTo>
                      <a:pt x="0" y="300"/>
                    </a:lnTo>
                    <a:lnTo>
                      <a:pt x="336" y="792"/>
                    </a:lnTo>
                    <a:lnTo>
                      <a:pt x="336" y="692"/>
                    </a:lnTo>
                    <a:lnTo>
                      <a:pt x="348" y="672"/>
                    </a:lnTo>
                    <a:lnTo>
                      <a:pt x="364" y="672"/>
                    </a:lnTo>
                    <a:lnTo>
                      <a:pt x="372" y="692"/>
                    </a:lnTo>
                    <a:lnTo>
                      <a:pt x="396" y="680"/>
                    </a:lnTo>
                    <a:lnTo>
                      <a:pt x="404" y="604"/>
                    </a:lnTo>
                    <a:lnTo>
                      <a:pt x="484" y="88"/>
                    </a:lnTo>
                    <a:lnTo>
                      <a:pt x="268" y="48"/>
                    </a:lnTo>
                    <a:lnTo>
                      <a:pt x="56" y="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323" name="Rectangle 114">
                <a:extLst>
                  <a:ext uri="{FF2B5EF4-FFF2-40B4-BE49-F238E27FC236}">
                    <a16:creationId xmlns:a16="http://schemas.microsoft.com/office/drawing/2014/main" id="{600785E5-A208-88A2-9BED-74BD866310D0}"/>
                  </a:ext>
                </a:extLst>
              </p:cNvPr>
              <p:cNvSpPr>
                <a:spLocks noChangeArrowheads="1"/>
              </p:cNvSpPr>
              <p:nvPr/>
            </p:nvSpPr>
            <p:spPr bwMode="gray">
              <a:xfrm>
                <a:off x="6840459" y="4527400"/>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NV</a:t>
                </a:r>
              </a:p>
            </p:txBody>
          </p:sp>
        </p:grpSp>
        <p:grpSp>
          <p:nvGrpSpPr>
            <p:cNvPr id="133" name="Group 132">
              <a:extLst>
                <a:ext uri="{FF2B5EF4-FFF2-40B4-BE49-F238E27FC236}">
                  <a16:creationId xmlns:a16="http://schemas.microsoft.com/office/drawing/2014/main" id="{C031A8CF-1E77-F8F0-756F-3AE6EE1E4D6A}"/>
                </a:ext>
              </a:extLst>
            </p:cNvPr>
            <p:cNvGrpSpPr/>
            <p:nvPr/>
          </p:nvGrpSpPr>
          <p:grpSpPr>
            <a:xfrm>
              <a:off x="9081327" y="3810311"/>
              <a:ext cx="496073" cy="534137"/>
              <a:chOff x="9040687" y="3807771"/>
              <a:chExt cx="496073" cy="534137"/>
            </a:xfrm>
          </p:grpSpPr>
          <p:sp>
            <p:nvSpPr>
              <p:cNvPr id="320" name="Freeform 68">
                <a:extLst>
                  <a:ext uri="{FF2B5EF4-FFF2-40B4-BE49-F238E27FC236}">
                    <a16:creationId xmlns:a16="http://schemas.microsoft.com/office/drawing/2014/main" id="{ED20E988-F1D7-FB3F-82FF-1E03A2E55C1F}"/>
                  </a:ext>
                </a:extLst>
              </p:cNvPr>
              <p:cNvSpPr>
                <a:spLocks/>
              </p:cNvSpPr>
              <p:nvPr/>
            </p:nvSpPr>
            <p:spPr bwMode="gray">
              <a:xfrm>
                <a:off x="9040687" y="3807771"/>
                <a:ext cx="496073" cy="534137"/>
              </a:xfrm>
              <a:custGeom>
                <a:avLst/>
                <a:gdLst>
                  <a:gd name="T0" fmla="*/ 184 w 405"/>
                  <a:gd name="T1" fmla="*/ 32 h 442"/>
                  <a:gd name="T2" fmla="*/ 144 w 405"/>
                  <a:gd name="T3" fmla="*/ 32 h 442"/>
                  <a:gd name="T4" fmla="*/ 149 w 405"/>
                  <a:gd name="T5" fmla="*/ 0 h 442"/>
                  <a:gd name="T6" fmla="*/ 61 w 405"/>
                  <a:gd name="T7" fmla="*/ 20 h 442"/>
                  <a:gd name="T8" fmla="*/ 44 w 405"/>
                  <a:gd name="T9" fmla="*/ 48 h 442"/>
                  <a:gd name="T10" fmla="*/ 35 w 405"/>
                  <a:gd name="T11" fmla="*/ 88 h 442"/>
                  <a:gd name="T12" fmla="*/ 9 w 405"/>
                  <a:gd name="T13" fmla="*/ 100 h 442"/>
                  <a:gd name="T14" fmla="*/ 35 w 405"/>
                  <a:gd name="T15" fmla="*/ 112 h 442"/>
                  <a:gd name="T16" fmla="*/ 0 w 405"/>
                  <a:gd name="T17" fmla="*/ 112 h 442"/>
                  <a:gd name="T18" fmla="*/ 22 w 405"/>
                  <a:gd name="T19" fmla="*/ 124 h 442"/>
                  <a:gd name="T20" fmla="*/ 13 w 405"/>
                  <a:gd name="T21" fmla="*/ 148 h 442"/>
                  <a:gd name="T22" fmla="*/ 26 w 405"/>
                  <a:gd name="T23" fmla="*/ 216 h 442"/>
                  <a:gd name="T24" fmla="*/ 9 w 405"/>
                  <a:gd name="T25" fmla="*/ 241 h 442"/>
                  <a:gd name="T26" fmla="*/ 61 w 405"/>
                  <a:gd name="T27" fmla="*/ 257 h 442"/>
                  <a:gd name="T28" fmla="*/ 105 w 405"/>
                  <a:gd name="T29" fmla="*/ 289 h 442"/>
                  <a:gd name="T30" fmla="*/ 140 w 405"/>
                  <a:gd name="T31" fmla="*/ 305 h 442"/>
                  <a:gd name="T32" fmla="*/ 149 w 405"/>
                  <a:gd name="T33" fmla="*/ 341 h 442"/>
                  <a:gd name="T34" fmla="*/ 162 w 405"/>
                  <a:gd name="T35" fmla="*/ 349 h 442"/>
                  <a:gd name="T36" fmla="*/ 153 w 405"/>
                  <a:gd name="T37" fmla="*/ 397 h 442"/>
                  <a:gd name="T38" fmla="*/ 171 w 405"/>
                  <a:gd name="T39" fmla="*/ 421 h 442"/>
                  <a:gd name="T40" fmla="*/ 210 w 405"/>
                  <a:gd name="T41" fmla="*/ 441 h 442"/>
                  <a:gd name="T42" fmla="*/ 429 w 405"/>
                  <a:gd name="T43" fmla="*/ 401 h 442"/>
                  <a:gd name="T44" fmla="*/ 416 w 405"/>
                  <a:gd name="T45" fmla="*/ 345 h 442"/>
                  <a:gd name="T46" fmla="*/ 442 w 405"/>
                  <a:gd name="T47" fmla="*/ 136 h 442"/>
                  <a:gd name="T48" fmla="*/ 389 w 405"/>
                  <a:gd name="T49" fmla="*/ 212 h 442"/>
                  <a:gd name="T50" fmla="*/ 385 w 405"/>
                  <a:gd name="T51" fmla="*/ 192 h 442"/>
                  <a:gd name="T52" fmla="*/ 403 w 405"/>
                  <a:gd name="T53" fmla="*/ 148 h 442"/>
                  <a:gd name="T54" fmla="*/ 389 w 405"/>
                  <a:gd name="T55" fmla="*/ 96 h 442"/>
                  <a:gd name="T56" fmla="*/ 372 w 405"/>
                  <a:gd name="T57" fmla="*/ 96 h 442"/>
                  <a:gd name="T58" fmla="*/ 363 w 405"/>
                  <a:gd name="T59" fmla="*/ 80 h 442"/>
                  <a:gd name="T60" fmla="*/ 315 w 405"/>
                  <a:gd name="T61" fmla="*/ 80 h 442"/>
                  <a:gd name="T62" fmla="*/ 276 w 405"/>
                  <a:gd name="T63" fmla="*/ 52 h 442"/>
                  <a:gd name="T64" fmla="*/ 214 w 405"/>
                  <a:gd name="T65" fmla="*/ 52 h 442"/>
                  <a:gd name="T66" fmla="*/ 184 w 405"/>
                  <a:gd name="T67" fmla="*/ 32 h 4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5"/>
                  <a:gd name="T103" fmla="*/ 0 h 442"/>
                  <a:gd name="T104" fmla="*/ 405 w 405"/>
                  <a:gd name="T105" fmla="*/ 442 h 4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5" h="442">
                    <a:moveTo>
                      <a:pt x="168" y="32"/>
                    </a:moveTo>
                    <a:lnTo>
                      <a:pt x="132" y="32"/>
                    </a:lnTo>
                    <a:lnTo>
                      <a:pt x="136" y="0"/>
                    </a:lnTo>
                    <a:lnTo>
                      <a:pt x="56" y="20"/>
                    </a:lnTo>
                    <a:lnTo>
                      <a:pt x="40" y="48"/>
                    </a:lnTo>
                    <a:lnTo>
                      <a:pt x="32" y="88"/>
                    </a:lnTo>
                    <a:lnTo>
                      <a:pt x="8" y="100"/>
                    </a:lnTo>
                    <a:lnTo>
                      <a:pt x="32" y="112"/>
                    </a:lnTo>
                    <a:lnTo>
                      <a:pt x="0" y="112"/>
                    </a:lnTo>
                    <a:lnTo>
                      <a:pt x="20" y="124"/>
                    </a:lnTo>
                    <a:lnTo>
                      <a:pt x="12" y="148"/>
                    </a:lnTo>
                    <a:lnTo>
                      <a:pt x="24" y="216"/>
                    </a:lnTo>
                    <a:lnTo>
                      <a:pt x="8" y="241"/>
                    </a:lnTo>
                    <a:lnTo>
                      <a:pt x="56" y="257"/>
                    </a:lnTo>
                    <a:lnTo>
                      <a:pt x="96" y="289"/>
                    </a:lnTo>
                    <a:lnTo>
                      <a:pt x="128" y="305"/>
                    </a:lnTo>
                    <a:lnTo>
                      <a:pt x="136" y="341"/>
                    </a:lnTo>
                    <a:lnTo>
                      <a:pt x="148" y="349"/>
                    </a:lnTo>
                    <a:lnTo>
                      <a:pt x="140" y="397"/>
                    </a:lnTo>
                    <a:lnTo>
                      <a:pt x="156" y="421"/>
                    </a:lnTo>
                    <a:lnTo>
                      <a:pt x="192" y="441"/>
                    </a:lnTo>
                    <a:lnTo>
                      <a:pt x="392" y="401"/>
                    </a:lnTo>
                    <a:lnTo>
                      <a:pt x="380" y="345"/>
                    </a:lnTo>
                    <a:lnTo>
                      <a:pt x="404" y="136"/>
                    </a:lnTo>
                    <a:lnTo>
                      <a:pt x="356" y="212"/>
                    </a:lnTo>
                    <a:lnTo>
                      <a:pt x="352" y="192"/>
                    </a:lnTo>
                    <a:lnTo>
                      <a:pt x="368" y="148"/>
                    </a:lnTo>
                    <a:lnTo>
                      <a:pt x="356" y="96"/>
                    </a:lnTo>
                    <a:lnTo>
                      <a:pt x="340" y="96"/>
                    </a:lnTo>
                    <a:lnTo>
                      <a:pt x="332" y="80"/>
                    </a:lnTo>
                    <a:lnTo>
                      <a:pt x="288" y="80"/>
                    </a:lnTo>
                    <a:lnTo>
                      <a:pt x="252" y="52"/>
                    </a:lnTo>
                    <a:lnTo>
                      <a:pt x="196" y="52"/>
                    </a:lnTo>
                    <a:lnTo>
                      <a:pt x="168" y="32"/>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21" name="Rectangle 114">
                <a:extLst>
                  <a:ext uri="{FF2B5EF4-FFF2-40B4-BE49-F238E27FC236}">
                    <a16:creationId xmlns:a16="http://schemas.microsoft.com/office/drawing/2014/main" id="{390214A4-A7A3-A7A7-73B7-491468E26673}"/>
                  </a:ext>
                </a:extLst>
              </p:cNvPr>
              <p:cNvSpPr>
                <a:spLocks noChangeArrowheads="1"/>
              </p:cNvSpPr>
              <p:nvPr/>
            </p:nvSpPr>
            <p:spPr bwMode="gray">
              <a:xfrm>
                <a:off x="9215921" y="402770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WI</a:t>
                </a:r>
              </a:p>
            </p:txBody>
          </p:sp>
        </p:grpSp>
        <p:grpSp>
          <p:nvGrpSpPr>
            <p:cNvPr id="134" name="Group 133">
              <a:extLst>
                <a:ext uri="{FF2B5EF4-FFF2-40B4-BE49-F238E27FC236}">
                  <a16:creationId xmlns:a16="http://schemas.microsoft.com/office/drawing/2014/main" id="{D0F685DB-F1B4-7E98-1842-54DC7CE6E52F}"/>
                </a:ext>
              </a:extLst>
            </p:cNvPr>
            <p:cNvGrpSpPr/>
            <p:nvPr/>
          </p:nvGrpSpPr>
          <p:grpSpPr>
            <a:xfrm>
              <a:off x="9272812" y="4294901"/>
              <a:ext cx="387452" cy="706946"/>
              <a:chOff x="9232172" y="4292361"/>
              <a:chExt cx="387452" cy="706946"/>
            </a:xfrm>
          </p:grpSpPr>
          <p:sp>
            <p:nvSpPr>
              <p:cNvPr id="318" name="Freeform 62">
                <a:extLst>
                  <a:ext uri="{FF2B5EF4-FFF2-40B4-BE49-F238E27FC236}">
                    <a16:creationId xmlns:a16="http://schemas.microsoft.com/office/drawing/2014/main" id="{07C6CAA4-CB78-1DF1-7816-CE8DDBCBD2C6}"/>
                  </a:ext>
                </a:extLst>
              </p:cNvPr>
              <p:cNvSpPr>
                <a:spLocks/>
              </p:cNvSpPr>
              <p:nvPr/>
            </p:nvSpPr>
            <p:spPr bwMode="gray">
              <a:xfrm>
                <a:off x="9232172" y="4292361"/>
                <a:ext cx="387452" cy="706946"/>
              </a:xfrm>
              <a:custGeom>
                <a:avLst/>
                <a:gdLst>
                  <a:gd name="T0" fmla="*/ 39 w 317"/>
                  <a:gd name="T1" fmla="*/ 40 h 585"/>
                  <a:gd name="T2" fmla="*/ 258 w 317"/>
                  <a:gd name="T3" fmla="*/ 0 h 585"/>
                  <a:gd name="T4" fmla="*/ 258 w 317"/>
                  <a:gd name="T5" fmla="*/ 24 h 585"/>
                  <a:gd name="T6" fmla="*/ 279 w 317"/>
                  <a:gd name="T7" fmla="*/ 60 h 585"/>
                  <a:gd name="T8" fmla="*/ 288 w 317"/>
                  <a:gd name="T9" fmla="*/ 92 h 585"/>
                  <a:gd name="T10" fmla="*/ 332 w 317"/>
                  <a:gd name="T11" fmla="*/ 324 h 585"/>
                  <a:gd name="T12" fmla="*/ 323 w 317"/>
                  <a:gd name="T13" fmla="*/ 352 h 585"/>
                  <a:gd name="T14" fmla="*/ 345 w 317"/>
                  <a:gd name="T15" fmla="*/ 376 h 585"/>
                  <a:gd name="T16" fmla="*/ 310 w 317"/>
                  <a:gd name="T17" fmla="*/ 484 h 585"/>
                  <a:gd name="T18" fmla="*/ 284 w 317"/>
                  <a:gd name="T19" fmla="*/ 524 h 585"/>
                  <a:gd name="T20" fmla="*/ 297 w 317"/>
                  <a:gd name="T21" fmla="*/ 536 h 585"/>
                  <a:gd name="T22" fmla="*/ 275 w 317"/>
                  <a:gd name="T23" fmla="*/ 548 h 585"/>
                  <a:gd name="T24" fmla="*/ 279 w 317"/>
                  <a:gd name="T25" fmla="*/ 568 h 585"/>
                  <a:gd name="T26" fmla="*/ 223 w 317"/>
                  <a:gd name="T27" fmla="*/ 568 h 585"/>
                  <a:gd name="T28" fmla="*/ 210 w 317"/>
                  <a:gd name="T29" fmla="*/ 584 h 585"/>
                  <a:gd name="T30" fmla="*/ 188 w 317"/>
                  <a:gd name="T31" fmla="*/ 572 h 585"/>
                  <a:gd name="T32" fmla="*/ 166 w 317"/>
                  <a:gd name="T33" fmla="*/ 532 h 585"/>
                  <a:gd name="T34" fmla="*/ 114 w 317"/>
                  <a:gd name="T35" fmla="*/ 484 h 585"/>
                  <a:gd name="T36" fmla="*/ 122 w 317"/>
                  <a:gd name="T37" fmla="*/ 412 h 585"/>
                  <a:gd name="T38" fmla="*/ 70 w 317"/>
                  <a:gd name="T39" fmla="*/ 384 h 585"/>
                  <a:gd name="T40" fmla="*/ 31 w 317"/>
                  <a:gd name="T41" fmla="*/ 340 h 585"/>
                  <a:gd name="T42" fmla="*/ 0 w 317"/>
                  <a:gd name="T43" fmla="*/ 268 h 585"/>
                  <a:gd name="T44" fmla="*/ 0 w 317"/>
                  <a:gd name="T45" fmla="*/ 204 h 585"/>
                  <a:gd name="T46" fmla="*/ 17 w 317"/>
                  <a:gd name="T47" fmla="*/ 172 h 585"/>
                  <a:gd name="T48" fmla="*/ 13 w 317"/>
                  <a:gd name="T49" fmla="*/ 132 h 585"/>
                  <a:gd name="T50" fmla="*/ 48 w 317"/>
                  <a:gd name="T51" fmla="*/ 124 h 585"/>
                  <a:gd name="T52" fmla="*/ 61 w 317"/>
                  <a:gd name="T53" fmla="*/ 100 h 585"/>
                  <a:gd name="T54" fmla="*/ 61 w 317"/>
                  <a:gd name="T55" fmla="*/ 64 h 585"/>
                  <a:gd name="T56" fmla="*/ 39 w 317"/>
                  <a:gd name="T57" fmla="*/ 40 h 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7"/>
                  <a:gd name="T88" fmla="*/ 0 h 585"/>
                  <a:gd name="T89" fmla="*/ 317 w 317"/>
                  <a:gd name="T90" fmla="*/ 585 h 5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7" h="585">
                    <a:moveTo>
                      <a:pt x="36" y="40"/>
                    </a:moveTo>
                    <a:lnTo>
                      <a:pt x="236" y="0"/>
                    </a:lnTo>
                    <a:lnTo>
                      <a:pt x="236" y="24"/>
                    </a:lnTo>
                    <a:lnTo>
                      <a:pt x="256" y="60"/>
                    </a:lnTo>
                    <a:lnTo>
                      <a:pt x="264" y="92"/>
                    </a:lnTo>
                    <a:lnTo>
                      <a:pt x="304" y="324"/>
                    </a:lnTo>
                    <a:lnTo>
                      <a:pt x="296" y="352"/>
                    </a:lnTo>
                    <a:lnTo>
                      <a:pt x="316" y="376"/>
                    </a:lnTo>
                    <a:lnTo>
                      <a:pt x="284" y="484"/>
                    </a:lnTo>
                    <a:lnTo>
                      <a:pt x="260" y="524"/>
                    </a:lnTo>
                    <a:lnTo>
                      <a:pt x="272" y="536"/>
                    </a:lnTo>
                    <a:lnTo>
                      <a:pt x="252" y="548"/>
                    </a:lnTo>
                    <a:lnTo>
                      <a:pt x="256" y="568"/>
                    </a:lnTo>
                    <a:lnTo>
                      <a:pt x="204" y="568"/>
                    </a:lnTo>
                    <a:lnTo>
                      <a:pt x="192" y="584"/>
                    </a:lnTo>
                    <a:lnTo>
                      <a:pt x="172" y="572"/>
                    </a:lnTo>
                    <a:lnTo>
                      <a:pt x="152" y="532"/>
                    </a:lnTo>
                    <a:lnTo>
                      <a:pt x="104" y="484"/>
                    </a:lnTo>
                    <a:lnTo>
                      <a:pt x="112" y="412"/>
                    </a:lnTo>
                    <a:lnTo>
                      <a:pt x="64" y="384"/>
                    </a:lnTo>
                    <a:lnTo>
                      <a:pt x="28" y="340"/>
                    </a:lnTo>
                    <a:lnTo>
                      <a:pt x="0" y="268"/>
                    </a:lnTo>
                    <a:lnTo>
                      <a:pt x="0" y="204"/>
                    </a:lnTo>
                    <a:lnTo>
                      <a:pt x="16" y="172"/>
                    </a:lnTo>
                    <a:lnTo>
                      <a:pt x="12" y="132"/>
                    </a:lnTo>
                    <a:lnTo>
                      <a:pt x="44" y="124"/>
                    </a:lnTo>
                    <a:lnTo>
                      <a:pt x="56" y="100"/>
                    </a:lnTo>
                    <a:lnTo>
                      <a:pt x="56" y="64"/>
                    </a:lnTo>
                    <a:lnTo>
                      <a:pt x="36" y="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19" name="Rectangle 114">
                <a:extLst>
                  <a:ext uri="{FF2B5EF4-FFF2-40B4-BE49-F238E27FC236}">
                    <a16:creationId xmlns:a16="http://schemas.microsoft.com/office/drawing/2014/main" id="{D10BD103-429E-1B2E-71A2-A8C15F6087CE}"/>
                  </a:ext>
                </a:extLst>
              </p:cNvPr>
              <p:cNvSpPr>
                <a:spLocks noChangeArrowheads="1"/>
              </p:cNvSpPr>
              <p:nvPr/>
            </p:nvSpPr>
            <p:spPr bwMode="gray">
              <a:xfrm>
                <a:off x="9313903" y="4532719"/>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IL</a:t>
                </a:r>
              </a:p>
            </p:txBody>
          </p:sp>
        </p:grpSp>
        <p:grpSp>
          <p:nvGrpSpPr>
            <p:cNvPr id="135" name="Group 134">
              <a:extLst>
                <a:ext uri="{FF2B5EF4-FFF2-40B4-BE49-F238E27FC236}">
                  <a16:creationId xmlns:a16="http://schemas.microsoft.com/office/drawing/2014/main" id="{698A0F8E-C293-EEEA-46CA-6E738A8CD7A0}"/>
                </a:ext>
              </a:extLst>
            </p:cNvPr>
            <p:cNvGrpSpPr/>
            <p:nvPr/>
          </p:nvGrpSpPr>
          <p:grpSpPr>
            <a:xfrm>
              <a:off x="8698354" y="3486569"/>
              <a:ext cx="643886" cy="770993"/>
              <a:chOff x="8657714" y="3484029"/>
              <a:chExt cx="643886" cy="770993"/>
            </a:xfrm>
          </p:grpSpPr>
          <p:sp>
            <p:nvSpPr>
              <p:cNvPr id="316" name="Freeform 67">
                <a:extLst>
                  <a:ext uri="{FF2B5EF4-FFF2-40B4-BE49-F238E27FC236}">
                    <a16:creationId xmlns:a16="http://schemas.microsoft.com/office/drawing/2014/main" id="{3730EC79-0950-FCE0-D23B-B8A9AB182534}"/>
                  </a:ext>
                </a:extLst>
              </p:cNvPr>
              <p:cNvSpPr>
                <a:spLocks/>
              </p:cNvSpPr>
              <p:nvPr/>
            </p:nvSpPr>
            <p:spPr bwMode="gray">
              <a:xfrm>
                <a:off x="8657714" y="3484029"/>
                <a:ext cx="643886" cy="770993"/>
              </a:xfrm>
              <a:custGeom>
                <a:avLst/>
                <a:gdLst>
                  <a:gd name="T0" fmla="*/ 574 w 526"/>
                  <a:gd name="T1" fmla="*/ 140 h 638"/>
                  <a:gd name="T2" fmla="*/ 530 w 526"/>
                  <a:gd name="T3" fmla="*/ 184 h 638"/>
                  <a:gd name="T4" fmla="*/ 473 w 526"/>
                  <a:gd name="T5" fmla="*/ 212 h 638"/>
                  <a:gd name="T6" fmla="*/ 403 w 526"/>
                  <a:gd name="T7" fmla="*/ 292 h 638"/>
                  <a:gd name="T8" fmla="*/ 386 w 526"/>
                  <a:gd name="T9" fmla="*/ 320 h 638"/>
                  <a:gd name="T10" fmla="*/ 377 w 526"/>
                  <a:gd name="T11" fmla="*/ 360 h 638"/>
                  <a:gd name="T12" fmla="*/ 351 w 526"/>
                  <a:gd name="T13" fmla="*/ 372 h 638"/>
                  <a:gd name="T14" fmla="*/ 377 w 526"/>
                  <a:gd name="T15" fmla="*/ 384 h 638"/>
                  <a:gd name="T16" fmla="*/ 342 w 526"/>
                  <a:gd name="T17" fmla="*/ 384 h 638"/>
                  <a:gd name="T18" fmla="*/ 364 w 526"/>
                  <a:gd name="T19" fmla="*/ 396 h 638"/>
                  <a:gd name="T20" fmla="*/ 355 w 526"/>
                  <a:gd name="T21" fmla="*/ 420 h 638"/>
                  <a:gd name="T22" fmla="*/ 368 w 526"/>
                  <a:gd name="T23" fmla="*/ 488 h 638"/>
                  <a:gd name="T24" fmla="*/ 351 w 526"/>
                  <a:gd name="T25" fmla="*/ 513 h 638"/>
                  <a:gd name="T26" fmla="*/ 403 w 526"/>
                  <a:gd name="T27" fmla="*/ 529 h 638"/>
                  <a:gd name="T28" fmla="*/ 447 w 526"/>
                  <a:gd name="T29" fmla="*/ 561 h 638"/>
                  <a:gd name="T30" fmla="*/ 482 w 526"/>
                  <a:gd name="T31" fmla="*/ 577 h 638"/>
                  <a:gd name="T32" fmla="*/ 491 w 526"/>
                  <a:gd name="T33" fmla="*/ 613 h 638"/>
                  <a:gd name="T34" fmla="*/ 97 w 526"/>
                  <a:gd name="T35" fmla="*/ 637 h 638"/>
                  <a:gd name="T36" fmla="*/ 71 w 526"/>
                  <a:gd name="T37" fmla="*/ 460 h 638"/>
                  <a:gd name="T38" fmla="*/ 48 w 526"/>
                  <a:gd name="T39" fmla="*/ 432 h 638"/>
                  <a:gd name="T40" fmla="*/ 67 w 526"/>
                  <a:gd name="T41" fmla="*/ 396 h 638"/>
                  <a:gd name="T42" fmla="*/ 52 w 526"/>
                  <a:gd name="T43" fmla="*/ 260 h 638"/>
                  <a:gd name="T44" fmla="*/ 26 w 526"/>
                  <a:gd name="T45" fmla="*/ 192 h 638"/>
                  <a:gd name="T46" fmla="*/ 0 w 526"/>
                  <a:gd name="T47" fmla="*/ 68 h 638"/>
                  <a:gd name="T48" fmla="*/ 154 w 526"/>
                  <a:gd name="T49" fmla="*/ 52 h 638"/>
                  <a:gd name="T50" fmla="*/ 198 w 526"/>
                  <a:gd name="T51" fmla="*/ 0 h 638"/>
                  <a:gd name="T52" fmla="*/ 224 w 526"/>
                  <a:gd name="T53" fmla="*/ 16 h 638"/>
                  <a:gd name="T54" fmla="*/ 211 w 526"/>
                  <a:gd name="T55" fmla="*/ 40 h 638"/>
                  <a:gd name="T56" fmla="*/ 237 w 526"/>
                  <a:gd name="T57" fmla="*/ 52 h 638"/>
                  <a:gd name="T58" fmla="*/ 224 w 526"/>
                  <a:gd name="T59" fmla="*/ 80 h 638"/>
                  <a:gd name="T60" fmla="*/ 272 w 526"/>
                  <a:gd name="T61" fmla="*/ 100 h 638"/>
                  <a:gd name="T62" fmla="*/ 320 w 526"/>
                  <a:gd name="T63" fmla="*/ 88 h 638"/>
                  <a:gd name="T64" fmla="*/ 469 w 526"/>
                  <a:gd name="T65" fmla="*/ 140 h 638"/>
                  <a:gd name="T66" fmla="*/ 574 w 526"/>
                  <a:gd name="T67" fmla="*/ 140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638"/>
                  <a:gd name="T104" fmla="*/ 526 w 526"/>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638">
                    <a:moveTo>
                      <a:pt x="525" y="140"/>
                    </a:moveTo>
                    <a:lnTo>
                      <a:pt x="485" y="184"/>
                    </a:lnTo>
                    <a:lnTo>
                      <a:pt x="433" y="212"/>
                    </a:lnTo>
                    <a:lnTo>
                      <a:pt x="369" y="292"/>
                    </a:lnTo>
                    <a:lnTo>
                      <a:pt x="353" y="320"/>
                    </a:lnTo>
                    <a:lnTo>
                      <a:pt x="345" y="360"/>
                    </a:lnTo>
                    <a:lnTo>
                      <a:pt x="321" y="372"/>
                    </a:lnTo>
                    <a:lnTo>
                      <a:pt x="345" y="384"/>
                    </a:lnTo>
                    <a:lnTo>
                      <a:pt x="313" y="384"/>
                    </a:lnTo>
                    <a:lnTo>
                      <a:pt x="333" y="396"/>
                    </a:lnTo>
                    <a:lnTo>
                      <a:pt x="325" y="420"/>
                    </a:lnTo>
                    <a:lnTo>
                      <a:pt x="337" y="488"/>
                    </a:lnTo>
                    <a:lnTo>
                      <a:pt x="321" y="513"/>
                    </a:lnTo>
                    <a:lnTo>
                      <a:pt x="369" y="529"/>
                    </a:lnTo>
                    <a:lnTo>
                      <a:pt x="409" y="561"/>
                    </a:lnTo>
                    <a:lnTo>
                      <a:pt x="441" y="577"/>
                    </a:lnTo>
                    <a:lnTo>
                      <a:pt x="449" y="613"/>
                    </a:lnTo>
                    <a:lnTo>
                      <a:pt x="89" y="637"/>
                    </a:lnTo>
                    <a:lnTo>
                      <a:pt x="65" y="460"/>
                    </a:lnTo>
                    <a:lnTo>
                      <a:pt x="44" y="432"/>
                    </a:lnTo>
                    <a:lnTo>
                      <a:pt x="61" y="396"/>
                    </a:lnTo>
                    <a:lnTo>
                      <a:pt x="48" y="260"/>
                    </a:lnTo>
                    <a:lnTo>
                      <a:pt x="24" y="192"/>
                    </a:lnTo>
                    <a:lnTo>
                      <a:pt x="0" y="68"/>
                    </a:lnTo>
                    <a:lnTo>
                      <a:pt x="141" y="52"/>
                    </a:lnTo>
                    <a:lnTo>
                      <a:pt x="181" y="0"/>
                    </a:lnTo>
                    <a:lnTo>
                      <a:pt x="205" y="16"/>
                    </a:lnTo>
                    <a:lnTo>
                      <a:pt x="193" y="40"/>
                    </a:lnTo>
                    <a:lnTo>
                      <a:pt x="217" y="52"/>
                    </a:lnTo>
                    <a:lnTo>
                      <a:pt x="205" y="80"/>
                    </a:lnTo>
                    <a:lnTo>
                      <a:pt x="249" y="100"/>
                    </a:lnTo>
                    <a:lnTo>
                      <a:pt x="293" y="88"/>
                    </a:lnTo>
                    <a:lnTo>
                      <a:pt x="429" y="140"/>
                    </a:lnTo>
                    <a:lnTo>
                      <a:pt x="525" y="140"/>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17" name="Rectangle 114">
                <a:extLst>
                  <a:ext uri="{FF2B5EF4-FFF2-40B4-BE49-F238E27FC236}">
                    <a16:creationId xmlns:a16="http://schemas.microsoft.com/office/drawing/2014/main" id="{9B79F3B3-6FC5-5277-A522-A8ADAA30F704}"/>
                  </a:ext>
                </a:extLst>
              </p:cNvPr>
              <p:cNvSpPr>
                <a:spLocks noChangeArrowheads="1"/>
              </p:cNvSpPr>
              <p:nvPr/>
            </p:nvSpPr>
            <p:spPr bwMode="gray">
              <a:xfrm>
                <a:off x="8803662" y="3822276"/>
                <a:ext cx="190395" cy="132931"/>
              </a:xfrm>
              <a:prstGeom prst="rect">
                <a:avLst/>
              </a:prstGeom>
              <a:solidFill>
                <a:sysClr val="window" lastClr="FFFFFF">
                  <a:lumMod val="95000"/>
                </a:sysClr>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MN</a:t>
                </a:r>
              </a:p>
            </p:txBody>
          </p:sp>
        </p:grpSp>
        <p:grpSp>
          <p:nvGrpSpPr>
            <p:cNvPr id="136" name="Group 135">
              <a:extLst>
                <a:ext uri="{FF2B5EF4-FFF2-40B4-BE49-F238E27FC236}">
                  <a16:creationId xmlns:a16="http://schemas.microsoft.com/office/drawing/2014/main" id="{3550117B-0E12-9C36-C320-851114EA1480}"/>
                </a:ext>
              </a:extLst>
            </p:cNvPr>
            <p:cNvGrpSpPr/>
            <p:nvPr/>
          </p:nvGrpSpPr>
          <p:grpSpPr>
            <a:xfrm>
              <a:off x="10805821" y="4027835"/>
              <a:ext cx="483708" cy="227208"/>
              <a:chOff x="10765181" y="4025295"/>
              <a:chExt cx="483708" cy="227208"/>
            </a:xfrm>
          </p:grpSpPr>
          <p:sp>
            <p:nvSpPr>
              <p:cNvPr id="313" name="Freeform 75">
                <a:extLst>
                  <a:ext uri="{FF2B5EF4-FFF2-40B4-BE49-F238E27FC236}">
                    <a16:creationId xmlns:a16="http://schemas.microsoft.com/office/drawing/2014/main" id="{91294191-097F-B9F0-1CB6-DC1D6A5377E9}"/>
                  </a:ext>
                </a:extLst>
              </p:cNvPr>
              <p:cNvSpPr>
                <a:spLocks/>
              </p:cNvSpPr>
              <p:nvPr/>
            </p:nvSpPr>
            <p:spPr bwMode="gray">
              <a:xfrm>
                <a:off x="10765181" y="402529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314" name="Rectangle 133">
                <a:extLst>
                  <a:ext uri="{FF2B5EF4-FFF2-40B4-BE49-F238E27FC236}">
                    <a16:creationId xmlns:a16="http://schemas.microsoft.com/office/drawing/2014/main" id="{D5494014-B411-2BFF-5242-94AFEF12A7B9}"/>
                  </a:ext>
                </a:extLst>
              </p:cNvPr>
              <p:cNvSpPr>
                <a:spLocks noChangeArrowheads="1"/>
              </p:cNvSpPr>
              <p:nvPr/>
            </p:nvSpPr>
            <p:spPr bwMode="gray">
              <a:xfrm>
                <a:off x="11069694" y="4117157"/>
                <a:ext cx="179195" cy="1353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CT</a:t>
                </a:r>
              </a:p>
            </p:txBody>
          </p:sp>
          <p:sp>
            <p:nvSpPr>
              <p:cNvPr id="315" name="Line 184">
                <a:extLst>
                  <a:ext uri="{FF2B5EF4-FFF2-40B4-BE49-F238E27FC236}">
                    <a16:creationId xmlns:a16="http://schemas.microsoft.com/office/drawing/2014/main" id="{60D7FFF5-29FC-0B14-EB3F-713E64DBE862}"/>
                  </a:ext>
                </a:extLst>
              </p:cNvPr>
              <p:cNvSpPr>
                <a:spLocks noChangeShapeType="1"/>
              </p:cNvSpPr>
              <p:nvPr/>
            </p:nvSpPr>
            <p:spPr bwMode="gray">
              <a:xfrm>
                <a:off x="10874142" y="4115634"/>
                <a:ext cx="172030" cy="64364"/>
              </a:xfrm>
              <a:prstGeom prst="line">
                <a:avLst/>
              </a:pr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sp>
          <p:nvSpPr>
            <p:cNvPr id="137" name="Alaska">
              <a:extLst>
                <a:ext uri="{FF2B5EF4-FFF2-40B4-BE49-F238E27FC236}">
                  <a16:creationId xmlns:a16="http://schemas.microsoft.com/office/drawing/2014/main" id="{AF2A8F8E-BD38-4B68-5164-347D07FC03BD}"/>
                </a:ext>
              </a:extLst>
            </p:cNvPr>
            <p:cNvSpPr>
              <a:spLocks/>
            </p:cNvSpPr>
            <p:nvPr/>
          </p:nvSpPr>
          <p:spPr bwMode="auto">
            <a:xfrm rot="2901073">
              <a:off x="5900851" y="994915"/>
              <a:ext cx="1411959" cy="1621177"/>
            </a:xfrm>
            <a:custGeom>
              <a:avLst/>
              <a:gdLst>
                <a:gd name="T0" fmla="*/ 759 w 3122"/>
                <a:gd name="T1" fmla="*/ 410 h 2686"/>
                <a:gd name="T2" fmla="*/ 811 w 3122"/>
                <a:gd name="T3" fmla="*/ 569 h 2686"/>
                <a:gd name="T4" fmla="*/ 713 w 3122"/>
                <a:gd name="T5" fmla="*/ 634 h 2686"/>
                <a:gd name="T6" fmla="*/ 607 w 3122"/>
                <a:gd name="T7" fmla="*/ 613 h 2686"/>
                <a:gd name="T8" fmla="*/ 451 w 3122"/>
                <a:gd name="T9" fmla="*/ 683 h 2686"/>
                <a:gd name="T10" fmla="*/ 614 w 3122"/>
                <a:gd name="T11" fmla="*/ 890 h 2686"/>
                <a:gd name="T12" fmla="*/ 819 w 3122"/>
                <a:gd name="T13" fmla="*/ 941 h 2686"/>
                <a:gd name="T14" fmla="*/ 793 w 3122"/>
                <a:gd name="T15" fmla="*/ 1011 h 2686"/>
                <a:gd name="T16" fmla="*/ 670 w 3122"/>
                <a:gd name="T17" fmla="*/ 1085 h 2686"/>
                <a:gd name="T18" fmla="*/ 476 w 3122"/>
                <a:gd name="T19" fmla="*/ 1093 h 2686"/>
                <a:gd name="T20" fmla="*/ 346 w 3122"/>
                <a:gd name="T21" fmla="*/ 1366 h 2686"/>
                <a:gd name="T22" fmla="*/ 300 w 3122"/>
                <a:gd name="T23" fmla="*/ 1462 h 2686"/>
                <a:gd name="T24" fmla="*/ 490 w 3122"/>
                <a:gd name="T25" fmla="*/ 1586 h 2686"/>
                <a:gd name="T26" fmla="*/ 472 w 3122"/>
                <a:gd name="T27" fmla="*/ 1729 h 2686"/>
                <a:gd name="T28" fmla="*/ 533 w 3122"/>
                <a:gd name="T29" fmla="*/ 1817 h 2686"/>
                <a:gd name="T30" fmla="*/ 673 w 3122"/>
                <a:gd name="T31" fmla="*/ 1935 h 2686"/>
                <a:gd name="T32" fmla="*/ 747 w 3122"/>
                <a:gd name="T33" fmla="*/ 1917 h 2686"/>
                <a:gd name="T34" fmla="*/ 731 w 3122"/>
                <a:gd name="T35" fmla="*/ 2096 h 2686"/>
                <a:gd name="T36" fmla="*/ 593 w 3122"/>
                <a:gd name="T37" fmla="*/ 2184 h 2686"/>
                <a:gd name="T38" fmla="*/ 349 w 3122"/>
                <a:gd name="T39" fmla="*/ 2237 h 2686"/>
                <a:gd name="T40" fmla="*/ 49 w 3122"/>
                <a:gd name="T41" fmla="*/ 2316 h 2686"/>
                <a:gd name="T42" fmla="*/ 81 w 3122"/>
                <a:gd name="T43" fmla="*/ 2366 h 2686"/>
                <a:gd name="T44" fmla="*/ 278 w 3122"/>
                <a:gd name="T45" fmla="*/ 2351 h 2686"/>
                <a:gd name="T46" fmla="*/ 494 w 3122"/>
                <a:gd name="T47" fmla="*/ 2345 h 2686"/>
                <a:gd name="T48" fmla="*/ 635 w 3122"/>
                <a:gd name="T49" fmla="*/ 2301 h 2686"/>
                <a:gd name="T50" fmla="*/ 1094 w 3122"/>
                <a:gd name="T51" fmla="*/ 2032 h 2686"/>
                <a:gd name="T52" fmla="*/ 1147 w 3122"/>
                <a:gd name="T53" fmla="*/ 1847 h 2686"/>
                <a:gd name="T54" fmla="*/ 1461 w 3122"/>
                <a:gd name="T55" fmla="*/ 1640 h 2686"/>
                <a:gd name="T56" fmla="*/ 1341 w 3122"/>
                <a:gd name="T57" fmla="*/ 1714 h 2686"/>
                <a:gd name="T58" fmla="*/ 1323 w 3122"/>
                <a:gd name="T59" fmla="*/ 1889 h 2686"/>
                <a:gd name="T60" fmla="*/ 1437 w 3122"/>
                <a:gd name="T61" fmla="*/ 1865 h 2686"/>
                <a:gd name="T62" fmla="*/ 1591 w 3122"/>
                <a:gd name="T63" fmla="*/ 1889 h 2686"/>
                <a:gd name="T64" fmla="*/ 1637 w 3122"/>
                <a:gd name="T65" fmla="*/ 1761 h 2686"/>
                <a:gd name="T66" fmla="*/ 1715 w 3122"/>
                <a:gd name="T67" fmla="*/ 1697 h 2686"/>
                <a:gd name="T68" fmla="*/ 2015 w 3122"/>
                <a:gd name="T69" fmla="*/ 1860 h 2686"/>
                <a:gd name="T70" fmla="*/ 2233 w 3122"/>
                <a:gd name="T71" fmla="*/ 1960 h 2686"/>
                <a:gd name="T72" fmla="*/ 2544 w 3122"/>
                <a:gd name="T73" fmla="*/ 2138 h 2686"/>
                <a:gd name="T74" fmla="*/ 2572 w 3122"/>
                <a:gd name="T75" fmla="*/ 2330 h 2686"/>
                <a:gd name="T76" fmla="*/ 2703 w 3122"/>
                <a:gd name="T77" fmla="*/ 2355 h 2686"/>
                <a:gd name="T78" fmla="*/ 2777 w 3122"/>
                <a:gd name="T79" fmla="*/ 2504 h 2686"/>
                <a:gd name="T80" fmla="*/ 2788 w 3122"/>
                <a:gd name="T81" fmla="*/ 2583 h 2686"/>
                <a:gd name="T82" fmla="*/ 2813 w 3122"/>
                <a:gd name="T83" fmla="*/ 2571 h 2686"/>
                <a:gd name="T84" fmla="*/ 2852 w 3122"/>
                <a:gd name="T85" fmla="*/ 2650 h 2686"/>
                <a:gd name="T86" fmla="*/ 2887 w 3122"/>
                <a:gd name="T87" fmla="*/ 2686 h 2686"/>
                <a:gd name="T88" fmla="*/ 2939 w 3122"/>
                <a:gd name="T89" fmla="*/ 2668 h 2686"/>
                <a:gd name="T90" fmla="*/ 3020 w 3122"/>
                <a:gd name="T91" fmla="*/ 2579 h 2686"/>
                <a:gd name="T92" fmla="*/ 3098 w 3122"/>
                <a:gd name="T93" fmla="*/ 2422 h 2686"/>
                <a:gd name="T94" fmla="*/ 2668 w 3122"/>
                <a:gd name="T95" fmla="*/ 1999 h 2686"/>
                <a:gd name="T96" fmla="*/ 2516 w 3122"/>
                <a:gd name="T97" fmla="*/ 1921 h 2686"/>
                <a:gd name="T98" fmla="*/ 2410 w 3122"/>
                <a:gd name="T99" fmla="*/ 1996 h 2686"/>
                <a:gd name="T100" fmla="*/ 2166 w 3122"/>
                <a:gd name="T101" fmla="*/ 1843 h 2686"/>
                <a:gd name="T102" fmla="*/ 1952 w 3122"/>
                <a:gd name="T103" fmla="*/ 285 h 2686"/>
                <a:gd name="T104" fmla="*/ 1570 w 3122"/>
                <a:gd name="T105" fmla="*/ 185 h 2686"/>
                <a:gd name="T106" fmla="*/ 1429 w 3122"/>
                <a:gd name="T107" fmla="*/ 97 h 2686"/>
                <a:gd name="T108" fmla="*/ 1274 w 3122"/>
                <a:gd name="T109" fmla="*/ 54 h 2686"/>
                <a:gd name="T110" fmla="*/ 1052 w 3122"/>
                <a:gd name="T111" fmla="*/ 93 h 2686"/>
                <a:gd name="T112" fmla="*/ 805 w 3122"/>
                <a:gd name="T113" fmla="*/ 235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22" h="2686">
                  <a:moveTo>
                    <a:pt x="805" y="235"/>
                  </a:moveTo>
                  <a:lnTo>
                    <a:pt x="772" y="225"/>
                  </a:lnTo>
                  <a:lnTo>
                    <a:pt x="716" y="225"/>
                  </a:lnTo>
                  <a:lnTo>
                    <a:pt x="667" y="256"/>
                  </a:lnTo>
                  <a:lnTo>
                    <a:pt x="759" y="410"/>
                  </a:lnTo>
                  <a:lnTo>
                    <a:pt x="772" y="477"/>
                  </a:lnTo>
                  <a:lnTo>
                    <a:pt x="762" y="505"/>
                  </a:lnTo>
                  <a:lnTo>
                    <a:pt x="772" y="523"/>
                  </a:lnTo>
                  <a:lnTo>
                    <a:pt x="833" y="559"/>
                  </a:lnTo>
                  <a:lnTo>
                    <a:pt x="811" y="569"/>
                  </a:lnTo>
                  <a:lnTo>
                    <a:pt x="868" y="705"/>
                  </a:lnTo>
                  <a:lnTo>
                    <a:pt x="839" y="719"/>
                  </a:lnTo>
                  <a:lnTo>
                    <a:pt x="752" y="690"/>
                  </a:lnTo>
                  <a:lnTo>
                    <a:pt x="706" y="662"/>
                  </a:lnTo>
                  <a:lnTo>
                    <a:pt x="713" y="634"/>
                  </a:lnTo>
                  <a:lnTo>
                    <a:pt x="741" y="598"/>
                  </a:lnTo>
                  <a:lnTo>
                    <a:pt x="713" y="580"/>
                  </a:lnTo>
                  <a:lnTo>
                    <a:pt x="670" y="573"/>
                  </a:lnTo>
                  <a:lnTo>
                    <a:pt x="604" y="583"/>
                  </a:lnTo>
                  <a:lnTo>
                    <a:pt x="607" y="613"/>
                  </a:lnTo>
                  <a:lnTo>
                    <a:pt x="596" y="613"/>
                  </a:lnTo>
                  <a:lnTo>
                    <a:pt x="579" y="598"/>
                  </a:lnTo>
                  <a:lnTo>
                    <a:pt x="426" y="605"/>
                  </a:lnTo>
                  <a:lnTo>
                    <a:pt x="416" y="619"/>
                  </a:lnTo>
                  <a:lnTo>
                    <a:pt x="451" y="683"/>
                  </a:lnTo>
                  <a:lnTo>
                    <a:pt x="487" y="711"/>
                  </a:lnTo>
                  <a:lnTo>
                    <a:pt x="476" y="754"/>
                  </a:lnTo>
                  <a:lnTo>
                    <a:pt x="469" y="822"/>
                  </a:lnTo>
                  <a:lnTo>
                    <a:pt x="530" y="886"/>
                  </a:lnTo>
                  <a:lnTo>
                    <a:pt x="614" y="890"/>
                  </a:lnTo>
                  <a:lnTo>
                    <a:pt x="673" y="918"/>
                  </a:lnTo>
                  <a:lnTo>
                    <a:pt x="709" y="929"/>
                  </a:lnTo>
                  <a:lnTo>
                    <a:pt x="808" y="900"/>
                  </a:lnTo>
                  <a:lnTo>
                    <a:pt x="826" y="932"/>
                  </a:lnTo>
                  <a:lnTo>
                    <a:pt x="819" y="941"/>
                  </a:lnTo>
                  <a:lnTo>
                    <a:pt x="811" y="950"/>
                  </a:lnTo>
                  <a:lnTo>
                    <a:pt x="804" y="957"/>
                  </a:lnTo>
                  <a:lnTo>
                    <a:pt x="799" y="969"/>
                  </a:lnTo>
                  <a:lnTo>
                    <a:pt x="795" y="987"/>
                  </a:lnTo>
                  <a:lnTo>
                    <a:pt x="793" y="1011"/>
                  </a:lnTo>
                  <a:lnTo>
                    <a:pt x="780" y="1085"/>
                  </a:lnTo>
                  <a:lnTo>
                    <a:pt x="741" y="1106"/>
                  </a:lnTo>
                  <a:lnTo>
                    <a:pt x="713" y="1106"/>
                  </a:lnTo>
                  <a:lnTo>
                    <a:pt x="698" y="1096"/>
                  </a:lnTo>
                  <a:lnTo>
                    <a:pt x="670" y="1085"/>
                  </a:lnTo>
                  <a:lnTo>
                    <a:pt x="614" y="1124"/>
                  </a:lnTo>
                  <a:lnTo>
                    <a:pt x="571" y="1131"/>
                  </a:lnTo>
                  <a:lnTo>
                    <a:pt x="568" y="1088"/>
                  </a:lnTo>
                  <a:lnTo>
                    <a:pt x="522" y="1070"/>
                  </a:lnTo>
                  <a:lnTo>
                    <a:pt x="476" y="1093"/>
                  </a:lnTo>
                  <a:lnTo>
                    <a:pt x="441" y="1157"/>
                  </a:lnTo>
                  <a:lnTo>
                    <a:pt x="321" y="1242"/>
                  </a:lnTo>
                  <a:lnTo>
                    <a:pt x="303" y="1327"/>
                  </a:lnTo>
                  <a:lnTo>
                    <a:pt x="321" y="1373"/>
                  </a:lnTo>
                  <a:lnTo>
                    <a:pt x="346" y="1366"/>
                  </a:lnTo>
                  <a:lnTo>
                    <a:pt x="360" y="1373"/>
                  </a:lnTo>
                  <a:lnTo>
                    <a:pt x="339" y="1395"/>
                  </a:lnTo>
                  <a:lnTo>
                    <a:pt x="336" y="1430"/>
                  </a:lnTo>
                  <a:lnTo>
                    <a:pt x="300" y="1444"/>
                  </a:lnTo>
                  <a:lnTo>
                    <a:pt x="300" y="1462"/>
                  </a:lnTo>
                  <a:lnTo>
                    <a:pt x="336" y="1522"/>
                  </a:lnTo>
                  <a:lnTo>
                    <a:pt x="349" y="1590"/>
                  </a:lnTo>
                  <a:lnTo>
                    <a:pt x="370" y="1611"/>
                  </a:lnTo>
                  <a:lnTo>
                    <a:pt x="476" y="1611"/>
                  </a:lnTo>
                  <a:lnTo>
                    <a:pt x="490" y="1586"/>
                  </a:lnTo>
                  <a:lnTo>
                    <a:pt x="508" y="1604"/>
                  </a:lnTo>
                  <a:lnTo>
                    <a:pt x="508" y="1679"/>
                  </a:lnTo>
                  <a:lnTo>
                    <a:pt x="518" y="1711"/>
                  </a:lnTo>
                  <a:lnTo>
                    <a:pt x="497" y="1711"/>
                  </a:lnTo>
                  <a:lnTo>
                    <a:pt x="472" y="1729"/>
                  </a:lnTo>
                  <a:lnTo>
                    <a:pt x="484" y="1761"/>
                  </a:lnTo>
                  <a:lnTo>
                    <a:pt x="476" y="1807"/>
                  </a:lnTo>
                  <a:lnTo>
                    <a:pt x="451" y="1832"/>
                  </a:lnTo>
                  <a:lnTo>
                    <a:pt x="497" y="1839"/>
                  </a:lnTo>
                  <a:lnTo>
                    <a:pt x="533" y="1817"/>
                  </a:lnTo>
                  <a:lnTo>
                    <a:pt x="599" y="1814"/>
                  </a:lnTo>
                  <a:lnTo>
                    <a:pt x="607" y="1847"/>
                  </a:lnTo>
                  <a:lnTo>
                    <a:pt x="624" y="1857"/>
                  </a:lnTo>
                  <a:lnTo>
                    <a:pt x="649" y="1832"/>
                  </a:lnTo>
                  <a:lnTo>
                    <a:pt x="673" y="1935"/>
                  </a:lnTo>
                  <a:lnTo>
                    <a:pt x="698" y="1939"/>
                  </a:lnTo>
                  <a:lnTo>
                    <a:pt x="698" y="1889"/>
                  </a:lnTo>
                  <a:lnTo>
                    <a:pt x="716" y="1871"/>
                  </a:lnTo>
                  <a:lnTo>
                    <a:pt x="741" y="1875"/>
                  </a:lnTo>
                  <a:lnTo>
                    <a:pt x="747" y="1917"/>
                  </a:lnTo>
                  <a:lnTo>
                    <a:pt x="808" y="1907"/>
                  </a:lnTo>
                  <a:lnTo>
                    <a:pt x="836" y="1886"/>
                  </a:lnTo>
                  <a:lnTo>
                    <a:pt x="833" y="1932"/>
                  </a:lnTo>
                  <a:lnTo>
                    <a:pt x="805" y="1953"/>
                  </a:lnTo>
                  <a:lnTo>
                    <a:pt x="731" y="2096"/>
                  </a:lnTo>
                  <a:lnTo>
                    <a:pt x="660" y="2124"/>
                  </a:lnTo>
                  <a:lnTo>
                    <a:pt x="639" y="2188"/>
                  </a:lnTo>
                  <a:lnTo>
                    <a:pt x="624" y="2188"/>
                  </a:lnTo>
                  <a:lnTo>
                    <a:pt x="614" y="2178"/>
                  </a:lnTo>
                  <a:lnTo>
                    <a:pt x="593" y="2184"/>
                  </a:lnTo>
                  <a:lnTo>
                    <a:pt x="484" y="2209"/>
                  </a:lnTo>
                  <a:lnTo>
                    <a:pt x="441" y="2258"/>
                  </a:lnTo>
                  <a:lnTo>
                    <a:pt x="426" y="2266"/>
                  </a:lnTo>
                  <a:lnTo>
                    <a:pt x="398" y="2241"/>
                  </a:lnTo>
                  <a:lnTo>
                    <a:pt x="349" y="2237"/>
                  </a:lnTo>
                  <a:lnTo>
                    <a:pt x="321" y="2252"/>
                  </a:lnTo>
                  <a:lnTo>
                    <a:pt x="272" y="2263"/>
                  </a:lnTo>
                  <a:lnTo>
                    <a:pt x="232" y="2301"/>
                  </a:lnTo>
                  <a:lnTo>
                    <a:pt x="158" y="2327"/>
                  </a:lnTo>
                  <a:lnTo>
                    <a:pt x="49" y="2316"/>
                  </a:lnTo>
                  <a:lnTo>
                    <a:pt x="0" y="2340"/>
                  </a:lnTo>
                  <a:lnTo>
                    <a:pt x="0" y="2373"/>
                  </a:lnTo>
                  <a:lnTo>
                    <a:pt x="25" y="2391"/>
                  </a:lnTo>
                  <a:lnTo>
                    <a:pt x="43" y="2376"/>
                  </a:lnTo>
                  <a:lnTo>
                    <a:pt x="81" y="2366"/>
                  </a:lnTo>
                  <a:lnTo>
                    <a:pt x="127" y="2383"/>
                  </a:lnTo>
                  <a:lnTo>
                    <a:pt x="163" y="2391"/>
                  </a:lnTo>
                  <a:lnTo>
                    <a:pt x="191" y="2376"/>
                  </a:lnTo>
                  <a:lnTo>
                    <a:pt x="226" y="2351"/>
                  </a:lnTo>
                  <a:lnTo>
                    <a:pt x="278" y="2351"/>
                  </a:lnTo>
                  <a:lnTo>
                    <a:pt x="332" y="2319"/>
                  </a:lnTo>
                  <a:lnTo>
                    <a:pt x="392" y="2340"/>
                  </a:lnTo>
                  <a:lnTo>
                    <a:pt x="441" y="2327"/>
                  </a:lnTo>
                  <a:lnTo>
                    <a:pt x="501" y="2301"/>
                  </a:lnTo>
                  <a:lnTo>
                    <a:pt x="494" y="2345"/>
                  </a:lnTo>
                  <a:lnTo>
                    <a:pt x="512" y="2345"/>
                  </a:lnTo>
                  <a:lnTo>
                    <a:pt x="525" y="2305"/>
                  </a:lnTo>
                  <a:lnTo>
                    <a:pt x="582" y="2301"/>
                  </a:lnTo>
                  <a:lnTo>
                    <a:pt x="628" y="2319"/>
                  </a:lnTo>
                  <a:lnTo>
                    <a:pt x="635" y="2301"/>
                  </a:lnTo>
                  <a:lnTo>
                    <a:pt x="660" y="2273"/>
                  </a:lnTo>
                  <a:lnTo>
                    <a:pt x="632" y="2252"/>
                  </a:lnTo>
                  <a:lnTo>
                    <a:pt x="719" y="2212"/>
                  </a:lnTo>
                  <a:lnTo>
                    <a:pt x="811" y="2194"/>
                  </a:lnTo>
                  <a:lnTo>
                    <a:pt x="1094" y="2032"/>
                  </a:lnTo>
                  <a:lnTo>
                    <a:pt x="1139" y="1975"/>
                  </a:lnTo>
                  <a:lnTo>
                    <a:pt x="1126" y="1939"/>
                  </a:lnTo>
                  <a:lnTo>
                    <a:pt x="1086" y="1921"/>
                  </a:lnTo>
                  <a:lnTo>
                    <a:pt x="1094" y="1893"/>
                  </a:lnTo>
                  <a:lnTo>
                    <a:pt x="1147" y="1847"/>
                  </a:lnTo>
                  <a:lnTo>
                    <a:pt x="1218" y="1825"/>
                  </a:lnTo>
                  <a:lnTo>
                    <a:pt x="1238" y="1783"/>
                  </a:lnTo>
                  <a:lnTo>
                    <a:pt x="1309" y="1683"/>
                  </a:lnTo>
                  <a:lnTo>
                    <a:pt x="1397" y="1632"/>
                  </a:lnTo>
                  <a:lnTo>
                    <a:pt x="1461" y="1640"/>
                  </a:lnTo>
                  <a:lnTo>
                    <a:pt x="1481" y="1683"/>
                  </a:lnTo>
                  <a:lnTo>
                    <a:pt x="1437" y="1683"/>
                  </a:lnTo>
                  <a:lnTo>
                    <a:pt x="1419" y="1662"/>
                  </a:lnTo>
                  <a:lnTo>
                    <a:pt x="1345" y="1701"/>
                  </a:lnTo>
                  <a:lnTo>
                    <a:pt x="1341" y="1714"/>
                  </a:lnTo>
                  <a:lnTo>
                    <a:pt x="1341" y="1747"/>
                  </a:lnTo>
                  <a:lnTo>
                    <a:pt x="1302" y="1811"/>
                  </a:lnTo>
                  <a:lnTo>
                    <a:pt x="1284" y="1853"/>
                  </a:lnTo>
                  <a:lnTo>
                    <a:pt x="1323" y="1865"/>
                  </a:lnTo>
                  <a:lnTo>
                    <a:pt x="1323" y="1889"/>
                  </a:lnTo>
                  <a:lnTo>
                    <a:pt x="1259" y="1899"/>
                  </a:lnTo>
                  <a:lnTo>
                    <a:pt x="1267" y="1935"/>
                  </a:lnTo>
                  <a:lnTo>
                    <a:pt x="1351" y="1939"/>
                  </a:lnTo>
                  <a:lnTo>
                    <a:pt x="1407" y="1903"/>
                  </a:lnTo>
                  <a:lnTo>
                    <a:pt x="1437" y="1865"/>
                  </a:lnTo>
                  <a:lnTo>
                    <a:pt x="1493" y="1829"/>
                  </a:lnTo>
                  <a:lnTo>
                    <a:pt x="1539" y="1860"/>
                  </a:lnTo>
                  <a:lnTo>
                    <a:pt x="1560" y="1839"/>
                  </a:lnTo>
                  <a:lnTo>
                    <a:pt x="1585" y="1853"/>
                  </a:lnTo>
                  <a:lnTo>
                    <a:pt x="1591" y="1889"/>
                  </a:lnTo>
                  <a:lnTo>
                    <a:pt x="1613" y="1893"/>
                  </a:lnTo>
                  <a:lnTo>
                    <a:pt x="1679" y="1817"/>
                  </a:lnTo>
                  <a:lnTo>
                    <a:pt x="1669" y="1789"/>
                  </a:lnTo>
                  <a:lnTo>
                    <a:pt x="1613" y="1839"/>
                  </a:lnTo>
                  <a:lnTo>
                    <a:pt x="1637" y="1761"/>
                  </a:lnTo>
                  <a:lnTo>
                    <a:pt x="1619" y="1754"/>
                  </a:lnTo>
                  <a:lnTo>
                    <a:pt x="1602" y="1807"/>
                  </a:lnTo>
                  <a:lnTo>
                    <a:pt x="1595" y="1729"/>
                  </a:lnTo>
                  <a:lnTo>
                    <a:pt x="1654" y="1704"/>
                  </a:lnTo>
                  <a:lnTo>
                    <a:pt x="1715" y="1697"/>
                  </a:lnTo>
                  <a:lnTo>
                    <a:pt x="1764" y="1796"/>
                  </a:lnTo>
                  <a:lnTo>
                    <a:pt x="1799" y="1804"/>
                  </a:lnTo>
                  <a:lnTo>
                    <a:pt x="1909" y="1871"/>
                  </a:lnTo>
                  <a:lnTo>
                    <a:pt x="1919" y="1860"/>
                  </a:lnTo>
                  <a:lnTo>
                    <a:pt x="2015" y="1860"/>
                  </a:lnTo>
                  <a:lnTo>
                    <a:pt x="2177" y="1924"/>
                  </a:lnTo>
                  <a:lnTo>
                    <a:pt x="2227" y="1903"/>
                  </a:lnTo>
                  <a:lnTo>
                    <a:pt x="2255" y="1875"/>
                  </a:lnTo>
                  <a:lnTo>
                    <a:pt x="2255" y="1903"/>
                  </a:lnTo>
                  <a:lnTo>
                    <a:pt x="2233" y="1960"/>
                  </a:lnTo>
                  <a:lnTo>
                    <a:pt x="2388" y="2049"/>
                  </a:lnTo>
                  <a:lnTo>
                    <a:pt x="2431" y="2099"/>
                  </a:lnTo>
                  <a:lnTo>
                    <a:pt x="2487" y="2142"/>
                  </a:lnTo>
                  <a:lnTo>
                    <a:pt x="2533" y="2130"/>
                  </a:lnTo>
                  <a:lnTo>
                    <a:pt x="2544" y="2138"/>
                  </a:lnTo>
                  <a:lnTo>
                    <a:pt x="2505" y="2160"/>
                  </a:lnTo>
                  <a:lnTo>
                    <a:pt x="2505" y="2199"/>
                  </a:lnTo>
                  <a:lnTo>
                    <a:pt x="2533" y="2216"/>
                  </a:lnTo>
                  <a:lnTo>
                    <a:pt x="2561" y="2266"/>
                  </a:lnTo>
                  <a:lnTo>
                    <a:pt x="2572" y="2330"/>
                  </a:lnTo>
                  <a:lnTo>
                    <a:pt x="2607" y="2340"/>
                  </a:lnTo>
                  <a:lnTo>
                    <a:pt x="2671" y="2443"/>
                  </a:lnTo>
                  <a:lnTo>
                    <a:pt x="2696" y="2465"/>
                  </a:lnTo>
                  <a:lnTo>
                    <a:pt x="2689" y="2348"/>
                  </a:lnTo>
                  <a:lnTo>
                    <a:pt x="2703" y="2355"/>
                  </a:lnTo>
                  <a:lnTo>
                    <a:pt x="2731" y="2483"/>
                  </a:lnTo>
                  <a:lnTo>
                    <a:pt x="2749" y="2476"/>
                  </a:lnTo>
                  <a:lnTo>
                    <a:pt x="2763" y="2419"/>
                  </a:lnTo>
                  <a:lnTo>
                    <a:pt x="2777" y="2419"/>
                  </a:lnTo>
                  <a:lnTo>
                    <a:pt x="2777" y="2504"/>
                  </a:lnTo>
                  <a:lnTo>
                    <a:pt x="2801" y="2529"/>
                  </a:lnTo>
                  <a:lnTo>
                    <a:pt x="2773" y="2561"/>
                  </a:lnTo>
                  <a:lnTo>
                    <a:pt x="2778" y="2569"/>
                  </a:lnTo>
                  <a:lnTo>
                    <a:pt x="2783" y="2577"/>
                  </a:lnTo>
                  <a:lnTo>
                    <a:pt x="2788" y="2583"/>
                  </a:lnTo>
                  <a:lnTo>
                    <a:pt x="2795" y="2586"/>
                  </a:lnTo>
                  <a:lnTo>
                    <a:pt x="2799" y="2587"/>
                  </a:lnTo>
                  <a:lnTo>
                    <a:pt x="2804" y="2585"/>
                  </a:lnTo>
                  <a:lnTo>
                    <a:pt x="2808" y="2579"/>
                  </a:lnTo>
                  <a:lnTo>
                    <a:pt x="2813" y="2571"/>
                  </a:lnTo>
                  <a:lnTo>
                    <a:pt x="2829" y="2611"/>
                  </a:lnTo>
                  <a:lnTo>
                    <a:pt x="2841" y="2631"/>
                  </a:lnTo>
                  <a:lnTo>
                    <a:pt x="2845" y="2639"/>
                  </a:lnTo>
                  <a:lnTo>
                    <a:pt x="2851" y="2648"/>
                  </a:lnTo>
                  <a:lnTo>
                    <a:pt x="2852" y="2650"/>
                  </a:lnTo>
                  <a:lnTo>
                    <a:pt x="2854" y="2653"/>
                  </a:lnTo>
                  <a:lnTo>
                    <a:pt x="2859" y="2659"/>
                  </a:lnTo>
                  <a:lnTo>
                    <a:pt x="2865" y="2668"/>
                  </a:lnTo>
                  <a:lnTo>
                    <a:pt x="2873" y="2677"/>
                  </a:lnTo>
                  <a:lnTo>
                    <a:pt x="2887" y="2686"/>
                  </a:lnTo>
                  <a:lnTo>
                    <a:pt x="2900" y="2671"/>
                  </a:lnTo>
                  <a:lnTo>
                    <a:pt x="2879" y="2640"/>
                  </a:lnTo>
                  <a:lnTo>
                    <a:pt x="2869" y="2611"/>
                  </a:lnTo>
                  <a:lnTo>
                    <a:pt x="2908" y="2636"/>
                  </a:lnTo>
                  <a:lnTo>
                    <a:pt x="2939" y="2668"/>
                  </a:lnTo>
                  <a:lnTo>
                    <a:pt x="2957" y="2661"/>
                  </a:lnTo>
                  <a:lnTo>
                    <a:pt x="2957" y="2597"/>
                  </a:lnTo>
                  <a:lnTo>
                    <a:pt x="2928" y="2547"/>
                  </a:lnTo>
                  <a:lnTo>
                    <a:pt x="2943" y="2533"/>
                  </a:lnTo>
                  <a:lnTo>
                    <a:pt x="3020" y="2579"/>
                  </a:lnTo>
                  <a:lnTo>
                    <a:pt x="3048" y="2632"/>
                  </a:lnTo>
                  <a:lnTo>
                    <a:pt x="3076" y="2646"/>
                  </a:lnTo>
                  <a:lnTo>
                    <a:pt x="3105" y="2607"/>
                  </a:lnTo>
                  <a:lnTo>
                    <a:pt x="3122" y="2547"/>
                  </a:lnTo>
                  <a:lnTo>
                    <a:pt x="3098" y="2422"/>
                  </a:lnTo>
                  <a:lnTo>
                    <a:pt x="2921" y="2351"/>
                  </a:lnTo>
                  <a:lnTo>
                    <a:pt x="2897" y="2287"/>
                  </a:lnTo>
                  <a:lnTo>
                    <a:pt x="2752" y="2074"/>
                  </a:lnTo>
                  <a:lnTo>
                    <a:pt x="2685" y="2042"/>
                  </a:lnTo>
                  <a:lnTo>
                    <a:pt x="2668" y="1999"/>
                  </a:lnTo>
                  <a:lnTo>
                    <a:pt x="2635" y="1981"/>
                  </a:lnTo>
                  <a:lnTo>
                    <a:pt x="2622" y="1932"/>
                  </a:lnTo>
                  <a:lnTo>
                    <a:pt x="2572" y="1893"/>
                  </a:lnTo>
                  <a:lnTo>
                    <a:pt x="2536" y="1917"/>
                  </a:lnTo>
                  <a:lnTo>
                    <a:pt x="2516" y="1921"/>
                  </a:lnTo>
                  <a:lnTo>
                    <a:pt x="2495" y="1950"/>
                  </a:lnTo>
                  <a:lnTo>
                    <a:pt x="2487" y="2003"/>
                  </a:lnTo>
                  <a:lnTo>
                    <a:pt x="2474" y="2003"/>
                  </a:lnTo>
                  <a:lnTo>
                    <a:pt x="2417" y="2038"/>
                  </a:lnTo>
                  <a:lnTo>
                    <a:pt x="2410" y="1996"/>
                  </a:lnTo>
                  <a:lnTo>
                    <a:pt x="2290" y="1875"/>
                  </a:lnTo>
                  <a:lnTo>
                    <a:pt x="2286" y="1825"/>
                  </a:lnTo>
                  <a:lnTo>
                    <a:pt x="2240" y="1825"/>
                  </a:lnTo>
                  <a:lnTo>
                    <a:pt x="2215" y="1847"/>
                  </a:lnTo>
                  <a:lnTo>
                    <a:pt x="2166" y="1843"/>
                  </a:lnTo>
                  <a:lnTo>
                    <a:pt x="2138" y="1825"/>
                  </a:lnTo>
                  <a:lnTo>
                    <a:pt x="2141" y="352"/>
                  </a:lnTo>
                  <a:lnTo>
                    <a:pt x="2067" y="303"/>
                  </a:lnTo>
                  <a:lnTo>
                    <a:pt x="1983" y="271"/>
                  </a:lnTo>
                  <a:lnTo>
                    <a:pt x="1952" y="285"/>
                  </a:lnTo>
                  <a:lnTo>
                    <a:pt x="1916" y="295"/>
                  </a:lnTo>
                  <a:lnTo>
                    <a:pt x="1828" y="249"/>
                  </a:lnTo>
                  <a:lnTo>
                    <a:pt x="1799" y="267"/>
                  </a:lnTo>
                  <a:lnTo>
                    <a:pt x="1694" y="196"/>
                  </a:lnTo>
                  <a:lnTo>
                    <a:pt x="1570" y="185"/>
                  </a:lnTo>
                  <a:lnTo>
                    <a:pt x="1539" y="161"/>
                  </a:lnTo>
                  <a:lnTo>
                    <a:pt x="1535" y="97"/>
                  </a:lnTo>
                  <a:lnTo>
                    <a:pt x="1465" y="89"/>
                  </a:lnTo>
                  <a:lnTo>
                    <a:pt x="1437" y="118"/>
                  </a:lnTo>
                  <a:lnTo>
                    <a:pt x="1429" y="97"/>
                  </a:lnTo>
                  <a:lnTo>
                    <a:pt x="1437" y="79"/>
                  </a:lnTo>
                  <a:lnTo>
                    <a:pt x="1401" y="43"/>
                  </a:lnTo>
                  <a:lnTo>
                    <a:pt x="1341" y="0"/>
                  </a:lnTo>
                  <a:lnTo>
                    <a:pt x="1323" y="0"/>
                  </a:lnTo>
                  <a:lnTo>
                    <a:pt x="1274" y="54"/>
                  </a:lnTo>
                  <a:lnTo>
                    <a:pt x="1196" y="54"/>
                  </a:lnTo>
                  <a:lnTo>
                    <a:pt x="1178" y="43"/>
                  </a:lnTo>
                  <a:lnTo>
                    <a:pt x="1160" y="46"/>
                  </a:lnTo>
                  <a:lnTo>
                    <a:pt x="1098" y="82"/>
                  </a:lnTo>
                  <a:lnTo>
                    <a:pt x="1052" y="93"/>
                  </a:lnTo>
                  <a:lnTo>
                    <a:pt x="1024" y="75"/>
                  </a:lnTo>
                  <a:lnTo>
                    <a:pt x="960" y="118"/>
                  </a:lnTo>
                  <a:lnTo>
                    <a:pt x="938" y="171"/>
                  </a:lnTo>
                  <a:lnTo>
                    <a:pt x="875" y="231"/>
                  </a:lnTo>
                  <a:lnTo>
                    <a:pt x="805" y="235"/>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38" name="Rectangle 81">
              <a:extLst>
                <a:ext uri="{FF2B5EF4-FFF2-40B4-BE49-F238E27FC236}">
                  <a16:creationId xmlns:a16="http://schemas.microsoft.com/office/drawing/2014/main" id="{71B3D604-3D98-E00A-3DA8-23D6EE92E935}"/>
                </a:ext>
              </a:extLst>
            </p:cNvPr>
            <p:cNvSpPr>
              <a:spLocks noChangeArrowheads="1"/>
            </p:cNvSpPr>
            <p:nvPr/>
          </p:nvSpPr>
          <p:spPr bwMode="gray">
            <a:xfrm>
              <a:off x="6612708" y="1568628"/>
              <a:ext cx="18143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AK</a:t>
              </a:r>
            </a:p>
          </p:txBody>
        </p:sp>
        <p:grpSp>
          <p:nvGrpSpPr>
            <p:cNvPr id="139" name="Group 138">
              <a:extLst>
                <a:ext uri="{FF2B5EF4-FFF2-40B4-BE49-F238E27FC236}">
                  <a16:creationId xmlns:a16="http://schemas.microsoft.com/office/drawing/2014/main" id="{5B4885D4-6E63-FB2D-458F-287B13F8104D}"/>
                </a:ext>
              </a:extLst>
            </p:cNvPr>
            <p:cNvGrpSpPr/>
            <p:nvPr/>
          </p:nvGrpSpPr>
          <p:grpSpPr>
            <a:xfrm>
              <a:off x="7018651" y="4981304"/>
              <a:ext cx="622610" cy="761326"/>
              <a:chOff x="6978011" y="4978764"/>
              <a:chExt cx="622610" cy="761326"/>
            </a:xfrm>
          </p:grpSpPr>
          <p:sp>
            <p:nvSpPr>
              <p:cNvPr id="311" name="Freeform 47">
                <a:extLst>
                  <a:ext uri="{FF2B5EF4-FFF2-40B4-BE49-F238E27FC236}">
                    <a16:creationId xmlns:a16="http://schemas.microsoft.com/office/drawing/2014/main" id="{70910172-A79F-9BA9-8BA0-3A8824EBD179}"/>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rgbClr val="44546A"/>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12" name="Rectangle 114">
                <a:extLst>
                  <a:ext uri="{FF2B5EF4-FFF2-40B4-BE49-F238E27FC236}">
                    <a16:creationId xmlns:a16="http://schemas.microsoft.com/office/drawing/2014/main" id="{36668AE1-C946-A871-040B-B94A4CC14427}"/>
                  </a:ext>
                </a:extLst>
              </p:cNvPr>
              <p:cNvSpPr>
                <a:spLocks noChangeArrowheads="1"/>
              </p:cNvSpPr>
              <p:nvPr/>
            </p:nvSpPr>
            <p:spPr bwMode="gray">
              <a:xfrm>
                <a:off x="7224741" y="5258223"/>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140" name="Group 139">
              <a:extLst>
                <a:ext uri="{FF2B5EF4-FFF2-40B4-BE49-F238E27FC236}">
                  <a16:creationId xmlns:a16="http://schemas.microsoft.com/office/drawing/2014/main" id="{6BE360F0-9477-93CE-A245-47B0A8544853}"/>
                </a:ext>
              </a:extLst>
            </p:cNvPr>
            <p:cNvGrpSpPr/>
            <p:nvPr/>
          </p:nvGrpSpPr>
          <p:grpSpPr>
            <a:xfrm>
              <a:off x="10364621" y="4406079"/>
              <a:ext cx="422165" cy="218731"/>
              <a:chOff x="10323981" y="4403539"/>
              <a:chExt cx="422165" cy="218731"/>
            </a:xfrm>
          </p:grpSpPr>
          <p:sp>
            <p:nvSpPr>
              <p:cNvPr id="309" name="Freeform 41">
                <a:extLst>
                  <a:ext uri="{FF2B5EF4-FFF2-40B4-BE49-F238E27FC236}">
                    <a16:creationId xmlns:a16="http://schemas.microsoft.com/office/drawing/2014/main" id="{1755BAD1-5518-6963-5417-E84A50077E82}"/>
                  </a:ext>
                </a:extLst>
              </p:cNvPr>
              <p:cNvSpPr>
                <a:spLocks/>
              </p:cNvSpPr>
              <p:nvPr/>
            </p:nvSpPr>
            <p:spPr bwMode="gray">
              <a:xfrm>
                <a:off x="10323981" y="440353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10" name="Rectangle 114">
                <a:extLst>
                  <a:ext uri="{FF2B5EF4-FFF2-40B4-BE49-F238E27FC236}">
                    <a16:creationId xmlns:a16="http://schemas.microsoft.com/office/drawing/2014/main" id="{919187CD-3E0E-8C43-89AF-192F955E27D4}"/>
                  </a:ext>
                </a:extLst>
              </p:cNvPr>
              <p:cNvSpPr>
                <a:spLocks noChangeArrowheads="1"/>
              </p:cNvSpPr>
              <p:nvPr/>
            </p:nvSpPr>
            <p:spPr bwMode="gray">
              <a:xfrm>
                <a:off x="10453589" y="4409480"/>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a:t>
                </a:r>
              </a:p>
            </p:txBody>
          </p:sp>
        </p:grpSp>
        <p:grpSp>
          <p:nvGrpSpPr>
            <p:cNvPr id="141" name="Group 140">
              <a:extLst>
                <a:ext uri="{FF2B5EF4-FFF2-40B4-BE49-F238E27FC236}">
                  <a16:creationId xmlns:a16="http://schemas.microsoft.com/office/drawing/2014/main" id="{6DCC5346-07A2-6992-9167-8FFA9FB9F159}"/>
                </a:ext>
              </a:extLst>
            </p:cNvPr>
            <p:cNvGrpSpPr/>
            <p:nvPr/>
          </p:nvGrpSpPr>
          <p:grpSpPr>
            <a:xfrm>
              <a:off x="10364621" y="4402689"/>
              <a:ext cx="422165" cy="222121"/>
              <a:chOff x="10323981" y="4400149"/>
              <a:chExt cx="422165" cy="222121"/>
            </a:xfrm>
            <a:solidFill>
              <a:srgbClr val="44546A"/>
            </a:solidFill>
          </p:grpSpPr>
          <p:sp>
            <p:nvSpPr>
              <p:cNvPr id="307" name="Freeform 41">
                <a:extLst>
                  <a:ext uri="{FF2B5EF4-FFF2-40B4-BE49-F238E27FC236}">
                    <a16:creationId xmlns:a16="http://schemas.microsoft.com/office/drawing/2014/main" id="{D334EBA0-4B3E-62B8-7AB4-21634B3D517D}"/>
                  </a:ext>
                </a:extLst>
              </p:cNvPr>
              <p:cNvSpPr>
                <a:spLocks/>
              </p:cNvSpPr>
              <p:nvPr/>
            </p:nvSpPr>
            <p:spPr bwMode="gray">
              <a:xfrm>
                <a:off x="10323981" y="440353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08" name="Rectangle 114">
                <a:extLst>
                  <a:ext uri="{FF2B5EF4-FFF2-40B4-BE49-F238E27FC236}">
                    <a16:creationId xmlns:a16="http://schemas.microsoft.com/office/drawing/2014/main" id="{6015D6BD-8DE3-1AF5-29AC-035E1A48E599}"/>
                  </a:ext>
                </a:extLst>
              </p:cNvPr>
              <p:cNvSpPr>
                <a:spLocks noChangeArrowheads="1"/>
              </p:cNvSpPr>
              <p:nvPr/>
            </p:nvSpPr>
            <p:spPr bwMode="gray">
              <a:xfrm>
                <a:off x="10462920" y="4400149"/>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MD</a:t>
                </a:r>
              </a:p>
            </p:txBody>
          </p:sp>
        </p:grpSp>
        <p:grpSp>
          <p:nvGrpSpPr>
            <p:cNvPr id="142" name="Group 141">
              <a:extLst>
                <a:ext uri="{FF2B5EF4-FFF2-40B4-BE49-F238E27FC236}">
                  <a16:creationId xmlns:a16="http://schemas.microsoft.com/office/drawing/2014/main" id="{3C75DD57-1D74-D048-1A9A-9AA67C3A05C2}"/>
                </a:ext>
              </a:extLst>
            </p:cNvPr>
            <p:cNvGrpSpPr/>
            <p:nvPr/>
          </p:nvGrpSpPr>
          <p:grpSpPr>
            <a:xfrm>
              <a:off x="10129460" y="5087648"/>
              <a:ext cx="481515" cy="368577"/>
              <a:chOff x="10088820" y="5085108"/>
              <a:chExt cx="481515" cy="368577"/>
            </a:xfrm>
            <a:solidFill>
              <a:srgbClr val="44546A"/>
            </a:solidFill>
          </p:grpSpPr>
          <p:sp>
            <p:nvSpPr>
              <p:cNvPr id="305" name="Freeform 56">
                <a:extLst>
                  <a:ext uri="{FF2B5EF4-FFF2-40B4-BE49-F238E27FC236}">
                    <a16:creationId xmlns:a16="http://schemas.microsoft.com/office/drawing/2014/main" id="{1AB56013-9542-B885-291E-B276F0AF7196}"/>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06" name="Rectangle 114">
                <a:extLst>
                  <a:ext uri="{FF2B5EF4-FFF2-40B4-BE49-F238E27FC236}">
                    <a16:creationId xmlns:a16="http://schemas.microsoft.com/office/drawing/2014/main" id="{4CAD0666-7E84-5DE2-99BE-52EFBE786366}"/>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143" name="Group 142">
              <a:extLst>
                <a:ext uri="{FF2B5EF4-FFF2-40B4-BE49-F238E27FC236}">
                  <a16:creationId xmlns:a16="http://schemas.microsoft.com/office/drawing/2014/main" id="{491F39B7-BE5C-F70A-F45E-E8C26708DA59}"/>
                </a:ext>
              </a:extLst>
            </p:cNvPr>
            <p:cNvGrpSpPr/>
            <p:nvPr/>
          </p:nvGrpSpPr>
          <p:grpSpPr>
            <a:xfrm>
              <a:off x="9272812" y="4294901"/>
              <a:ext cx="387452" cy="706946"/>
              <a:chOff x="9232172" y="4292361"/>
              <a:chExt cx="387452" cy="706946"/>
            </a:xfrm>
          </p:grpSpPr>
          <p:sp>
            <p:nvSpPr>
              <p:cNvPr id="303" name="Freeform 62">
                <a:extLst>
                  <a:ext uri="{FF2B5EF4-FFF2-40B4-BE49-F238E27FC236}">
                    <a16:creationId xmlns:a16="http://schemas.microsoft.com/office/drawing/2014/main" id="{3AFADA89-10D1-D2DE-2748-8A1F0663D3C7}"/>
                  </a:ext>
                </a:extLst>
              </p:cNvPr>
              <p:cNvSpPr>
                <a:spLocks/>
              </p:cNvSpPr>
              <p:nvPr/>
            </p:nvSpPr>
            <p:spPr bwMode="gray">
              <a:xfrm>
                <a:off x="9232172" y="4292361"/>
                <a:ext cx="387452" cy="706946"/>
              </a:xfrm>
              <a:custGeom>
                <a:avLst/>
                <a:gdLst>
                  <a:gd name="T0" fmla="*/ 39 w 317"/>
                  <a:gd name="T1" fmla="*/ 40 h 585"/>
                  <a:gd name="T2" fmla="*/ 258 w 317"/>
                  <a:gd name="T3" fmla="*/ 0 h 585"/>
                  <a:gd name="T4" fmla="*/ 258 w 317"/>
                  <a:gd name="T5" fmla="*/ 24 h 585"/>
                  <a:gd name="T6" fmla="*/ 279 w 317"/>
                  <a:gd name="T7" fmla="*/ 60 h 585"/>
                  <a:gd name="T8" fmla="*/ 288 w 317"/>
                  <a:gd name="T9" fmla="*/ 92 h 585"/>
                  <a:gd name="T10" fmla="*/ 332 w 317"/>
                  <a:gd name="T11" fmla="*/ 324 h 585"/>
                  <a:gd name="T12" fmla="*/ 323 w 317"/>
                  <a:gd name="T13" fmla="*/ 352 h 585"/>
                  <a:gd name="T14" fmla="*/ 345 w 317"/>
                  <a:gd name="T15" fmla="*/ 376 h 585"/>
                  <a:gd name="T16" fmla="*/ 310 w 317"/>
                  <a:gd name="T17" fmla="*/ 484 h 585"/>
                  <a:gd name="T18" fmla="*/ 284 w 317"/>
                  <a:gd name="T19" fmla="*/ 524 h 585"/>
                  <a:gd name="T20" fmla="*/ 297 w 317"/>
                  <a:gd name="T21" fmla="*/ 536 h 585"/>
                  <a:gd name="T22" fmla="*/ 275 w 317"/>
                  <a:gd name="T23" fmla="*/ 548 h 585"/>
                  <a:gd name="T24" fmla="*/ 279 w 317"/>
                  <a:gd name="T25" fmla="*/ 568 h 585"/>
                  <a:gd name="T26" fmla="*/ 223 w 317"/>
                  <a:gd name="T27" fmla="*/ 568 h 585"/>
                  <a:gd name="T28" fmla="*/ 210 w 317"/>
                  <a:gd name="T29" fmla="*/ 584 h 585"/>
                  <a:gd name="T30" fmla="*/ 188 w 317"/>
                  <a:gd name="T31" fmla="*/ 572 h 585"/>
                  <a:gd name="T32" fmla="*/ 166 w 317"/>
                  <a:gd name="T33" fmla="*/ 532 h 585"/>
                  <a:gd name="T34" fmla="*/ 114 w 317"/>
                  <a:gd name="T35" fmla="*/ 484 h 585"/>
                  <a:gd name="T36" fmla="*/ 122 w 317"/>
                  <a:gd name="T37" fmla="*/ 412 h 585"/>
                  <a:gd name="T38" fmla="*/ 70 w 317"/>
                  <a:gd name="T39" fmla="*/ 384 h 585"/>
                  <a:gd name="T40" fmla="*/ 31 w 317"/>
                  <a:gd name="T41" fmla="*/ 340 h 585"/>
                  <a:gd name="T42" fmla="*/ 0 w 317"/>
                  <a:gd name="T43" fmla="*/ 268 h 585"/>
                  <a:gd name="T44" fmla="*/ 0 w 317"/>
                  <a:gd name="T45" fmla="*/ 204 h 585"/>
                  <a:gd name="T46" fmla="*/ 17 w 317"/>
                  <a:gd name="T47" fmla="*/ 172 h 585"/>
                  <a:gd name="T48" fmla="*/ 13 w 317"/>
                  <a:gd name="T49" fmla="*/ 132 h 585"/>
                  <a:gd name="T50" fmla="*/ 48 w 317"/>
                  <a:gd name="T51" fmla="*/ 124 h 585"/>
                  <a:gd name="T52" fmla="*/ 61 w 317"/>
                  <a:gd name="T53" fmla="*/ 100 h 585"/>
                  <a:gd name="T54" fmla="*/ 61 w 317"/>
                  <a:gd name="T55" fmla="*/ 64 h 585"/>
                  <a:gd name="T56" fmla="*/ 39 w 317"/>
                  <a:gd name="T57" fmla="*/ 40 h 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7"/>
                  <a:gd name="T88" fmla="*/ 0 h 585"/>
                  <a:gd name="T89" fmla="*/ 317 w 317"/>
                  <a:gd name="T90" fmla="*/ 585 h 5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7" h="585">
                    <a:moveTo>
                      <a:pt x="36" y="40"/>
                    </a:moveTo>
                    <a:lnTo>
                      <a:pt x="236" y="0"/>
                    </a:lnTo>
                    <a:lnTo>
                      <a:pt x="236" y="24"/>
                    </a:lnTo>
                    <a:lnTo>
                      <a:pt x="256" y="60"/>
                    </a:lnTo>
                    <a:lnTo>
                      <a:pt x="264" y="92"/>
                    </a:lnTo>
                    <a:lnTo>
                      <a:pt x="304" y="324"/>
                    </a:lnTo>
                    <a:lnTo>
                      <a:pt x="296" y="352"/>
                    </a:lnTo>
                    <a:lnTo>
                      <a:pt x="316" y="376"/>
                    </a:lnTo>
                    <a:lnTo>
                      <a:pt x="284" y="484"/>
                    </a:lnTo>
                    <a:lnTo>
                      <a:pt x="260" y="524"/>
                    </a:lnTo>
                    <a:lnTo>
                      <a:pt x="272" y="536"/>
                    </a:lnTo>
                    <a:lnTo>
                      <a:pt x="252" y="548"/>
                    </a:lnTo>
                    <a:lnTo>
                      <a:pt x="256" y="568"/>
                    </a:lnTo>
                    <a:lnTo>
                      <a:pt x="204" y="568"/>
                    </a:lnTo>
                    <a:lnTo>
                      <a:pt x="192" y="584"/>
                    </a:lnTo>
                    <a:lnTo>
                      <a:pt x="172" y="572"/>
                    </a:lnTo>
                    <a:lnTo>
                      <a:pt x="152" y="532"/>
                    </a:lnTo>
                    <a:lnTo>
                      <a:pt x="104" y="484"/>
                    </a:lnTo>
                    <a:lnTo>
                      <a:pt x="112" y="412"/>
                    </a:lnTo>
                    <a:lnTo>
                      <a:pt x="64" y="384"/>
                    </a:lnTo>
                    <a:lnTo>
                      <a:pt x="28" y="340"/>
                    </a:lnTo>
                    <a:lnTo>
                      <a:pt x="0" y="268"/>
                    </a:lnTo>
                    <a:lnTo>
                      <a:pt x="0" y="204"/>
                    </a:lnTo>
                    <a:lnTo>
                      <a:pt x="16" y="172"/>
                    </a:lnTo>
                    <a:lnTo>
                      <a:pt x="12" y="132"/>
                    </a:lnTo>
                    <a:lnTo>
                      <a:pt x="44" y="124"/>
                    </a:lnTo>
                    <a:lnTo>
                      <a:pt x="56" y="100"/>
                    </a:lnTo>
                    <a:lnTo>
                      <a:pt x="56" y="64"/>
                    </a:lnTo>
                    <a:lnTo>
                      <a:pt x="36" y="40"/>
                    </a:lnTo>
                  </a:path>
                </a:pathLst>
              </a:custGeom>
              <a:solidFill>
                <a:srgbClr val="FF0000"/>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04" name="Rectangle 114">
                <a:extLst>
                  <a:ext uri="{FF2B5EF4-FFF2-40B4-BE49-F238E27FC236}">
                    <a16:creationId xmlns:a16="http://schemas.microsoft.com/office/drawing/2014/main" id="{5FFDBE1C-4BE5-FCA0-8C5D-45DA98C27CBF}"/>
                  </a:ext>
                </a:extLst>
              </p:cNvPr>
              <p:cNvSpPr>
                <a:spLocks noChangeArrowheads="1"/>
              </p:cNvSpPr>
              <p:nvPr/>
            </p:nvSpPr>
            <p:spPr bwMode="gray">
              <a:xfrm>
                <a:off x="9313903" y="4532719"/>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IL</a:t>
                </a:r>
              </a:p>
            </p:txBody>
          </p:sp>
        </p:grpSp>
        <p:grpSp>
          <p:nvGrpSpPr>
            <p:cNvPr id="144" name="Group 143">
              <a:extLst>
                <a:ext uri="{FF2B5EF4-FFF2-40B4-BE49-F238E27FC236}">
                  <a16:creationId xmlns:a16="http://schemas.microsoft.com/office/drawing/2014/main" id="{09DC4190-B228-9001-3530-85AA565C2295}"/>
                </a:ext>
              </a:extLst>
            </p:cNvPr>
            <p:cNvGrpSpPr/>
            <p:nvPr/>
          </p:nvGrpSpPr>
          <p:grpSpPr>
            <a:xfrm>
              <a:off x="9081327" y="3810311"/>
              <a:ext cx="496073" cy="534137"/>
              <a:chOff x="9040687" y="3807771"/>
              <a:chExt cx="496073" cy="534137"/>
            </a:xfrm>
            <a:solidFill>
              <a:srgbClr val="EB0029"/>
            </a:solidFill>
          </p:grpSpPr>
          <p:sp>
            <p:nvSpPr>
              <p:cNvPr id="301" name="Freeform 68">
                <a:extLst>
                  <a:ext uri="{FF2B5EF4-FFF2-40B4-BE49-F238E27FC236}">
                    <a16:creationId xmlns:a16="http://schemas.microsoft.com/office/drawing/2014/main" id="{582CEAE7-9D37-0309-0FFA-AA43FDC37278}"/>
                  </a:ext>
                </a:extLst>
              </p:cNvPr>
              <p:cNvSpPr>
                <a:spLocks/>
              </p:cNvSpPr>
              <p:nvPr/>
            </p:nvSpPr>
            <p:spPr bwMode="gray">
              <a:xfrm>
                <a:off x="9040687" y="3807771"/>
                <a:ext cx="496073" cy="534137"/>
              </a:xfrm>
              <a:custGeom>
                <a:avLst/>
                <a:gdLst>
                  <a:gd name="T0" fmla="*/ 184 w 405"/>
                  <a:gd name="T1" fmla="*/ 32 h 442"/>
                  <a:gd name="T2" fmla="*/ 144 w 405"/>
                  <a:gd name="T3" fmla="*/ 32 h 442"/>
                  <a:gd name="T4" fmla="*/ 149 w 405"/>
                  <a:gd name="T5" fmla="*/ 0 h 442"/>
                  <a:gd name="T6" fmla="*/ 61 w 405"/>
                  <a:gd name="T7" fmla="*/ 20 h 442"/>
                  <a:gd name="T8" fmla="*/ 44 w 405"/>
                  <a:gd name="T9" fmla="*/ 48 h 442"/>
                  <a:gd name="T10" fmla="*/ 35 w 405"/>
                  <a:gd name="T11" fmla="*/ 88 h 442"/>
                  <a:gd name="T12" fmla="*/ 9 w 405"/>
                  <a:gd name="T13" fmla="*/ 100 h 442"/>
                  <a:gd name="T14" fmla="*/ 35 w 405"/>
                  <a:gd name="T15" fmla="*/ 112 h 442"/>
                  <a:gd name="T16" fmla="*/ 0 w 405"/>
                  <a:gd name="T17" fmla="*/ 112 h 442"/>
                  <a:gd name="T18" fmla="*/ 22 w 405"/>
                  <a:gd name="T19" fmla="*/ 124 h 442"/>
                  <a:gd name="T20" fmla="*/ 13 w 405"/>
                  <a:gd name="T21" fmla="*/ 148 h 442"/>
                  <a:gd name="T22" fmla="*/ 26 w 405"/>
                  <a:gd name="T23" fmla="*/ 216 h 442"/>
                  <a:gd name="T24" fmla="*/ 9 w 405"/>
                  <a:gd name="T25" fmla="*/ 241 h 442"/>
                  <a:gd name="T26" fmla="*/ 61 w 405"/>
                  <a:gd name="T27" fmla="*/ 257 h 442"/>
                  <a:gd name="T28" fmla="*/ 105 w 405"/>
                  <a:gd name="T29" fmla="*/ 289 h 442"/>
                  <a:gd name="T30" fmla="*/ 140 w 405"/>
                  <a:gd name="T31" fmla="*/ 305 h 442"/>
                  <a:gd name="T32" fmla="*/ 149 w 405"/>
                  <a:gd name="T33" fmla="*/ 341 h 442"/>
                  <a:gd name="T34" fmla="*/ 162 w 405"/>
                  <a:gd name="T35" fmla="*/ 349 h 442"/>
                  <a:gd name="T36" fmla="*/ 153 w 405"/>
                  <a:gd name="T37" fmla="*/ 397 h 442"/>
                  <a:gd name="T38" fmla="*/ 171 w 405"/>
                  <a:gd name="T39" fmla="*/ 421 h 442"/>
                  <a:gd name="T40" fmla="*/ 210 w 405"/>
                  <a:gd name="T41" fmla="*/ 441 h 442"/>
                  <a:gd name="T42" fmla="*/ 429 w 405"/>
                  <a:gd name="T43" fmla="*/ 401 h 442"/>
                  <a:gd name="T44" fmla="*/ 416 w 405"/>
                  <a:gd name="T45" fmla="*/ 345 h 442"/>
                  <a:gd name="T46" fmla="*/ 442 w 405"/>
                  <a:gd name="T47" fmla="*/ 136 h 442"/>
                  <a:gd name="T48" fmla="*/ 389 w 405"/>
                  <a:gd name="T49" fmla="*/ 212 h 442"/>
                  <a:gd name="T50" fmla="*/ 385 w 405"/>
                  <a:gd name="T51" fmla="*/ 192 h 442"/>
                  <a:gd name="T52" fmla="*/ 403 w 405"/>
                  <a:gd name="T53" fmla="*/ 148 h 442"/>
                  <a:gd name="T54" fmla="*/ 389 w 405"/>
                  <a:gd name="T55" fmla="*/ 96 h 442"/>
                  <a:gd name="T56" fmla="*/ 372 w 405"/>
                  <a:gd name="T57" fmla="*/ 96 h 442"/>
                  <a:gd name="T58" fmla="*/ 363 w 405"/>
                  <a:gd name="T59" fmla="*/ 80 h 442"/>
                  <a:gd name="T60" fmla="*/ 315 w 405"/>
                  <a:gd name="T61" fmla="*/ 80 h 442"/>
                  <a:gd name="T62" fmla="*/ 276 w 405"/>
                  <a:gd name="T63" fmla="*/ 52 h 442"/>
                  <a:gd name="T64" fmla="*/ 214 w 405"/>
                  <a:gd name="T65" fmla="*/ 52 h 442"/>
                  <a:gd name="T66" fmla="*/ 184 w 405"/>
                  <a:gd name="T67" fmla="*/ 32 h 4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5"/>
                  <a:gd name="T103" fmla="*/ 0 h 442"/>
                  <a:gd name="T104" fmla="*/ 405 w 405"/>
                  <a:gd name="T105" fmla="*/ 442 h 4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5" h="442">
                    <a:moveTo>
                      <a:pt x="168" y="32"/>
                    </a:moveTo>
                    <a:lnTo>
                      <a:pt x="132" y="32"/>
                    </a:lnTo>
                    <a:lnTo>
                      <a:pt x="136" y="0"/>
                    </a:lnTo>
                    <a:lnTo>
                      <a:pt x="56" y="20"/>
                    </a:lnTo>
                    <a:lnTo>
                      <a:pt x="40" y="48"/>
                    </a:lnTo>
                    <a:lnTo>
                      <a:pt x="32" y="88"/>
                    </a:lnTo>
                    <a:lnTo>
                      <a:pt x="8" y="100"/>
                    </a:lnTo>
                    <a:lnTo>
                      <a:pt x="32" y="112"/>
                    </a:lnTo>
                    <a:lnTo>
                      <a:pt x="0" y="112"/>
                    </a:lnTo>
                    <a:lnTo>
                      <a:pt x="20" y="124"/>
                    </a:lnTo>
                    <a:lnTo>
                      <a:pt x="12" y="148"/>
                    </a:lnTo>
                    <a:lnTo>
                      <a:pt x="24" y="216"/>
                    </a:lnTo>
                    <a:lnTo>
                      <a:pt x="8" y="241"/>
                    </a:lnTo>
                    <a:lnTo>
                      <a:pt x="56" y="257"/>
                    </a:lnTo>
                    <a:lnTo>
                      <a:pt x="96" y="289"/>
                    </a:lnTo>
                    <a:lnTo>
                      <a:pt x="128" y="305"/>
                    </a:lnTo>
                    <a:lnTo>
                      <a:pt x="136" y="341"/>
                    </a:lnTo>
                    <a:lnTo>
                      <a:pt x="148" y="349"/>
                    </a:lnTo>
                    <a:lnTo>
                      <a:pt x="140" y="397"/>
                    </a:lnTo>
                    <a:lnTo>
                      <a:pt x="156" y="421"/>
                    </a:lnTo>
                    <a:lnTo>
                      <a:pt x="192" y="441"/>
                    </a:lnTo>
                    <a:lnTo>
                      <a:pt x="392" y="401"/>
                    </a:lnTo>
                    <a:lnTo>
                      <a:pt x="380" y="345"/>
                    </a:lnTo>
                    <a:lnTo>
                      <a:pt x="404" y="136"/>
                    </a:lnTo>
                    <a:lnTo>
                      <a:pt x="356" y="212"/>
                    </a:lnTo>
                    <a:lnTo>
                      <a:pt x="352" y="192"/>
                    </a:lnTo>
                    <a:lnTo>
                      <a:pt x="368" y="148"/>
                    </a:lnTo>
                    <a:lnTo>
                      <a:pt x="356" y="96"/>
                    </a:lnTo>
                    <a:lnTo>
                      <a:pt x="340" y="96"/>
                    </a:lnTo>
                    <a:lnTo>
                      <a:pt x="332" y="80"/>
                    </a:lnTo>
                    <a:lnTo>
                      <a:pt x="288" y="80"/>
                    </a:lnTo>
                    <a:lnTo>
                      <a:pt x="252" y="52"/>
                    </a:lnTo>
                    <a:lnTo>
                      <a:pt x="196" y="52"/>
                    </a:lnTo>
                    <a:lnTo>
                      <a:pt x="168" y="32"/>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02" name="Rectangle 114">
                <a:extLst>
                  <a:ext uri="{FF2B5EF4-FFF2-40B4-BE49-F238E27FC236}">
                    <a16:creationId xmlns:a16="http://schemas.microsoft.com/office/drawing/2014/main" id="{9B9A99F5-9EF4-04A9-EFA0-87E12AA6B12C}"/>
                  </a:ext>
                </a:extLst>
              </p:cNvPr>
              <p:cNvSpPr>
                <a:spLocks noChangeArrowheads="1"/>
              </p:cNvSpPr>
              <p:nvPr/>
            </p:nvSpPr>
            <p:spPr bwMode="gray">
              <a:xfrm>
                <a:off x="9215921" y="4027709"/>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WI</a:t>
                </a:r>
              </a:p>
            </p:txBody>
          </p:sp>
        </p:grpSp>
        <p:grpSp>
          <p:nvGrpSpPr>
            <p:cNvPr id="145" name="Group 144">
              <a:extLst>
                <a:ext uri="{FF2B5EF4-FFF2-40B4-BE49-F238E27FC236}">
                  <a16:creationId xmlns:a16="http://schemas.microsoft.com/office/drawing/2014/main" id="{ECCEC60F-38B7-CFA0-A951-B795C5AF3A03}"/>
                </a:ext>
              </a:extLst>
            </p:cNvPr>
            <p:cNvGrpSpPr/>
            <p:nvPr/>
          </p:nvGrpSpPr>
          <p:grpSpPr>
            <a:xfrm>
              <a:off x="8698354" y="3486569"/>
              <a:ext cx="643886" cy="770993"/>
              <a:chOff x="8657714" y="3484029"/>
              <a:chExt cx="643886" cy="770993"/>
            </a:xfrm>
            <a:solidFill>
              <a:srgbClr val="EB0029"/>
            </a:solidFill>
          </p:grpSpPr>
          <p:sp>
            <p:nvSpPr>
              <p:cNvPr id="299" name="Freeform 67">
                <a:extLst>
                  <a:ext uri="{FF2B5EF4-FFF2-40B4-BE49-F238E27FC236}">
                    <a16:creationId xmlns:a16="http://schemas.microsoft.com/office/drawing/2014/main" id="{F8FD5E1F-7A73-816A-36FB-8D963B4926F5}"/>
                  </a:ext>
                </a:extLst>
              </p:cNvPr>
              <p:cNvSpPr>
                <a:spLocks/>
              </p:cNvSpPr>
              <p:nvPr/>
            </p:nvSpPr>
            <p:spPr bwMode="gray">
              <a:xfrm>
                <a:off x="8657714" y="3484029"/>
                <a:ext cx="643886" cy="770993"/>
              </a:xfrm>
              <a:custGeom>
                <a:avLst/>
                <a:gdLst>
                  <a:gd name="T0" fmla="*/ 574 w 526"/>
                  <a:gd name="T1" fmla="*/ 140 h 638"/>
                  <a:gd name="T2" fmla="*/ 530 w 526"/>
                  <a:gd name="T3" fmla="*/ 184 h 638"/>
                  <a:gd name="T4" fmla="*/ 473 w 526"/>
                  <a:gd name="T5" fmla="*/ 212 h 638"/>
                  <a:gd name="T6" fmla="*/ 403 w 526"/>
                  <a:gd name="T7" fmla="*/ 292 h 638"/>
                  <a:gd name="T8" fmla="*/ 386 w 526"/>
                  <a:gd name="T9" fmla="*/ 320 h 638"/>
                  <a:gd name="T10" fmla="*/ 377 w 526"/>
                  <a:gd name="T11" fmla="*/ 360 h 638"/>
                  <a:gd name="T12" fmla="*/ 351 w 526"/>
                  <a:gd name="T13" fmla="*/ 372 h 638"/>
                  <a:gd name="T14" fmla="*/ 377 w 526"/>
                  <a:gd name="T15" fmla="*/ 384 h 638"/>
                  <a:gd name="T16" fmla="*/ 342 w 526"/>
                  <a:gd name="T17" fmla="*/ 384 h 638"/>
                  <a:gd name="T18" fmla="*/ 364 w 526"/>
                  <a:gd name="T19" fmla="*/ 396 h 638"/>
                  <a:gd name="T20" fmla="*/ 355 w 526"/>
                  <a:gd name="T21" fmla="*/ 420 h 638"/>
                  <a:gd name="T22" fmla="*/ 368 w 526"/>
                  <a:gd name="T23" fmla="*/ 488 h 638"/>
                  <a:gd name="T24" fmla="*/ 351 w 526"/>
                  <a:gd name="T25" fmla="*/ 513 h 638"/>
                  <a:gd name="T26" fmla="*/ 403 w 526"/>
                  <a:gd name="T27" fmla="*/ 529 h 638"/>
                  <a:gd name="T28" fmla="*/ 447 w 526"/>
                  <a:gd name="T29" fmla="*/ 561 h 638"/>
                  <a:gd name="T30" fmla="*/ 482 w 526"/>
                  <a:gd name="T31" fmla="*/ 577 h 638"/>
                  <a:gd name="T32" fmla="*/ 491 w 526"/>
                  <a:gd name="T33" fmla="*/ 613 h 638"/>
                  <a:gd name="T34" fmla="*/ 97 w 526"/>
                  <a:gd name="T35" fmla="*/ 637 h 638"/>
                  <a:gd name="T36" fmla="*/ 71 w 526"/>
                  <a:gd name="T37" fmla="*/ 460 h 638"/>
                  <a:gd name="T38" fmla="*/ 48 w 526"/>
                  <a:gd name="T39" fmla="*/ 432 h 638"/>
                  <a:gd name="T40" fmla="*/ 67 w 526"/>
                  <a:gd name="T41" fmla="*/ 396 h 638"/>
                  <a:gd name="T42" fmla="*/ 52 w 526"/>
                  <a:gd name="T43" fmla="*/ 260 h 638"/>
                  <a:gd name="T44" fmla="*/ 26 w 526"/>
                  <a:gd name="T45" fmla="*/ 192 h 638"/>
                  <a:gd name="T46" fmla="*/ 0 w 526"/>
                  <a:gd name="T47" fmla="*/ 68 h 638"/>
                  <a:gd name="T48" fmla="*/ 154 w 526"/>
                  <a:gd name="T49" fmla="*/ 52 h 638"/>
                  <a:gd name="T50" fmla="*/ 198 w 526"/>
                  <a:gd name="T51" fmla="*/ 0 h 638"/>
                  <a:gd name="T52" fmla="*/ 224 w 526"/>
                  <a:gd name="T53" fmla="*/ 16 h 638"/>
                  <a:gd name="T54" fmla="*/ 211 w 526"/>
                  <a:gd name="T55" fmla="*/ 40 h 638"/>
                  <a:gd name="T56" fmla="*/ 237 w 526"/>
                  <a:gd name="T57" fmla="*/ 52 h 638"/>
                  <a:gd name="T58" fmla="*/ 224 w 526"/>
                  <a:gd name="T59" fmla="*/ 80 h 638"/>
                  <a:gd name="T60" fmla="*/ 272 w 526"/>
                  <a:gd name="T61" fmla="*/ 100 h 638"/>
                  <a:gd name="T62" fmla="*/ 320 w 526"/>
                  <a:gd name="T63" fmla="*/ 88 h 638"/>
                  <a:gd name="T64" fmla="*/ 469 w 526"/>
                  <a:gd name="T65" fmla="*/ 140 h 638"/>
                  <a:gd name="T66" fmla="*/ 574 w 526"/>
                  <a:gd name="T67" fmla="*/ 140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638"/>
                  <a:gd name="T104" fmla="*/ 526 w 526"/>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638">
                    <a:moveTo>
                      <a:pt x="525" y="140"/>
                    </a:moveTo>
                    <a:lnTo>
                      <a:pt x="485" y="184"/>
                    </a:lnTo>
                    <a:lnTo>
                      <a:pt x="433" y="212"/>
                    </a:lnTo>
                    <a:lnTo>
                      <a:pt x="369" y="292"/>
                    </a:lnTo>
                    <a:lnTo>
                      <a:pt x="353" y="320"/>
                    </a:lnTo>
                    <a:lnTo>
                      <a:pt x="345" y="360"/>
                    </a:lnTo>
                    <a:lnTo>
                      <a:pt x="321" y="372"/>
                    </a:lnTo>
                    <a:lnTo>
                      <a:pt x="345" y="384"/>
                    </a:lnTo>
                    <a:lnTo>
                      <a:pt x="313" y="384"/>
                    </a:lnTo>
                    <a:lnTo>
                      <a:pt x="333" y="396"/>
                    </a:lnTo>
                    <a:lnTo>
                      <a:pt x="325" y="420"/>
                    </a:lnTo>
                    <a:lnTo>
                      <a:pt x="337" y="488"/>
                    </a:lnTo>
                    <a:lnTo>
                      <a:pt x="321" y="513"/>
                    </a:lnTo>
                    <a:lnTo>
                      <a:pt x="369" y="529"/>
                    </a:lnTo>
                    <a:lnTo>
                      <a:pt x="409" y="561"/>
                    </a:lnTo>
                    <a:lnTo>
                      <a:pt x="441" y="577"/>
                    </a:lnTo>
                    <a:lnTo>
                      <a:pt x="449" y="613"/>
                    </a:lnTo>
                    <a:lnTo>
                      <a:pt x="89" y="637"/>
                    </a:lnTo>
                    <a:lnTo>
                      <a:pt x="65" y="460"/>
                    </a:lnTo>
                    <a:lnTo>
                      <a:pt x="44" y="432"/>
                    </a:lnTo>
                    <a:lnTo>
                      <a:pt x="61" y="396"/>
                    </a:lnTo>
                    <a:lnTo>
                      <a:pt x="48" y="260"/>
                    </a:lnTo>
                    <a:lnTo>
                      <a:pt x="24" y="192"/>
                    </a:lnTo>
                    <a:lnTo>
                      <a:pt x="0" y="68"/>
                    </a:lnTo>
                    <a:lnTo>
                      <a:pt x="141" y="52"/>
                    </a:lnTo>
                    <a:lnTo>
                      <a:pt x="181" y="0"/>
                    </a:lnTo>
                    <a:lnTo>
                      <a:pt x="205" y="16"/>
                    </a:lnTo>
                    <a:lnTo>
                      <a:pt x="193" y="40"/>
                    </a:lnTo>
                    <a:lnTo>
                      <a:pt x="217" y="52"/>
                    </a:lnTo>
                    <a:lnTo>
                      <a:pt x="205" y="80"/>
                    </a:lnTo>
                    <a:lnTo>
                      <a:pt x="249" y="100"/>
                    </a:lnTo>
                    <a:lnTo>
                      <a:pt x="293" y="88"/>
                    </a:lnTo>
                    <a:lnTo>
                      <a:pt x="429" y="140"/>
                    </a:lnTo>
                    <a:lnTo>
                      <a:pt x="525" y="140"/>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300" name="Rectangle 114">
                <a:extLst>
                  <a:ext uri="{FF2B5EF4-FFF2-40B4-BE49-F238E27FC236}">
                    <a16:creationId xmlns:a16="http://schemas.microsoft.com/office/drawing/2014/main" id="{A0FB3B81-BB6C-CCF2-FEBF-3D7CD1F02749}"/>
                  </a:ext>
                </a:extLst>
              </p:cNvPr>
              <p:cNvSpPr>
                <a:spLocks noChangeArrowheads="1"/>
              </p:cNvSpPr>
              <p:nvPr/>
            </p:nvSpPr>
            <p:spPr bwMode="gray">
              <a:xfrm>
                <a:off x="8803662" y="3822276"/>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MN</a:t>
                </a:r>
              </a:p>
            </p:txBody>
          </p:sp>
        </p:grpSp>
        <p:grpSp>
          <p:nvGrpSpPr>
            <p:cNvPr id="146" name="Group 145">
              <a:extLst>
                <a:ext uri="{FF2B5EF4-FFF2-40B4-BE49-F238E27FC236}">
                  <a16:creationId xmlns:a16="http://schemas.microsoft.com/office/drawing/2014/main" id="{CA96B8D1-4A90-B53D-B4F8-C8FA49072B8B}"/>
                </a:ext>
              </a:extLst>
            </p:cNvPr>
            <p:cNvGrpSpPr/>
            <p:nvPr/>
          </p:nvGrpSpPr>
          <p:grpSpPr>
            <a:xfrm>
              <a:off x="6665914" y="4251397"/>
              <a:ext cx="593495" cy="958303"/>
              <a:chOff x="6625274" y="4248857"/>
              <a:chExt cx="593495" cy="958303"/>
            </a:xfrm>
            <a:solidFill>
              <a:srgbClr val="EB0029"/>
            </a:solidFill>
          </p:grpSpPr>
          <p:sp>
            <p:nvSpPr>
              <p:cNvPr id="297" name="Freeform 32">
                <a:extLst>
                  <a:ext uri="{FF2B5EF4-FFF2-40B4-BE49-F238E27FC236}">
                    <a16:creationId xmlns:a16="http://schemas.microsoft.com/office/drawing/2014/main" id="{FA13D3D1-1665-8F30-AC5D-8FBD9B864C7C}"/>
                  </a:ext>
                </a:extLst>
              </p:cNvPr>
              <p:cNvSpPr>
                <a:spLocks/>
              </p:cNvSpPr>
              <p:nvPr/>
            </p:nvSpPr>
            <p:spPr bwMode="gray">
              <a:xfrm>
                <a:off x="6625274" y="4248857"/>
                <a:ext cx="593495" cy="958303"/>
              </a:xfrm>
              <a:custGeom>
                <a:avLst/>
                <a:gdLst>
                  <a:gd name="T0" fmla="*/ 61 w 485"/>
                  <a:gd name="T1" fmla="*/ 0 h 793"/>
                  <a:gd name="T2" fmla="*/ 0 w 485"/>
                  <a:gd name="T3" fmla="*/ 300 h 793"/>
                  <a:gd name="T4" fmla="*/ 367 w 485"/>
                  <a:gd name="T5" fmla="*/ 792 h 793"/>
                  <a:gd name="T6" fmla="*/ 367 w 485"/>
                  <a:gd name="T7" fmla="*/ 692 h 793"/>
                  <a:gd name="T8" fmla="*/ 380 w 485"/>
                  <a:gd name="T9" fmla="*/ 672 h 793"/>
                  <a:gd name="T10" fmla="*/ 398 w 485"/>
                  <a:gd name="T11" fmla="*/ 672 h 793"/>
                  <a:gd name="T12" fmla="*/ 407 w 485"/>
                  <a:gd name="T13" fmla="*/ 692 h 793"/>
                  <a:gd name="T14" fmla="*/ 433 w 485"/>
                  <a:gd name="T15" fmla="*/ 680 h 793"/>
                  <a:gd name="T16" fmla="*/ 441 w 485"/>
                  <a:gd name="T17" fmla="*/ 604 h 793"/>
                  <a:gd name="T18" fmla="*/ 529 w 485"/>
                  <a:gd name="T19" fmla="*/ 88 h 793"/>
                  <a:gd name="T20" fmla="*/ 293 w 485"/>
                  <a:gd name="T21" fmla="*/ 48 h 793"/>
                  <a:gd name="T22" fmla="*/ 61 w 485"/>
                  <a:gd name="T23" fmla="*/ 0 h 7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5"/>
                  <a:gd name="T37" fmla="*/ 0 h 793"/>
                  <a:gd name="T38" fmla="*/ 485 w 485"/>
                  <a:gd name="T39" fmla="*/ 793 h 7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5" h="793">
                    <a:moveTo>
                      <a:pt x="56" y="0"/>
                    </a:moveTo>
                    <a:lnTo>
                      <a:pt x="0" y="300"/>
                    </a:lnTo>
                    <a:lnTo>
                      <a:pt x="336" y="792"/>
                    </a:lnTo>
                    <a:lnTo>
                      <a:pt x="336" y="692"/>
                    </a:lnTo>
                    <a:lnTo>
                      <a:pt x="348" y="672"/>
                    </a:lnTo>
                    <a:lnTo>
                      <a:pt x="364" y="672"/>
                    </a:lnTo>
                    <a:lnTo>
                      <a:pt x="372" y="692"/>
                    </a:lnTo>
                    <a:lnTo>
                      <a:pt x="396" y="680"/>
                    </a:lnTo>
                    <a:lnTo>
                      <a:pt x="404" y="604"/>
                    </a:lnTo>
                    <a:lnTo>
                      <a:pt x="484" y="88"/>
                    </a:lnTo>
                    <a:lnTo>
                      <a:pt x="268" y="48"/>
                    </a:lnTo>
                    <a:lnTo>
                      <a:pt x="56" y="0"/>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98" name="Rectangle 114">
                <a:extLst>
                  <a:ext uri="{FF2B5EF4-FFF2-40B4-BE49-F238E27FC236}">
                    <a16:creationId xmlns:a16="http://schemas.microsoft.com/office/drawing/2014/main" id="{BF409D0C-2AA8-DC91-6C3E-52E14BBC266C}"/>
                  </a:ext>
                </a:extLst>
              </p:cNvPr>
              <p:cNvSpPr>
                <a:spLocks noChangeArrowheads="1"/>
              </p:cNvSpPr>
              <p:nvPr/>
            </p:nvSpPr>
            <p:spPr bwMode="gray">
              <a:xfrm>
                <a:off x="6840459" y="4527400"/>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NV</a:t>
                </a:r>
              </a:p>
            </p:txBody>
          </p:sp>
        </p:grpSp>
        <p:grpSp>
          <p:nvGrpSpPr>
            <p:cNvPr id="147" name="Group 146">
              <a:extLst>
                <a:ext uri="{FF2B5EF4-FFF2-40B4-BE49-F238E27FC236}">
                  <a16:creationId xmlns:a16="http://schemas.microsoft.com/office/drawing/2014/main" id="{C4C1A4A8-9E90-09A4-C7DC-B0A0B4084B9E}"/>
                </a:ext>
              </a:extLst>
            </p:cNvPr>
            <p:cNvGrpSpPr/>
            <p:nvPr/>
          </p:nvGrpSpPr>
          <p:grpSpPr>
            <a:xfrm>
              <a:off x="10805821" y="4027835"/>
              <a:ext cx="280991" cy="157098"/>
              <a:chOff x="10765181" y="4025295"/>
              <a:chExt cx="280991" cy="157098"/>
            </a:xfrm>
            <a:solidFill>
              <a:sysClr val="windowText" lastClr="000000">
                <a:lumMod val="50000"/>
                <a:lumOff val="50000"/>
              </a:sysClr>
            </a:solidFill>
          </p:grpSpPr>
          <p:sp>
            <p:nvSpPr>
              <p:cNvPr id="294" name="Freeform 75">
                <a:extLst>
                  <a:ext uri="{FF2B5EF4-FFF2-40B4-BE49-F238E27FC236}">
                    <a16:creationId xmlns:a16="http://schemas.microsoft.com/office/drawing/2014/main" id="{0C033121-685F-0E45-D7DE-7BC631A106C5}"/>
                  </a:ext>
                </a:extLst>
              </p:cNvPr>
              <p:cNvSpPr>
                <a:spLocks/>
              </p:cNvSpPr>
              <p:nvPr/>
            </p:nvSpPr>
            <p:spPr bwMode="gray">
              <a:xfrm>
                <a:off x="10765181" y="402529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96" name="Line 184">
                <a:extLst>
                  <a:ext uri="{FF2B5EF4-FFF2-40B4-BE49-F238E27FC236}">
                    <a16:creationId xmlns:a16="http://schemas.microsoft.com/office/drawing/2014/main" id="{64FFB6C1-CAE2-FBAD-EBC8-22D387EB6C40}"/>
                  </a:ext>
                </a:extLst>
              </p:cNvPr>
              <p:cNvSpPr>
                <a:spLocks noChangeShapeType="1"/>
              </p:cNvSpPr>
              <p:nvPr/>
            </p:nvSpPr>
            <p:spPr bwMode="gray">
              <a:xfrm>
                <a:off x="10874142" y="4115634"/>
                <a:ext cx="172030" cy="64364"/>
              </a:xfrm>
              <a:prstGeom prst="line">
                <a:avLst/>
              </a:pr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sp>
          <p:nvSpPr>
            <p:cNvPr id="292" name="Freeform 41">
              <a:extLst>
                <a:ext uri="{FF2B5EF4-FFF2-40B4-BE49-F238E27FC236}">
                  <a16:creationId xmlns:a16="http://schemas.microsoft.com/office/drawing/2014/main" id="{A9B2F5C7-731D-9D70-BA4E-BA02AD0AAA12}"/>
                </a:ext>
              </a:extLst>
            </p:cNvPr>
            <p:cNvSpPr>
              <a:spLocks/>
            </p:cNvSpPr>
            <p:nvPr/>
          </p:nvSpPr>
          <p:spPr bwMode="gray">
            <a:xfrm>
              <a:off x="10364621" y="4406080"/>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solidFill>
              <a:srgbClr val="44546A"/>
            </a:solidFill>
            <a:ln w="12700" cap="rnd" cmpd="sng">
              <a:solidFill>
                <a:sysClr val="windowText" lastClr="000000">
                  <a:lumMod val="50000"/>
                  <a:lumOff val="50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49" name="Group 148">
              <a:extLst>
                <a:ext uri="{FF2B5EF4-FFF2-40B4-BE49-F238E27FC236}">
                  <a16:creationId xmlns:a16="http://schemas.microsoft.com/office/drawing/2014/main" id="{59A05F5E-9171-A3C9-6F75-D28E27D4707C}"/>
                </a:ext>
              </a:extLst>
            </p:cNvPr>
            <p:cNvGrpSpPr/>
            <p:nvPr/>
          </p:nvGrpSpPr>
          <p:grpSpPr>
            <a:xfrm>
              <a:off x="7018651" y="4981304"/>
              <a:ext cx="622610" cy="761326"/>
              <a:chOff x="6978011" y="4978764"/>
              <a:chExt cx="622610" cy="761326"/>
            </a:xfrm>
          </p:grpSpPr>
          <p:sp>
            <p:nvSpPr>
              <p:cNvPr id="290" name="Freeform 47">
                <a:extLst>
                  <a:ext uri="{FF2B5EF4-FFF2-40B4-BE49-F238E27FC236}">
                    <a16:creationId xmlns:a16="http://schemas.microsoft.com/office/drawing/2014/main" id="{8B472827-9FFC-CCA6-1577-C8A18F330C91}"/>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rgbClr val="44546A"/>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91" name="Rectangle 114">
                <a:extLst>
                  <a:ext uri="{FF2B5EF4-FFF2-40B4-BE49-F238E27FC236}">
                    <a16:creationId xmlns:a16="http://schemas.microsoft.com/office/drawing/2014/main" id="{88F5A057-4112-5635-FD82-35C302FF5B0D}"/>
                  </a:ext>
                </a:extLst>
              </p:cNvPr>
              <p:cNvSpPr>
                <a:spLocks noChangeArrowheads="1"/>
              </p:cNvSpPr>
              <p:nvPr/>
            </p:nvSpPr>
            <p:spPr bwMode="gray">
              <a:xfrm>
                <a:off x="7224741" y="5258223"/>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150" name="Group 149">
              <a:extLst>
                <a:ext uri="{FF2B5EF4-FFF2-40B4-BE49-F238E27FC236}">
                  <a16:creationId xmlns:a16="http://schemas.microsoft.com/office/drawing/2014/main" id="{C8F8006C-8C8D-FA47-6A21-C25CCA3897AA}"/>
                </a:ext>
              </a:extLst>
            </p:cNvPr>
            <p:cNvGrpSpPr/>
            <p:nvPr/>
          </p:nvGrpSpPr>
          <p:grpSpPr>
            <a:xfrm>
              <a:off x="10129460" y="5087648"/>
              <a:ext cx="481515" cy="368577"/>
              <a:chOff x="10088820" y="5085108"/>
              <a:chExt cx="481515" cy="368577"/>
            </a:xfrm>
            <a:solidFill>
              <a:srgbClr val="44546A"/>
            </a:solidFill>
          </p:grpSpPr>
          <p:sp>
            <p:nvSpPr>
              <p:cNvPr id="288" name="Freeform 56">
                <a:extLst>
                  <a:ext uri="{FF2B5EF4-FFF2-40B4-BE49-F238E27FC236}">
                    <a16:creationId xmlns:a16="http://schemas.microsoft.com/office/drawing/2014/main" id="{ABCAB9E1-99A5-35E3-EA25-836725EE451B}"/>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89" name="Rectangle 114">
                <a:extLst>
                  <a:ext uri="{FF2B5EF4-FFF2-40B4-BE49-F238E27FC236}">
                    <a16:creationId xmlns:a16="http://schemas.microsoft.com/office/drawing/2014/main" id="{336C0A2C-843F-A583-E7A0-83D632F6D645}"/>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151" name="Group 150">
              <a:extLst>
                <a:ext uri="{FF2B5EF4-FFF2-40B4-BE49-F238E27FC236}">
                  <a16:creationId xmlns:a16="http://schemas.microsoft.com/office/drawing/2014/main" id="{18F79CBB-7A0B-F3CA-4C2B-E98B1AA6C8CE}"/>
                </a:ext>
              </a:extLst>
            </p:cNvPr>
            <p:cNvGrpSpPr/>
            <p:nvPr/>
          </p:nvGrpSpPr>
          <p:grpSpPr>
            <a:xfrm>
              <a:off x="7018651" y="4981304"/>
              <a:ext cx="622610" cy="761326"/>
              <a:chOff x="6978011" y="4978764"/>
              <a:chExt cx="622610" cy="761326"/>
            </a:xfrm>
          </p:grpSpPr>
          <p:sp>
            <p:nvSpPr>
              <p:cNvPr id="286" name="Freeform 47">
                <a:extLst>
                  <a:ext uri="{FF2B5EF4-FFF2-40B4-BE49-F238E27FC236}">
                    <a16:creationId xmlns:a16="http://schemas.microsoft.com/office/drawing/2014/main" id="{C98A834F-2371-406F-69E2-5BEFD040883B}"/>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rgbClr val="44546A"/>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87" name="Rectangle 114">
                <a:extLst>
                  <a:ext uri="{FF2B5EF4-FFF2-40B4-BE49-F238E27FC236}">
                    <a16:creationId xmlns:a16="http://schemas.microsoft.com/office/drawing/2014/main" id="{4E9B5DDB-0ACC-AF12-1CEE-0C1D2F1A14E1}"/>
                  </a:ext>
                </a:extLst>
              </p:cNvPr>
              <p:cNvSpPr>
                <a:spLocks noChangeArrowheads="1"/>
              </p:cNvSpPr>
              <p:nvPr/>
            </p:nvSpPr>
            <p:spPr bwMode="gray">
              <a:xfrm>
                <a:off x="7224741" y="5258223"/>
                <a:ext cx="190395" cy="132931"/>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152" name="Group 151">
              <a:extLst>
                <a:ext uri="{FF2B5EF4-FFF2-40B4-BE49-F238E27FC236}">
                  <a16:creationId xmlns:a16="http://schemas.microsoft.com/office/drawing/2014/main" id="{F96415DF-89FF-416F-C707-DAE5C2706FD2}"/>
                </a:ext>
              </a:extLst>
            </p:cNvPr>
            <p:cNvGrpSpPr/>
            <p:nvPr/>
          </p:nvGrpSpPr>
          <p:grpSpPr>
            <a:xfrm>
              <a:off x="10129460" y="5087648"/>
              <a:ext cx="481515" cy="368577"/>
              <a:chOff x="10088820" y="5085108"/>
              <a:chExt cx="481515" cy="368577"/>
            </a:xfrm>
            <a:solidFill>
              <a:srgbClr val="44546A"/>
            </a:solidFill>
          </p:grpSpPr>
          <p:sp>
            <p:nvSpPr>
              <p:cNvPr id="284" name="Freeform 56">
                <a:extLst>
                  <a:ext uri="{FF2B5EF4-FFF2-40B4-BE49-F238E27FC236}">
                    <a16:creationId xmlns:a16="http://schemas.microsoft.com/office/drawing/2014/main" id="{33D53A41-AF9D-7B97-B7A9-E6E72137187C}"/>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85" name="Rectangle 114">
                <a:extLst>
                  <a:ext uri="{FF2B5EF4-FFF2-40B4-BE49-F238E27FC236}">
                    <a16:creationId xmlns:a16="http://schemas.microsoft.com/office/drawing/2014/main" id="{A20072DB-EE8B-55AA-4DA6-964927EFC5CF}"/>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sp>
          <p:nvSpPr>
            <p:cNvPr id="282" name="Freeform 41">
              <a:extLst>
                <a:ext uri="{FF2B5EF4-FFF2-40B4-BE49-F238E27FC236}">
                  <a16:creationId xmlns:a16="http://schemas.microsoft.com/office/drawing/2014/main" id="{5B3A7B3B-92ED-665E-42DD-8CAB92BF014B}"/>
                </a:ext>
              </a:extLst>
            </p:cNvPr>
            <p:cNvSpPr>
              <a:spLocks/>
            </p:cNvSpPr>
            <p:nvPr/>
          </p:nvSpPr>
          <p:spPr bwMode="gray">
            <a:xfrm>
              <a:off x="10364621" y="4406079"/>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solidFill>
              <a:srgbClr val="44546A"/>
            </a:solidFill>
            <a:ln w="12700" cap="rnd" cmpd="sng">
              <a:solidFill>
                <a:sysClr val="windowText" lastClr="000000">
                  <a:lumMod val="50000"/>
                  <a:lumOff val="50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54" name="Group 153">
              <a:extLst>
                <a:ext uri="{FF2B5EF4-FFF2-40B4-BE49-F238E27FC236}">
                  <a16:creationId xmlns:a16="http://schemas.microsoft.com/office/drawing/2014/main" id="{A327042E-2D5D-237D-D0B4-386F34E036EB}"/>
                </a:ext>
              </a:extLst>
            </p:cNvPr>
            <p:cNvGrpSpPr/>
            <p:nvPr/>
          </p:nvGrpSpPr>
          <p:grpSpPr>
            <a:xfrm>
              <a:off x="10678165" y="4377077"/>
              <a:ext cx="437449" cy="186208"/>
              <a:chOff x="10637525" y="4374537"/>
              <a:chExt cx="437449" cy="186208"/>
            </a:xfrm>
            <a:solidFill>
              <a:sysClr val="windowText" lastClr="000000">
                <a:lumMod val="50000"/>
                <a:lumOff val="50000"/>
              </a:sysClr>
            </a:solidFill>
          </p:grpSpPr>
          <p:sp>
            <p:nvSpPr>
              <p:cNvPr id="279" name="Line 188">
                <a:extLst>
                  <a:ext uri="{FF2B5EF4-FFF2-40B4-BE49-F238E27FC236}">
                    <a16:creationId xmlns:a16="http://schemas.microsoft.com/office/drawing/2014/main" id="{8ADA1CED-9EE0-AC5B-F375-D3FE7250A96A}"/>
                  </a:ext>
                </a:extLst>
              </p:cNvPr>
              <p:cNvSpPr>
                <a:spLocks noChangeShapeType="1"/>
              </p:cNvSpPr>
              <p:nvPr/>
            </p:nvSpPr>
            <p:spPr bwMode="gray">
              <a:xfrm>
                <a:off x="10737185" y="4529218"/>
                <a:ext cx="337789" cy="31527"/>
              </a:xfrm>
              <a:prstGeom prst="line">
                <a:avLst/>
              </a:prstGeom>
              <a:grpFill/>
              <a:ln w="9525">
                <a:solidFill>
                  <a:sysClr val="window" lastClr="FFFFFF">
                    <a:lumMod val="8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80" name="Freeform 43">
                <a:extLst>
                  <a:ext uri="{FF2B5EF4-FFF2-40B4-BE49-F238E27FC236}">
                    <a16:creationId xmlns:a16="http://schemas.microsoft.com/office/drawing/2014/main" id="{6CDDC89E-819D-AEEB-AB1E-5CA81B0005D1}"/>
                  </a:ext>
                </a:extLst>
              </p:cNvPr>
              <p:cNvSpPr>
                <a:spLocks/>
              </p:cNvSpPr>
              <p:nvPr/>
            </p:nvSpPr>
            <p:spPr bwMode="gray">
              <a:xfrm>
                <a:off x="10637525" y="437453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grpSp>
        <p:grpSp>
          <p:nvGrpSpPr>
            <p:cNvPr id="155" name="Group 154">
              <a:extLst>
                <a:ext uri="{FF2B5EF4-FFF2-40B4-BE49-F238E27FC236}">
                  <a16:creationId xmlns:a16="http://schemas.microsoft.com/office/drawing/2014/main" id="{ECB694BB-BEE1-BE5E-3B1F-309A9237D0F4}"/>
                </a:ext>
              </a:extLst>
            </p:cNvPr>
            <p:cNvGrpSpPr/>
            <p:nvPr/>
          </p:nvGrpSpPr>
          <p:grpSpPr>
            <a:xfrm>
              <a:off x="10207847" y="4120886"/>
              <a:ext cx="545343" cy="383080"/>
              <a:chOff x="10167207" y="4118346"/>
              <a:chExt cx="545343" cy="383080"/>
            </a:xfrm>
            <a:solidFill>
              <a:srgbClr val="44546A"/>
            </a:solidFill>
          </p:grpSpPr>
          <p:sp>
            <p:nvSpPr>
              <p:cNvPr id="277" name="Freeform 77">
                <a:extLst>
                  <a:ext uri="{FF2B5EF4-FFF2-40B4-BE49-F238E27FC236}">
                    <a16:creationId xmlns:a16="http://schemas.microsoft.com/office/drawing/2014/main" id="{FF3FEE09-966F-276B-18B9-84F54E2814EB}"/>
                  </a:ext>
                </a:extLst>
              </p:cNvPr>
              <p:cNvSpPr>
                <a:spLocks/>
              </p:cNvSpPr>
              <p:nvPr/>
            </p:nvSpPr>
            <p:spPr bwMode="gray">
              <a:xfrm>
                <a:off x="10167207" y="4118346"/>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78" name="Rectangle 114">
                <a:extLst>
                  <a:ext uri="{FF2B5EF4-FFF2-40B4-BE49-F238E27FC236}">
                    <a16:creationId xmlns:a16="http://schemas.microsoft.com/office/drawing/2014/main" id="{E2CF1EBD-DA1F-B5DB-652C-341B4A62990C}"/>
                  </a:ext>
                </a:extLst>
              </p:cNvPr>
              <p:cNvSpPr>
                <a:spLocks noChangeArrowheads="1"/>
              </p:cNvSpPr>
              <p:nvPr/>
            </p:nvSpPr>
            <p:spPr bwMode="gray">
              <a:xfrm>
                <a:off x="10349145" y="423919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PA</a:t>
                </a:r>
              </a:p>
            </p:txBody>
          </p:sp>
        </p:grpSp>
        <p:grpSp>
          <p:nvGrpSpPr>
            <p:cNvPr id="156" name="Group 155">
              <a:extLst>
                <a:ext uri="{FF2B5EF4-FFF2-40B4-BE49-F238E27FC236}">
                  <a16:creationId xmlns:a16="http://schemas.microsoft.com/office/drawing/2014/main" id="{50AF9757-F4F5-1FB0-7EA6-049FA9E3130E}"/>
                </a:ext>
              </a:extLst>
            </p:cNvPr>
            <p:cNvGrpSpPr/>
            <p:nvPr/>
          </p:nvGrpSpPr>
          <p:grpSpPr>
            <a:xfrm>
              <a:off x="7018651" y="4981304"/>
              <a:ext cx="622610" cy="761326"/>
              <a:chOff x="6978011" y="4978764"/>
              <a:chExt cx="622610" cy="761326"/>
            </a:xfrm>
            <a:solidFill>
              <a:srgbClr val="44546A">
                <a:lumMod val="50000"/>
              </a:srgbClr>
            </a:solidFill>
          </p:grpSpPr>
          <p:sp>
            <p:nvSpPr>
              <p:cNvPr id="275" name="Freeform 47">
                <a:extLst>
                  <a:ext uri="{FF2B5EF4-FFF2-40B4-BE49-F238E27FC236}">
                    <a16:creationId xmlns:a16="http://schemas.microsoft.com/office/drawing/2014/main" id="{FD5FEE6F-CC5B-D2A0-3515-42823EFC028F}"/>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76" name="Rectangle 114">
                <a:extLst>
                  <a:ext uri="{FF2B5EF4-FFF2-40B4-BE49-F238E27FC236}">
                    <a16:creationId xmlns:a16="http://schemas.microsoft.com/office/drawing/2014/main" id="{B1B6259C-0BF5-D943-756F-5CCBDE6247CE}"/>
                  </a:ext>
                </a:extLst>
              </p:cNvPr>
              <p:cNvSpPr>
                <a:spLocks noChangeArrowheads="1"/>
              </p:cNvSpPr>
              <p:nvPr/>
            </p:nvSpPr>
            <p:spPr bwMode="gray">
              <a:xfrm>
                <a:off x="7224741" y="525822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AZ</a:t>
                </a:r>
              </a:p>
            </p:txBody>
          </p:sp>
        </p:grpSp>
        <p:grpSp>
          <p:nvGrpSpPr>
            <p:cNvPr id="157" name="Group 156">
              <a:extLst>
                <a:ext uri="{FF2B5EF4-FFF2-40B4-BE49-F238E27FC236}">
                  <a16:creationId xmlns:a16="http://schemas.microsoft.com/office/drawing/2014/main" id="{86A1BA30-D3DB-45EC-B205-BD2A37C35A03}"/>
                </a:ext>
              </a:extLst>
            </p:cNvPr>
            <p:cNvGrpSpPr/>
            <p:nvPr/>
          </p:nvGrpSpPr>
          <p:grpSpPr>
            <a:xfrm>
              <a:off x="10129460" y="5087648"/>
              <a:ext cx="481515" cy="368577"/>
              <a:chOff x="10088820" y="5085108"/>
              <a:chExt cx="481515" cy="368577"/>
            </a:xfrm>
            <a:solidFill>
              <a:srgbClr val="44546A">
                <a:lumMod val="50000"/>
              </a:srgbClr>
            </a:solidFill>
          </p:grpSpPr>
          <p:sp>
            <p:nvSpPr>
              <p:cNvPr id="273" name="Freeform 56">
                <a:extLst>
                  <a:ext uri="{FF2B5EF4-FFF2-40B4-BE49-F238E27FC236}">
                    <a16:creationId xmlns:a16="http://schemas.microsoft.com/office/drawing/2014/main" id="{FBB69B45-AC87-4B84-0875-BA479CE1BED4}"/>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74" name="Rectangle 114">
                <a:extLst>
                  <a:ext uri="{FF2B5EF4-FFF2-40B4-BE49-F238E27FC236}">
                    <a16:creationId xmlns:a16="http://schemas.microsoft.com/office/drawing/2014/main" id="{7571ED1D-9A65-5EAE-A9B2-69E6EC4BBE1B}"/>
                  </a:ext>
                </a:extLst>
              </p:cNvPr>
              <p:cNvSpPr>
                <a:spLocks noChangeArrowheads="1"/>
              </p:cNvSpPr>
              <p:nvPr/>
            </p:nvSpPr>
            <p:spPr bwMode="gray">
              <a:xfrm>
                <a:off x="10258197" y="5160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SC</a:t>
                </a:r>
              </a:p>
            </p:txBody>
          </p:sp>
        </p:grpSp>
        <p:grpSp>
          <p:nvGrpSpPr>
            <p:cNvPr id="158" name="Group 157">
              <a:extLst>
                <a:ext uri="{FF2B5EF4-FFF2-40B4-BE49-F238E27FC236}">
                  <a16:creationId xmlns:a16="http://schemas.microsoft.com/office/drawing/2014/main" id="{68B6B1A7-F7B3-0598-D11C-82C169996521}"/>
                </a:ext>
              </a:extLst>
            </p:cNvPr>
            <p:cNvGrpSpPr/>
            <p:nvPr/>
          </p:nvGrpSpPr>
          <p:grpSpPr>
            <a:xfrm>
              <a:off x="10207847" y="4120886"/>
              <a:ext cx="545343" cy="383080"/>
              <a:chOff x="10167207" y="4118346"/>
              <a:chExt cx="545343" cy="383080"/>
            </a:xfrm>
            <a:solidFill>
              <a:srgbClr val="44546A">
                <a:lumMod val="50000"/>
              </a:srgbClr>
            </a:solidFill>
          </p:grpSpPr>
          <p:sp>
            <p:nvSpPr>
              <p:cNvPr id="271" name="Freeform 77">
                <a:extLst>
                  <a:ext uri="{FF2B5EF4-FFF2-40B4-BE49-F238E27FC236}">
                    <a16:creationId xmlns:a16="http://schemas.microsoft.com/office/drawing/2014/main" id="{B5834F1F-830D-C66F-ECCE-C1882E865074}"/>
                  </a:ext>
                </a:extLst>
              </p:cNvPr>
              <p:cNvSpPr>
                <a:spLocks/>
              </p:cNvSpPr>
              <p:nvPr/>
            </p:nvSpPr>
            <p:spPr bwMode="gray">
              <a:xfrm>
                <a:off x="10167207" y="4118346"/>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72" name="Rectangle 114">
                <a:extLst>
                  <a:ext uri="{FF2B5EF4-FFF2-40B4-BE49-F238E27FC236}">
                    <a16:creationId xmlns:a16="http://schemas.microsoft.com/office/drawing/2014/main" id="{58B64A2C-ED93-F0EA-F3ED-3C6CF209F273}"/>
                  </a:ext>
                </a:extLst>
              </p:cNvPr>
              <p:cNvSpPr>
                <a:spLocks noChangeArrowheads="1"/>
              </p:cNvSpPr>
              <p:nvPr/>
            </p:nvSpPr>
            <p:spPr bwMode="gray">
              <a:xfrm>
                <a:off x="10349145" y="423919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PA</a:t>
                </a:r>
              </a:p>
            </p:txBody>
          </p:sp>
        </p:grpSp>
        <p:sp>
          <p:nvSpPr>
            <p:cNvPr id="269" name="Freeform 41">
              <a:extLst>
                <a:ext uri="{FF2B5EF4-FFF2-40B4-BE49-F238E27FC236}">
                  <a16:creationId xmlns:a16="http://schemas.microsoft.com/office/drawing/2014/main" id="{4FAE2CB9-3E1C-7ACA-E464-6CDFB5CCF1C2}"/>
                </a:ext>
              </a:extLst>
            </p:cNvPr>
            <p:cNvSpPr>
              <a:spLocks/>
            </p:cNvSpPr>
            <p:nvPr/>
          </p:nvSpPr>
          <p:spPr bwMode="gray">
            <a:xfrm>
              <a:off x="10364621" y="4406080"/>
              <a:ext cx="422165"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solidFill>
              <a:srgbClr val="44546A">
                <a:lumMod val="50000"/>
              </a:srgbClr>
            </a:solid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66" name="Freeform 75">
              <a:extLst>
                <a:ext uri="{FF2B5EF4-FFF2-40B4-BE49-F238E27FC236}">
                  <a16:creationId xmlns:a16="http://schemas.microsoft.com/office/drawing/2014/main" id="{C5BC5510-BE0B-8052-F4CE-74A78F5A10AD}"/>
                </a:ext>
              </a:extLst>
            </p:cNvPr>
            <p:cNvSpPr>
              <a:spLocks/>
            </p:cNvSpPr>
            <p:nvPr/>
          </p:nvSpPr>
          <p:spPr bwMode="gray">
            <a:xfrm>
              <a:off x="10805822" y="402783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solidFill>
              <a:srgbClr val="7F7F7F"/>
            </a:solid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64" name="Freeform 43">
              <a:extLst>
                <a:ext uri="{FF2B5EF4-FFF2-40B4-BE49-F238E27FC236}">
                  <a16:creationId xmlns:a16="http://schemas.microsoft.com/office/drawing/2014/main" id="{1BC46426-E455-0977-550B-1EDABBA3D5C6}"/>
                </a:ext>
              </a:extLst>
            </p:cNvPr>
            <p:cNvSpPr>
              <a:spLocks/>
            </p:cNvSpPr>
            <p:nvPr/>
          </p:nvSpPr>
          <p:spPr bwMode="gray">
            <a:xfrm>
              <a:off x="10678165" y="437707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solidFill>
              <a:srgbClr val="44546A">
                <a:lumMod val="50000"/>
              </a:srgbClr>
            </a:solid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62" name="Group 161">
              <a:extLst>
                <a:ext uri="{FF2B5EF4-FFF2-40B4-BE49-F238E27FC236}">
                  <a16:creationId xmlns:a16="http://schemas.microsoft.com/office/drawing/2014/main" id="{8CCD9973-AE96-BAB7-0FD6-78708ECB2C0E}"/>
                </a:ext>
              </a:extLst>
            </p:cNvPr>
            <p:cNvGrpSpPr/>
            <p:nvPr/>
          </p:nvGrpSpPr>
          <p:grpSpPr>
            <a:xfrm>
              <a:off x="7640142" y="4531758"/>
              <a:ext cx="673001" cy="537762"/>
              <a:chOff x="7599502" y="4529218"/>
              <a:chExt cx="673001" cy="537762"/>
            </a:xfrm>
            <a:solidFill>
              <a:srgbClr val="44546A">
                <a:lumMod val="50000"/>
              </a:srgbClr>
            </a:solidFill>
          </p:grpSpPr>
          <p:sp>
            <p:nvSpPr>
              <p:cNvPr id="261" name="Freeform 34">
                <a:extLst>
                  <a:ext uri="{FF2B5EF4-FFF2-40B4-BE49-F238E27FC236}">
                    <a16:creationId xmlns:a16="http://schemas.microsoft.com/office/drawing/2014/main" id="{BCAFA858-4D88-5B35-EB9D-5652EDF184B9}"/>
                  </a:ext>
                </a:extLst>
              </p:cNvPr>
              <p:cNvSpPr>
                <a:spLocks/>
              </p:cNvSpPr>
              <p:nvPr/>
            </p:nvSpPr>
            <p:spPr bwMode="gray">
              <a:xfrm>
                <a:off x="7599502" y="4529218"/>
                <a:ext cx="673001" cy="537762"/>
              </a:xfrm>
              <a:custGeom>
                <a:avLst/>
                <a:gdLst>
                  <a:gd name="T0" fmla="*/ 0 w 549"/>
                  <a:gd name="T1" fmla="*/ 412 h 445"/>
                  <a:gd name="T2" fmla="*/ 512 w 549"/>
                  <a:gd name="T3" fmla="*/ 444 h 445"/>
                  <a:gd name="T4" fmla="*/ 600 w 549"/>
                  <a:gd name="T5" fmla="*/ 440 h 445"/>
                  <a:gd name="T6" fmla="*/ 600 w 549"/>
                  <a:gd name="T7" fmla="*/ 28 h 445"/>
                  <a:gd name="T8" fmla="*/ 451 w 549"/>
                  <a:gd name="T9" fmla="*/ 28 h 445"/>
                  <a:gd name="T10" fmla="*/ 35 w 549"/>
                  <a:gd name="T11" fmla="*/ 0 h 445"/>
                  <a:gd name="T12" fmla="*/ 0 w 549"/>
                  <a:gd name="T13" fmla="*/ 412 h 445"/>
                  <a:gd name="T14" fmla="*/ 0 60000 65536"/>
                  <a:gd name="T15" fmla="*/ 0 60000 65536"/>
                  <a:gd name="T16" fmla="*/ 0 60000 65536"/>
                  <a:gd name="T17" fmla="*/ 0 60000 65536"/>
                  <a:gd name="T18" fmla="*/ 0 60000 65536"/>
                  <a:gd name="T19" fmla="*/ 0 60000 65536"/>
                  <a:gd name="T20" fmla="*/ 0 60000 65536"/>
                  <a:gd name="T21" fmla="*/ 0 w 549"/>
                  <a:gd name="T22" fmla="*/ 0 h 445"/>
                  <a:gd name="T23" fmla="*/ 549 w 549"/>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9" h="445">
                    <a:moveTo>
                      <a:pt x="0" y="412"/>
                    </a:moveTo>
                    <a:lnTo>
                      <a:pt x="468" y="444"/>
                    </a:lnTo>
                    <a:lnTo>
                      <a:pt x="548" y="440"/>
                    </a:lnTo>
                    <a:lnTo>
                      <a:pt x="548" y="28"/>
                    </a:lnTo>
                    <a:lnTo>
                      <a:pt x="412" y="28"/>
                    </a:lnTo>
                    <a:lnTo>
                      <a:pt x="32" y="0"/>
                    </a:lnTo>
                    <a:lnTo>
                      <a:pt x="0" y="412"/>
                    </a:lnTo>
                  </a:path>
                </a:pathLst>
              </a:custGeom>
              <a:grp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62" name="Rectangle 114">
                <a:extLst>
                  <a:ext uri="{FF2B5EF4-FFF2-40B4-BE49-F238E27FC236}">
                    <a16:creationId xmlns:a16="http://schemas.microsoft.com/office/drawing/2014/main" id="{79BBF8F8-D543-9214-E321-9D16668538EB}"/>
                  </a:ext>
                </a:extLst>
              </p:cNvPr>
              <p:cNvSpPr>
                <a:spLocks noChangeArrowheads="1"/>
              </p:cNvSpPr>
              <p:nvPr/>
            </p:nvSpPr>
            <p:spPr bwMode="gray">
              <a:xfrm>
                <a:off x="7842894" y="4725033"/>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CO</a:t>
                </a:r>
              </a:p>
            </p:txBody>
          </p:sp>
        </p:grpSp>
        <p:sp>
          <p:nvSpPr>
            <p:cNvPr id="163" name="Freeform 78">
              <a:extLst>
                <a:ext uri="{FF2B5EF4-FFF2-40B4-BE49-F238E27FC236}">
                  <a16:creationId xmlns:a16="http://schemas.microsoft.com/office/drawing/2014/main" id="{28A7062A-78FB-AB12-163D-2B8E8A2F1F74}"/>
                </a:ext>
              </a:extLst>
            </p:cNvPr>
            <p:cNvSpPr>
              <a:spLocks/>
            </p:cNvSpPr>
            <p:nvPr/>
          </p:nvSpPr>
          <p:spPr bwMode="gray">
            <a:xfrm>
              <a:off x="10707280" y="4198228"/>
              <a:ext cx="118700" cy="276736"/>
            </a:xfrm>
            <a:custGeom>
              <a:avLst/>
              <a:gdLst>
                <a:gd name="T0" fmla="*/ 17 w 97"/>
                <a:gd name="T1" fmla="*/ 0 h 229"/>
                <a:gd name="T2" fmla="*/ 96 w 97"/>
                <a:gd name="T3" fmla="*/ 12 h 229"/>
                <a:gd name="T4" fmla="*/ 96 w 97"/>
                <a:gd name="T5" fmla="*/ 40 h 229"/>
                <a:gd name="T6" fmla="*/ 83 w 97"/>
                <a:gd name="T7" fmla="*/ 76 h 229"/>
                <a:gd name="T8" fmla="*/ 87 w 97"/>
                <a:gd name="T9" fmla="*/ 84 h 229"/>
                <a:gd name="T10" fmla="*/ 101 w 97"/>
                <a:gd name="T11" fmla="*/ 80 h 229"/>
                <a:gd name="T12" fmla="*/ 105 w 97"/>
                <a:gd name="T13" fmla="*/ 92 h 229"/>
                <a:gd name="T14" fmla="*/ 105 w 97"/>
                <a:gd name="T15" fmla="*/ 132 h 229"/>
                <a:gd name="T16" fmla="*/ 92 w 97"/>
                <a:gd name="T17" fmla="*/ 184 h 229"/>
                <a:gd name="T18" fmla="*/ 79 w 97"/>
                <a:gd name="T19" fmla="*/ 220 h 229"/>
                <a:gd name="T20" fmla="*/ 66 w 97"/>
                <a:gd name="T21" fmla="*/ 228 h 229"/>
                <a:gd name="T22" fmla="*/ 66 w 97"/>
                <a:gd name="T23" fmla="*/ 216 h 229"/>
                <a:gd name="T24" fmla="*/ 52 w 97"/>
                <a:gd name="T25" fmla="*/ 212 h 229"/>
                <a:gd name="T26" fmla="*/ 39 w 97"/>
                <a:gd name="T27" fmla="*/ 212 h 229"/>
                <a:gd name="T28" fmla="*/ 22 w 97"/>
                <a:gd name="T29" fmla="*/ 196 h 229"/>
                <a:gd name="T30" fmla="*/ 9 w 97"/>
                <a:gd name="T31" fmla="*/ 180 h 229"/>
                <a:gd name="T32" fmla="*/ 13 w 97"/>
                <a:gd name="T33" fmla="*/ 156 h 229"/>
                <a:gd name="T34" fmla="*/ 17 w 97"/>
                <a:gd name="T35" fmla="*/ 132 h 229"/>
                <a:gd name="T36" fmla="*/ 17 w 97"/>
                <a:gd name="T37" fmla="*/ 120 h 229"/>
                <a:gd name="T38" fmla="*/ 39 w 97"/>
                <a:gd name="T39" fmla="*/ 104 h 229"/>
                <a:gd name="T40" fmla="*/ 31 w 97"/>
                <a:gd name="T41" fmla="*/ 92 h 229"/>
                <a:gd name="T42" fmla="*/ 17 w 97"/>
                <a:gd name="T43" fmla="*/ 92 h 229"/>
                <a:gd name="T44" fmla="*/ 9 w 97"/>
                <a:gd name="T45" fmla="*/ 84 h 229"/>
                <a:gd name="T46" fmla="*/ 17 w 97"/>
                <a:gd name="T47" fmla="*/ 64 h 229"/>
                <a:gd name="T48" fmla="*/ 0 w 97"/>
                <a:gd name="T49" fmla="*/ 52 h 229"/>
                <a:gd name="T50" fmla="*/ 9 w 97"/>
                <a:gd name="T51" fmla="*/ 32 h 229"/>
                <a:gd name="T52" fmla="*/ 9 w 97"/>
                <a:gd name="T53" fmla="*/ 16 h 229"/>
                <a:gd name="T54" fmla="*/ 17 w 97"/>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229"/>
                <a:gd name="T86" fmla="*/ 97 w 97"/>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229">
                  <a:moveTo>
                    <a:pt x="16" y="0"/>
                  </a:moveTo>
                  <a:lnTo>
                    <a:pt x="88" y="12"/>
                  </a:lnTo>
                  <a:lnTo>
                    <a:pt x="88" y="40"/>
                  </a:lnTo>
                  <a:lnTo>
                    <a:pt x="76" y="76"/>
                  </a:lnTo>
                  <a:lnTo>
                    <a:pt x="80" y="84"/>
                  </a:lnTo>
                  <a:lnTo>
                    <a:pt x="92" y="80"/>
                  </a:lnTo>
                  <a:lnTo>
                    <a:pt x="96" y="92"/>
                  </a:lnTo>
                  <a:lnTo>
                    <a:pt x="96" y="132"/>
                  </a:lnTo>
                  <a:lnTo>
                    <a:pt x="84" y="184"/>
                  </a:lnTo>
                  <a:lnTo>
                    <a:pt x="72" y="220"/>
                  </a:lnTo>
                  <a:lnTo>
                    <a:pt x="60" y="228"/>
                  </a:lnTo>
                  <a:lnTo>
                    <a:pt x="60" y="216"/>
                  </a:lnTo>
                  <a:lnTo>
                    <a:pt x="48" y="212"/>
                  </a:lnTo>
                  <a:lnTo>
                    <a:pt x="36" y="212"/>
                  </a:lnTo>
                  <a:lnTo>
                    <a:pt x="20" y="196"/>
                  </a:lnTo>
                  <a:lnTo>
                    <a:pt x="8" y="180"/>
                  </a:lnTo>
                  <a:lnTo>
                    <a:pt x="12" y="156"/>
                  </a:lnTo>
                  <a:lnTo>
                    <a:pt x="16" y="132"/>
                  </a:lnTo>
                  <a:lnTo>
                    <a:pt x="16" y="120"/>
                  </a:lnTo>
                  <a:lnTo>
                    <a:pt x="36" y="104"/>
                  </a:lnTo>
                  <a:lnTo>
                    <a:pt x="28" y="92"/>
                  </a:lnTo>
                  <a:lnTo>
                    <a:pt x="16" y="92"/>
                  </a:lnTo>
                  <a:lnTo>
                    <a:pt x="8" y="84"/>
                  </a:lnTo>
                  <a:lnTo>
                    <a:pt x="16" y="64"/>
                  </a:lnTo>
                  <a:lnTo>
                    <a:pt x="0" y="52"/>
                  </a:lnTo>
                  <a:lnTo>
                    <a:pt x="8" y="32"/>
                  </a:lnTo>
                  <a:lnTo>
                    <a:pt x="8" y="16"/>
                  </a:lnTo>
                  <a:lnTo>
                    <a:pt x="16" y="0"/>
                  </a:lnTo>
                </a:path>
              </a:pathLst>
            </a:custGeom>
            <a:solidFill>
              <a:srgbClr val="44546A">
                <a:lumMod val="50000"/>
              </a:srgbClr>
            </a:solid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64" name="Group 163">
              <a:extLst>
                <a:ext uri="{FF2B5EF4-FFF2-40B4-BE49-F238E27FC236}">
                  <a16:creationId xmlns:a16="http://schemas.microsoft.com/office/drawing/2014/main" id="{73165D83-B0FC-A697-FF1F-E0A29F551977}"/>
                </a:ext>
              </a:extLst>
            </p:cNvPr>
            <p:cNvGrpSpPr/>
            <p:nvPr/>
          </p:nvGrpSpPr>
          <p:grpSpPr>
            <a:xfrm>
              <a:off x="10065632" y="4493090"/>
              <a:ext cx="712194" cy="465255"/>
              <a:chOff x="10024992" y="4490550"/>
              <a:chExt cx="712194" cy="465255"/>
            </a:xfrm>
            <a:solidFill>
              <a:srgbClr val="44546A">
                <a:lumMod val="50000"/>
              </a:srgbClr>
            </a:solidFill>
          </p:grpSpPr>
          <p:sp>
            <p:nvSpPr>
              <p:cNvPr id="258" name="Freeform 44">
                <a:extLst>
                  <a:ext uri="{FF2B5EF4-FFF2-40B4-BE49-F238E27FC236}">
                    <a16:creationId xmlns:a16="http://schemas.microsoft.com/office/drawing/2014/main" id="{4E1C608F-C1E0-4A41-5558-B868028CF7B0}"/>
                  </a:ext>
                </a:extLst>
              </p:cNvPr>
              <p:cNvSpPr>
                <a:spLocks/>
              </p:cNvSpPr>
              <p:nvPr/>
            </p:nvSpPr>
            <p:spPr bwMode="gray">
              <a:xfrm>
                <a:off x="10696874" y="4611395"/>
                <a:ext cx="40312" cy="112385"/>
              </a:xfrm>
              <a:custGeom>
                <a:avLst/>
                <a:gdLst>
                  <a:gd name="T0" fmla="*/ 0 w 33"/>
                  <a:gd name="T1" fmla="*/ 48 h 93"/>
                  <a:gd name="T2" fmla="*/ 17 w 33"/>
                  <a:gd name="T3" fmla="*/ 92 h 93"/>
                  <a:gd name="T4" fmla="*/ 26 w 33"/>
                  <a:gd name="T5" fmla="*/ 80 h 93"/>
                  <a:gd name="T6" fmla="*/ 22 w 33"/>
                  <a:gd name="T7" fmla="*/ 48 h 93"/>
                  <a:gd name="T8" fmla="*/ 31 w 33"/>
                  <a:gd name="T9" fmla="*/ 48 h 93"/>
                  <a:gd name="T10" fmla="*/ 35 w 33"/>
                  <a:gd name="T11" fmla="*/ 0 h 93"/>
                  <a:gd name="T12" fmla="*/ 4 w 33"/>
                  <a:gd name="T13" fmla="*/ 8 h 93"/>
                  <a:gd name="T14" fmla="*/ 0 w 33"/>
                  <a:gd name="T15" fmla="*/ 48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48"/>
                    </a:moveTo>
                    <a:lnTo>
                      <a:pt x="16" y="92"/>
                    </a:lnTo>
                    <a:lnTo>
                      <a:pt x="24" y="80"/>
                    </a:lnTo>
                    <a:lnTo>
                      <a:pt x="20" y="48"/>
                    </a:lnTo>
                    <a:lnTo>
                      <a:pt x="28" y="48"/>
                    </a:lnTo>
                    <a:lnTo>
                      <a:pt x="32" y="0"/>
                    </a:lnTo>
                    <a:lnTo>
                      <a:pt x="4" y="8"/>
                    </a:lnTo>
                    <a:lnTo>
                      <a:pt x="0" y="48"/>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59" name="Freeform 46">
                <a:extLst>
                  <a:ext uri="{FF2B5EF4-FFF2-40B4-BE49-F238E27FC236}">
                    <a16:creationId xmlns:a16="http://schemas.microsoft.com/office/drawing/2014/main" id="{88F42280-C617-6926-9438-B7181B24EE65}"/>
                  </a:ext>
                </a:extLst>
              </p:cNvPr>
              <p:cNvSpPr>
                <a:spLocks/>
              </p:cNvSpPr>
              <p:nvPr/>
            </p:nvSpPr>
            <p:spPr bwMode="gray">
              <a:xfrm>
                <a:off x="10024992" y="4490550"/>
                <a:ext cx="706596" cy="465255"/>
              </a:xfrm>
              <a:custGeom>
                <a:avLst/>
                <a:gdLst>
                  <a:gd name="T0" fmla="*/ 420 w 577"/>
                  <a:gd name="T1" fmla="*/ 12 h 385"/>
                  <a:gd name="T2" fmla="*/ 381 w 577"/>
                  <a:gd name="T3" fmla="*/ 0 h 385"/>
                  <a:gd name="T4" fmla="*/ 359 w 577"/>
                  <a:gd name="T5" fmla="*/ 56 h 385"/>
                  <a:gd name="T6" fmla="*/ 337 w 577"/>
                  <a:gd name="T7" fmla="*/ 76 h 385"/>
                  <a:gd name="T8" fmla="*/ 328 w 577"/>
                  <a:gd name="T9" fmla="*/ 112 h 385"/>
                  <a:gd name="T10" fmla="*/ 297 w 577"/>
                  <a:gd name="T11" fmla="*/ 128 h 385"/>
                  <a:gd name="T12" fmla="*/ 284 w 577"/>
                  <a:gd name="T13" fmla="*/ 120 h 385"/>
                  <a:gd name="T14" fmla="*/ 262 w 577"/>
                  <a:gd name="T15" fmla="*/ 132 h 385"/>
                  <a:gd name="T16" fmla="*/ 271 w 577"/>
                  <a:gd name="T17" fmla="*/ 148 h 385"/>
                  <a:gd name="T18" fmla="*/ 254 w 577"/>
                  <a:gd name="T19" fmla="*/ 200 h 385"/>
                  <a:gd name="T20" fmla="*/ 254 w 577"/>
                  <a:gd name="T21" fmla="*/ 228 h 385"/>
                  <a:gd name="T22" fmla="*/ 197 w 577"/>
                  <a:gd name="T23" fmla="*/ 268 h 385"/>
                  <a:gd name="T24" fmla="*/ 184 w 577"/>
                  <a:gd name="T25" fmla="*/ 268 h 385"/>
                  <a:gd name="T26" fmla="*/ 166 w 577"/>
                  <a:gd name="T27" fmla="*/ 292 h 385"/>
                  <a:gd name="T28" fmla="*/ 131 w 577"/>
                  <a:gd name="T29" fmla="*/ 300 h 385"/>
                  <a:gd name="T30" fmla="*/ 114 w 577"/>
                  <a:gd name="T31" fmla="*/ 272 h 385"/>
                  <a:gd name="T32" fmla="*/ 105 w 577"/>
                  <a:gd name="T33" fmla="*/ 272 h 385"/>
                  <a:gd name="T34" fmla="*/ 83 w 577"/>
                  <a:gd name="T35" fmla="*/ 308 h 385"/>
                  <a:gd name="T36" fmla="*/ 57 w 577"/>
                  <a:gd name="T37" fmla="*/ 320 h 385"/>
                  <a:gd name="T38" fmla="*/ 52 w 577"/>
                  <a:gd name="T39" fmla="*/ 352 h 385"/>
                  <a:gd name="T40" fmla="*/ 0 w 577"/>
                  <a:gd name="T41" fmla="*/ 384 h 385"/>
                  <a:gd name="T42" fmla="*/ 162 w 577"/>
                  <a:gd name="T43" fmla="*/ 356 h 385"/>
                  <a:gd name="T44" fmla="*/ 630 w 577"/>
                  <a:gd name="T45" fmla="*/ 256 h 385"/>
                  <a:gd name="T46" fmla="*/ 617 w 577"/>
                  <a:gd name="T47" fmla="*/ 216 h 385"/>
                  <a:gd name="T48" fmla="*/ 591 w 577"/>
                  <a:gd name="T49" fmla="*/ 212 h 385"/>
                  <a:gd name="T50" fmla="*/ 577 w 577"/>
                  <a:gd name="T51" fmla="*/ 228 h 385"/>
                  <a:gd name="T52" fmla="*/ 564 w 577"/>
                  <a:gd name="T53" fmla="*/ 220 h 385"/>
                  <a:gd name="T54" fmla="*/ 573 w 577"/>
                  <a:gd name="T55" fmla="*/ 208 h 385"/>
                  <a:gd name="T56" fmla="*/ 573 w 577"/>
                  <a:gd name="T57" fmla="*/ 192 h 385"/>
                  <a:gd name="T58" fmla="*/ 560 w 577"/>
                  <a:gd name="T59" fmla="*/ 184 h 385"/>
                  <a:gd name="T60" fmla="*/ 577 w 577"/>
                  <a:gd name="T61" fmla="*/ 172 h 385"/>
                  <a:gd name="T62" fmla="*/ 564 w 577"/>
                  <a:gd name="T63" fmla="*/ 156 h 385"/>
                  <a:gd name="T64" fmla="*/ 529 w 577"/>
                  <a:gd name="T65" fmla="*/ 136 h 385"/>
                  <a:gd name="T66" fmla="*/ 560 w 577"/>
                  <a:gd name="T67" fmla="*/ 136 h 385"/>
                  <a:gd name="T68" fmla="*/ 551 w 577"/>
                  <a:gd name="T69" fmla="*/ 116 h 385"/>
                  <a:gd name="T70" fmla="*/ 529 w 577"/>
                  <a:gd name="T71" fmla="*/ 104 h 385"/>
                  <a:gd name="T72" fmla="*/ 494 w 577"/>
                  <a:gd name="T73" fmla="*/ 80 h 385"/>
                  <a:gd name="T74" fmla="*/ 472 w 577"/>
                  <a:gd name="T75" fmla="*/ 80 h 385"/>
                  <a:gd name="T76" fmla="*/ 477 w 577"/>
                  <a:gd name="T77" fmla="*/ 52 h 385"/>
                  <a:gd name="T78" fmla="*/ 490 w 577"/>
                  <a:gd name="T79" fmla="*/ 36 h 385"/>
                  <a:gd name="T80" fmla="*/ 437 w 577"/>
                  <a:gd name="T81" fmla="*/ 8 h 385"/>
                  <a:gd name="T82" fmla="*/ 420 w 577"/>
                  <a:gd name="T83" fmla="*/ 12 h 3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7"/>
                  <a:gd name="T127" fmla="*/ 0 h 385"/>
                  <a:gd name="T128" fmla="*/ 577 w 577"/>
                  <a:gd name="T129" fmla="*/ 385 h 3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7" h="385">
                    <a:moveTo>
                      <a:pt x="384" y="12"/>
                    </a:moveTo>
                    <a:lnTo>
                      <a:pt x="348" y="0"/>
                    </a:lnTo>
                    <a:lnTo>
                      <a:pt x="328" y="56"/>
                    </a:lnTo>
                    <a:lnTo>
                      <a:pt x="308" y="76"/>
                    </a:lnTo>
                    <a:lnTo>
                      <a:pt x="300" y="112"/>
                    </a:lnTo>
                    <a:lnTo>
                      <a:pt x="272" y="128"/>
                    </a:lnTo>
                    <a:lnTo>
                      <a:pt x="260" y="120"/>
                    </a:lnTo>
                    <a:lnTo>
                      <a:pt x="240" y="132"/>
                    </a:lnTo>
                    <a:lnTo>
                      <a:pt x="248" y="148"/>
                    </a:lnTo>
                    <a:lnTo>
                      <a:pt x="232" y="200"/>
                    </a:lnTo>
                    <a:lnTo>
                      <a:pt x="232" y="228"/>
                    </a:lnTo>
                    <a:lnTo>
                      <a:pt x="180" y="268"/>
                    </a:lnTo>
                    <a:lnTo>
                      <a:pt x="168" y="268"/>
                    </a:lnTo>
                    <a:lnTo>
                      <a:pt x="152" y="292"/>
                    </a:lnTo>
                    <a:lnTo>
                      <a:pt x="120" y="300"/>
                    </a:lnTo>
                    <a:lnTo>
                      <a:pt x="104" y="272"/>
                    </a:lnTo>
                    <a:lnTo>
                      <a:pt x="96" y="272"/>
                    </a:lnTo>
                    <a:lnTo>
                      <a:pt x="76" y="308"/>
                    </a:lnTo>
                    <a:lnTo>
                      <a:pt x="52" y="320"/>
                    </a:lnTo>
                    <a:lnTo>
                      <a:pt x="48" y="352"/>
                    </a:lnTo>
                    <a:lnTo>
                      <a:pt x="0" y="384"/>
                    </a:lnTo>
                    <a:lnTo>
                      <a:pt x="148" y="356"/>
                    </a:lnTo>
                    <a:lnTo>
                      <a:pt x="576" y="256"/>
                    </a:lnTo>
                    <a:lnTo>
                      <a:pt x="564" y="216"/>
                    </a:lnTo>
                    <a:lnTo>
                      <a:pt x="540" y="212"/>
                    </a:lnTo>
                    <a:lnTo>
                      <a:pt x="528" y="228"/>
                    </a:lnTo>
                    <a:lnTo>
                      <a:pt x="516" y="220"/>
                    </a:lnTo>
                    <a:lnTo>
                      <a:pt x="524" y="208"/>
                    </a:lnTo>
                    <a:lnTo>
                      <a:pt x="524" y="192"/>
                    </a:lnTo>
                    <a:lnTo>
                      <a:pt x="512" y="184"/>
                    </a:lnTo>
                    <a:lnTo>
                      <a:pt x="528" y="172"/>
                    </a:lnTo>
                    <a:lnTo>
                      <a:pt x="516" y="156"/>
                    </a:lnTo>
                    <a:lnTo>
                      <a:pt x="484" y="136"/>
                    </a:lnTo>
                    <a:lnTo>
                      <a:pt x="512" y="136"/>
                    </a:lnTo>
                    <a:lnTo>
                      <a:pt x="504" y="116"/>
                    </a:lnTo>
                    <a:lnTo>
                      <a:pt x="484" y="104"/>
                    </a:lnTo>
                    <a:lnTo>
                      <a:pt x="452" y="80"/>
                    </a:lnTo>
                    <a:lnTo>
                      <a:pt x="432" y="80"/>
                    </a:lnTo>
                    <a:lnTo>
                      <a:pt x="436" y="52"/>
                    </a:lnTo>
                    <a:lnTo>
                      <a:pt x="448" y="36"/>
                    </a:lnTo>
                    <a:lnTo>
                      <a:pt x="400" y="8"/>
                    </a:lnTo>
                    <a:lnTo>
                      <a:pt x="384" y="12"/>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60" name="Rectangle 114">
                <a:extLst>
                  <a:ext uri="{FF2B5EF4-FFF2-40B4-BE49-F238E27FC236}">
                    <a16:creationId xmlns:a16="http://schemas.microsoft.com/office/drawing/2014/main" id="{29CFD8BD-715F-7E01-ADB9-5DDD6A22CBDA}"/>
                  </a:ext>
                </a:extLst>
              </p:cNvPr>
              <p:cNvSpPr>
                <a:spLocks noChangeArrowheads="1"/>
              </p:cNvSpPr>
              <p:nvPr/>
            </p:nvSpPr>
            <p:spPr bwMode="gray">
              <a:xfrm>
                <a:off x="10388329" y="4665109"/>
                <a:ext cx="190395" cy="132931"/>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VA</a:t>
                </a:r>
              </a:p>
            </p:txBody>
          </p:sp>
        </p:grpSp>
        <p:grpSp>
          <p:nvGrpSpPr>
            <p:cNvPr id="165" name="Group 164">
              <a:extLst>
                <a:ext uri="{FF2B5EF4-FFF2-40B4-BE49-F238E27FC236}">
                  <a16:creationId xmlns:a16="http://schemas.microsoft.com/office/drawing/2014/main" id="{B4DD65AA-13A2-39A6-D669-9317149F5D29}"/>
                </a:ext>
              </a:extLst>
            </p:cNvPr>
            <p:cNvGrpSpPr/>
            <p:nvPr/>
          </p:nvGrpSpPr>
          <p:grpSpPr>
            <a:xfrm>
              <a:off x="7018651" y="4981304"/>
              <a:ext cx="622610" cy="761326"/>
              <a:chOff x="6978011" y="4978764"/>
              <a:chExt cx="622610" cy="761326"/>
            </a:xfrm>
            <a:solidFill>
              <a:srgbClr val="7A232E"/>
            </a:solidFill>
          </p:grpSpPr>
          <p:sp>
            <p:nvSpPr>
              <p:cNvPr id="256" name="Freeform 47">
                <a:extLst>
                  <a:ext uri="{FF2B5EF4-FFF2-40B4-BE49-F238E27FC236}">
                    <a16:creationId xmlns:a16="http://schemas.microsoft.com/office/drawing/2014/main" id="{BF73DF04-2991-5B90-1F33-8D944F4367C3}"/>
                  </a:ext>
                </a:extLst>
              </p:cNvPr>
              <p:cNvSpPr>
                <a:spLocks/>
              </p:cNvSpPr>
              <p:nvPr/>
            </p:nvSpPr>
            <p:spPr bwMode="gray">
              <a:xfrm>
                <a:off x="6978011" y="4978764"/>
                <a:ext cx="622610" cy="761326"/>
              </a:xfrm>
              <a:custGeom>
                <a:avLst/>
                <a:gdLst>
                  <a:gd name="T0" fmla="*/ 555 w 509"/>
                  <a:gd name="T1" fmla="*/ 40 h 630"/>
                  <a:gd name="T2" fmla="*/ 498 w 509"/>
                  <a:gd name="T3" fmla="*/ 629 h 630"/>
                  <a:gd name="T4" fmla="*/ 297 w 509"/>
                  <a:gd name="T5" fmla="*/ 613 h 630"/>
                  <a:gd name="T6" fmla="*/ 0 w 509"/>
                  <a:gd name="T7" fmla="*/ 460 h 630"/>
                  <a:gd name="T8" fmla="*/ 4 w 509"/>
                  <a:gd name="T9" fmla="*/ 428 h 630"/>
                  <a:gd name="T10" fmla="*/ 26 w 509"/>
                  <a:gd name="T11" fmla="*/ 396 h 630"/>
                  <a:gd name="T12" fmla="*/ 4 w 509"/>
                  <a:gd name="T13" fmla="*/ 380 h 630"/>
                  <a:gd name="T14" fmla="*/ 26 w 509"/>
                  <a:gd name="T15" fmla="*/ 340 h 630"/>
                  <a:gd name="T16" fmla="*/ 44 w 509"/>
                  <a:gd name="T17" fmla="*/ 296 h 630"/>
                  <a:gd name="T18" fmla="*/ 66 w 509"/>
                  <a:gd name="T19" fmla="*/ 276 h 630"/>
                  <a:gd name="T20" fmla="*/ 48 w 509"/>
                  <a:gd name="T21" fmla="*/ 236 h 630"/>
                  <a:gd name="T22" fmla="*/ 52 w 509"/>
                  <a:gd name="T23" fmla="*/ 188 h 630"/>
                  <a:gd name="T24" fmla="*/ 52 w 509"/>
                  <a:gd name="T25" fmla="*/ 88 h 630"/>
                  <a:gd name="T26" fmla="*/ 66 w 509"/>
                  <a:gd name="T27" fmla="*/ 68 h 630"/>
                  <a:gd name="T28" fmla="*/ 83 w 509"/>
                  <a:gd name="T29" fmla="*/ 68 h 630"/>
                  <a:gd name="T30" fmla="*/ 92 w 509"/>
                  <a:gd name="T31" fmla="*/ 88 h 630"/>
                  <a:gd name="T32" fmla="*/ 118 w 509"/>
                  <a:gd name="T33" fmla="*/ 76 h 630"/>
                  <a:gd name="T34" fmla="*/ 127 w 509"/>
                  <a:gd name="T35" fmla="*/ 0 h 630"/>
                  <a:gd name="T36" fmla="*/ 555 w 509"/>
                  <a:gd name="T37" fmla="*/ 40 h 6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630"/>
                  <a:gd name="T59" fmla="*/ 509 w 509"/>
                  <a:gd name="T60" fmla="*/ 630 h 6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630">
                    <a:moveTo>
                      <a:pt x="508" y="40"/>
                    </a:moveTo>
                    <a:lnTo>
                      <a:pt x="456" y="629"/>
                    </a:lnTo>
                    <a:lnTo>
                      <a:pt x="272" y="613"/>
                    </a:lnTo>
                    <a:lnTo>
                      <a:pt x="0" y="460"/>
                    </a:lnTo>
                    <a:lnTo>
                      <a:pt x="4" y="428"/>
                    </a:lnTo>
                    <a:lnTo>
                      <a:pt x="24" y="396"/>
                    </a:lnTo>
                    <a:lnTo>
                      <a:pt x="4" y="380"/>
                    </a:lnTo>
                    <a:lnTo>
                      <a:pt x="24" y="340"/>
                    </a:lnTo>
                    <a:lnTo>
                      <a:pt x="40" y="296"/>
                    </a:lnTo>
                    <a:lnTo>
                      <a:pt x="60" y="276"/>
                    </a:lnTo>
                    <a:lnTo>
                      <a:pt x="44" y="236"/>
                    </a:lnTo>
                    <a:lnTo>
                      <a:pt x="48" y="188"/>
                    </a:lnTo>
                    <a:lnTo>
                      <a:pt x="48" y="88"/>
                    </a:lnTo>
                    <a:lnTo>
                      <a:pt x="60" y="68"/>
                    </a:lnTo>
                    <a:lnTo>
                      <a:pt x="76" y="68"/>
                    </a:lnTo>
                    <a:lnTo>
                      <a:pt x="84" y="88"/>
                    </a:lnTo>
                    <a:lnTo>
                      <a:pt x="108" y="76"/>
                    </a:lnTo>
                    <a:lnTo>
                      <a:pt x="116" y="0"/>
                    </a:lnTo>
                    <a:lnTo>
                      <a:pt x="508" y="40"/>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57" name="Rectangle 114">
                <a:extLst>
                  <a:ext uri="{FF2B5EF4-FFF2-40B4-BE49-F238E27FC236}">
                    <a16:creationId xmlns:a16="http://schemas.microsoft.com/office/drawing/2014/main" id="{A5F0EDD0-A40A-6AC6-0603-CEB30163482C}"/>
                  </a:ext>
                </a:extLst>
              </p:cNvPr>
              <p:cNvSpPr>
                <a:spLocks noChangeArrowheads="1"/>
              </p:cNvSpPr>
              <p:nvPr/>
            </p:nvSpPr>
            <p:spPr bwMode="gray">
              <a:xfrm>
                <a:off x="7224741" y="5258223"/>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AZ</a:t>
                </a:r>
              </a:p>
            </p:txBody>
          </p:sp>
        </p:grpSp>
        <p:grpSp>
          <p:nvGrpSpPr>
            <p:cNvPr id="166" name="Group 165">
              <a:extLst>
                <a:ext uri="{FF2B5EF4-FFF2-40B4-BE49-F238E27FC236}">
                  <a16:creationId xmlns:a16="http://schemas.microsoft.com/office/drawing/2014/main" id="{6362F788-13D1-8F04-9BC0-6484ED77D457}"/>
                </a:ext>
              </a:extLst>
            </p:cNvPr>
            <p:cNvGrpSpPr/>
            <p:nvPr/>
          </p:nvGrpSpPr>
          <p:grpSpPr>
            <a:xfrm>
              <a:off x="6665914" y="4251397"/>
              <a:ext cx="593495" cy="958303"/>
              <a:chOff x="6625274" y="4248857"/>
              <a:chExt cx="593495" cy="958303"/>
            </a:xfrm>
            <a:solidFill>
              <a:srgbClr val="7A232E"/>
            </a:solidFill>
          </p:grpSpPr>
          <p:sp>
            <p:nvSpPr>
              <p:cNvPr id="254" name="Freeform 32">
                <a:extLst>
                  <a:ext uri="{FF2B5EF4-FFF2-40B4-BE49-F238E27FC236}">
                    <a16:creationId xmlns:a16="http://schemas.microsoft.com/office/drawing/2014/main" id="{F0EB68E3-B339-4180-0A7A-B480D30DB6A4}"/>
                  </a:ext>
                </a:extLst>
              </p:cNvPr>
              <p:cNvSpPr>
                <a:spLocks/>
              </p:cNvSpPr>
              <p:nvPr/>
            </p:nvSpPr>
            <p:spPr bwMode="gray">
              <a:xfrm>
                <a:off x="6625274" y="4248857"/>
                <a:ext cx="593495" cy="958303"/>
              </a:xfrm>
              <a:custGeom>
                <a:avLst/>
                <a:gdLst>
                  <a:gd name="T0" fmla="*/ 61 w 485"/>
                  <a:gd name="T1" fmla="*/ 0 h 793"/>
                  <a:gd name="T2" fmla="*/ 0 w 485"/>
                  <a:gd name="T3" fmla="*/ 300 h 793"/>
                  <a:gd name="T4" fmla="*/ 367 w 485"/>
                  <a:gd name="T5" fmla="*/ 792 h 793"/>
                  <a:gd name="T6" fmla="*/ 367 w 485"/>
                  <a:gd name="T7" fmla="*/ 692 h 793"/>
                  <a:gd name="T8" fmla="*/ 380 w 485"/>
                  <a:gd name="T9" fmla="*/ 672 h 793"/>
                  <a:gd name="T10" fmla="*/ 398 w 485"/>
                  <a:gd name="T11" fmla="*/ 672 h 793"/>
                  <a:gd name="T12" fmla="*/ 407 w 485"/>
                  <a:gd name="T13" fmla="*/ 692 h 793"/>
                  <a:gd name="T14" fmla="*/ 433 w 485"/>
                  <a:gd name="T15" fmla="*/ 680 h 793"/>
                  <a:gd name="T16" fmla="*/ 441 w 485"/>
                  <a:gd name="T17" fmla="*/ 604 h 793"/>
                  <a:gd name="T18" fmla="*/ 529 w 485"/>
                  <a:gd name="T19" fmla="*/ 88 h 793"/>
                  <a:gd name="T20" fmla="*/ 293 w 485"/>
                  <a:gd name="T21" fmla="*/ 48 h 793"/>
                  <a:gd name="T22" fmla="*/ 61 w 485"/>
                  <a:gd name="T23" fmla="*/ 0 h 7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5"/>
                  <a:gd name="T37" fmla="*/ 0 h 793"/>
                  <a:gd name="T38" fmla="*/ 485 w 485"/>
                  <a:gd name="T39" fmla="*/ 793 h 7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5" h="793">
                    <a:moveTo>
                      <a:pt x="56" y="0"/>
                    </a:moveTo>
                    <a:lnTo>
                      <a:pt x="0" y="300"/>
                    </a:lnTo>
                    <a:lnTo>
                      <a:pt x="336" y="792"/>
                    </a:lnTo>
                    <a:lnTo>
                      <a:pt x="336" y="692"/>
                    </a:lnTo>
                    <a:lnTo>
                      <a:pt x="348" y="672"/>
                    </a:lnTo>
                    <a:lnTo>
                      <a:pt x="364" y="672"/>
                    </a:lnTo>
                    <a:lnTo>
                      <a:pt x="372" y="692"/>
                    </a:lnTo>
                    <a:lnTo>
                      <a:pt x="396" y="680"/>
                    </a:lnTo>
                    <a:lnTo>
                      <a:pt x="404" y="604"/>
                    </a:lnTo>
                    <a:lnTo>
                      <a:pt x="484" y="88"/>
                    </a:lnTo>
                    <a:lnTo>
                      <a:pt x="268" y="48"/>
                    </a:lnTo>
                    <a:lnTo>
                      <a:pt x="56" y="0"/>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55" name="Rectangle 114">
                <a:extLst>
                  <a:ext uri="{FF2B5EF4-FFF2-40B4-BE49-F238E27FC236}">
                    <a16:creationId xmlns:a16="http://schemas.microsoft.com/office/drawing/2014/main" id="{BA64EED7-90F9-F32D-4E9A-293BB06CC3DF}"/>
                  </a:ext>
                </a:extLst>
              </p:cNvPr>
              <p:cNvSpPr>
                <a:spLocks noChangeArrowheads="1"/>
              </p:cNvSpPr>
              <p:nvPr/>
            </p:nvSpPr>
            <p:spPr bwMode="gray">
              <a:xfrm>
                <a:off x="6840459" y="4527400"/>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NV</a:t>
                </a:r>
              </a:p>
            </p:txBody>
          </p:sp>
        </p:grpSp>
        <p:grpSp>
          <p:nvGrpSpPr>
            <p:cNvPr id="167" name="Group 166">
              <a:extLst>
                <a:ext uri="{FF2B5EF4-FFF2-40B4-BE49-F238E27FC236}">
                  <a16:creationId xmlns:a16="http://schemas.microsoft.com/office/drawing/2014/main" id="{F12B411F-7B6E-9BD6-C6FC-CDDDA3D155A0}"/>
                </a:ext>
              </a:extLst>
            </p:cNvPr>
            <p:cNvGrpSpPr/>
            <p:nvPr/>
          </p:nvGrpSpPr>
          <p:grpSpPr>
            <a:xfrm>
              <a:off x="7640142" y="4531758"/>
              <a:ext cx="673001" cy="537762"/>
              <a:chOff x="7599502" y="4529218"/>
              <a:chExt cx="673001" cy="537762"/>
            </a:xfrm>
            <a:solidFill>
              <a:srgbClr val="7A232E"/>
            </a:solidFill>
          </p:grpSpPr>
          <p:sp>
            <p:nvSpPr>
              <p:cNvPr id="252" name="Freeform 34">
                <a:extLst>
                  <a:ext uri="{FF2B5EF4-FFF2-40B4-BE49-F238E27FC236}">
                    <a16:creationId xmlns:a16="http://schemas.microsoft.com/office/drawing/2014/main" id="{D806212C-CBFB-05DA-53E7-B86D9057B82B}"/>
                  </a:ext>
                </a:extLst>
              </p:cNvPr>
              <p:cNvSpPr>
                <a:spLocks/>
              </p:cNvSpPr>
              <p:nvPr/>
            </p:nvSpPr>
            <p:spPr bwMode="gray">
              <a:xfrm>
                <a:off x="7599502" y="4529218"/>
                <a:ext cx="673001" cy="537762"/>
              </a:xfrm>
              <a:custGeom>
                <a:avLst/>
                <a:gdLst>
                  <a:gd name="T0" fmla="*/ 0 w 549"/>
                  <a:gd name="T1" fmla="*/ 412 h 445"/>
                  <a:gd name="T2" fmla="*/ 512 w 549"/>
                  <a:gd name="T3" fmla="*/ 444 h 445"/>
                  <a:gd name="T4" fmla="*/ 600 w 549"/>
                  <a:gd name="T5" fmla="*/ 440 h 445"/>
                  <a:gd name="T6" fmla="*/ 600 w 549"/>
                  <a:gd name="T7" fmla="*/ 28 h 445"/>
                  <a:gd name="T8" fmla="*/ 451 w 549"/>
                  <a:gd name="T9" fmla="*/ 28 h 445"/>
                  <a:gd name="T10" fmla="*/ 35 w 549"/>
                  <a:gd name="T11" fmla="*/ 0 h 445"/>
                  <a:gd name="T12" fmla="*/ 0 w 549"/>
                  <a:gd name="T13" fmla="*/ 412 h 445"/>
                  <a:gd name="T14" fmla="*/ 0 60000 65536"/>
                  <a:gd name="T15" fmla="*/ 0 60000 65536"/>
                  <a:gd name="T16" fmla="*/ 0 60000 65536"/>
                  <a:gd name="T17" fmla="*/ 0 60000 65536"/>
                  <a:gd name="T18" fmla="*/ 0 60000 65536"/>
                  <a:gd name="T19" fmla="*/ 0 60000 65536"/>
                  <a:gd name="T20" fmla="*/ 0 60000 65536"/>
                  <a:gd name="T21" fmla="*/ 0 w 549"/>
                  <a:gd name="T22" fmla="*/ 0 h 445"/>
                  <a:gd name="T23" fmla="*/ 549 w 549"/>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9" h="445">
                    <a:moveTo>
                      <a:pt x="0" y="412"/>
                    </a:moveTo>
                    <a:lnTo>
                      <a:pt x="468" y="444"/>
                    </a:lnTo>
                    <a:lnTo>
                      <a:pt x="548" y="440"/>
                    </a:lnTo>
                    <a:lnTo>
                      <a:pt x="548" y="28"/>
                    </a:lnTo>
                    <a:lnTo>
                      <a:pt x="412" y="28"/>
                    </a:lnTo>
                    <a:lnTo>
                      <a:pt x="32" y="0"/>
                    </a:lnTo>
                    <a:lnTo>
                      <a:pt x="0" y="412"/>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53" name="Rectangle 114">
                <a:extLst>
                  <a:ext uri="{FF2B5EF4-FFF2-40B4-BE49-F238E27FC236}">
                    <a16:creationId xmlns:a16="http://schemas.microsoft.com/office/drawing/2014/main" id="{AB4F8DF3-5DAD-7B31-66E9-9A908983256A}"/>
                  </a:ext>
                </a:extLst>
              </p:cNvPr>
              <p:cNvSpPr>
                <a:spLocks noChangeArrowheads="1"/>
              </p:cNvSpPr>
              <p:nvPr/>
            </p:nvSpPr>
            <p:spPr bwMode="gray">
              <a:xfrm>
                <a:off x="7842894" y="4725033"/>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CO</a:t>
                </a:r>
              </a:p>
            </p:txBody>
          </p:sp>
        </p:grpSp>
        <p:grpSp>
          <p:nvGrpSpPr>
            <p:cNvPr id="168" name="Group 167">
              <a:extLst>
                <a:ext uri="{FF2B5EF4-FFF2-40B4-BE49-F238E27FC236}">
                  <a16:creationId xmlns:a16="http://schemas.microsoft.com/office/drawing/2014/main" id="{D141C412-EE1F-4E84-73DB-439E08DC0A10}"/>
                </a:ext>
              </a:extLst>
            </p:cNvPr>
            <p:cNvGrpSpPr/>
            <p:nvPr/>
          </p:nvGrpSpPr>
          <p:grpSpPr>
            <a:xfrm>
              <a:off x="8698354" y="3486569"/>
              <a:ext cx="643886" cy="770993"/>
              <a:chOff x="8657714" y="3484029"/>
              <a:chExt cx="643886" cy="770993"/>
            </a:xfrm>
            <a:solidFill>
              <a:srgbClr val="7A232E"/>
            </a:solidFill>
          </p:grpSpPr>
          <p:sp>
            <p:nvSpPr>
              <p:cNvPr id="250" name="Freeform 67">
                <a:extLst>
                  <a:ext uri="{FF2B5EF4-FFF2-40B4-BE49-F238E27FC236}">
                    <a16:creationId xmlns:a16="http://schemas.microsoft.com/office/drawing/2014/main" id="{71585CF5-3C60-1A69-2A69-5A2A2031CED3}"/>
                  </a:ext>
                </a:extLst>
              </p:cNvPr>
              <p:cNvSpPr>
                <a:spLocks/>
              </p:cNvSpPr>
              <p:nvPr/>
            </p:nvSpPr>
            <p:spPr bwMode="gray">
              <a:xfrm>
                <a:off x="8657714" y="3484029"/>
                <a:ext cx="643886" cy="770993"/>
              </a:xfrm>
              <a:custGeom>
                <a:avLst/>
                <a:gdLst>
                  <a:gd name="T0" fmla="*/ 574 w 526"/>
                  <a:gd name="T1" fmla="*/ 140 h 638"/>
                  <a:gd name="T2" fmla="*/ 530 w 526"/>
                  <a:gd name="T3" fmla="*/ 184 h 638"/>
                  <a:gd name="T4" fmla="*/ 473 w 526"/>
                  <a:gd name="T5" fmla="*/ 212 h 638"/>
                  <a:gd name="T6" fmla="*/ 403 w 526"/>
                  <a:gd name="T7" fmla="*/ 292 h 638"/>
                  <a:gd name="T8" fmla="*/ 386 w 526"/>
                  <a:gd name="T9" fmla="*/ 320 h 638"/>
                  <a:gd name="T10" fmla="*/ 377 w 526"/>
                  <a:gd name="T11" fmla="*/ 360 h 638"/>
                  <a:gd name="T12" fmla="*/ 351 w 526"/>
                  <a:gd name="T13" fmla="*/ 372 h 638"/>
                  <a:gd name="T14" fmla="*/ 377 w 526"/>
                  <a:gd name="T15" fmla="*/ 384 h 638"/>
                  <a:gd name="T16" fmla="*/ 342 w 526"/>
                  <a:gd name="T17" fmla="*/ 384 h 638"/>
                  <a:gd name="T18" fmla="*/ 364 w 526"/>
                  <a:gd name="T19" fmla="*/ 396 h 638"/>
                  <a:gd name="T20" fmla="*/ 355 w 526"/>
                  <a:gd name="T21" fmla="*/ 420 h 638"/>
                  <a:gd name="T22" fmla="*/ 368 w 526"/>
                  <a:gd name="T23" fmla="*/ 488 h 638"/>
                  <a:gd name="T24" fmla="*/ 351 w 526"/>
                  <a:gd name="T25" fmla="*/ 513 h 638"/>
                  <a:gd name="T26" fmla="*/ 403 w 526"/>
                  <a:gd name="T27" fmla="*/ 529 h 638"/>
                  <a:gd name="T28" fmla="*/ 447 w 526"/>
                  <a:gd name="T29" fmla="*/ 561 h 638"/>
                  <a:gd name="T30" fmla="*/ 482 w 526"/>
                  <a:gd name="T31" fmla="*/ 577 h 638"/>
                  <a:gd name="T32" fmla="*/ 491 w 526"/>
                  <a:gd name="T33" fmla="*/ 613 h 638"/>
                  <a:gd name="T34" fmla="*/ 97 w 526"/>
                  <a:gd name="T35" fmla="*/ 637 h 638"/>
                  <a:gd name="T36" fmla="*/ 71 w 526"/>
                  <a:gd name="T37" fmla="*/ 460 h 638"/>
                  <a:gd name="T38" fmla="*/ 48 w 526"/>
                  <a:gd name="T39" fmla="*/ 432 h 638"/>
                  <a:gd name="T40" fmla="*/ 67 w 526"/>
                  <a:gd name="T41" fmla="*/ 396 h 638"/>
                  <a:gd name="T42" fmla="*/ 52 w 526"/>
                  <a:gd name="T43" fmla="*/ 260 h 638"/>
                  <a:gd name="T44" fmla="*/ 26 w 526"/>
                  <a:gd name="T45" fmla="*/ 192 h 638"/>
                  <a:gd name="T46" fmla="*/ 0 w 526"/>
                  <a:gd name="T47" fmla="*/ 68 h 638"/>
                  <a:gd name="T48" fmla="*/ 154 w 526"/>
                  <a:gd name="T49" fmla="*/ 52 h 638"/>
                  <a:gd name="T50" fmla="*/ 198 w 526"/>
                  <a:gd name="T51" fmla="*/ 0 h 638"/>
                  <a:gd name="T52" fmla="*/ 224 w 526"/>
                  <a:gd name="T53" fmla="*/ 16 h 638"/>
                  <a:gd name="T54" fmla="*/ 211 w 526"/>
                  <a:gd name="T55" fmla="*/ 40 h 638"/>
                  <a:gd name="T56" fmla="*/ 237 w 526"/>
                  <a:gd name="T57" fmla="*/ 52 h 638"/>
                  <a:gd name="T58" fmla="*/ 224 w 526"/>
                  <a:gd name="T59" fmla="*/ 80 h 638"/>
                  <a:gd name="T60" fmla="*/ 272 w 526"/>
                  <a:gd name="T61" fmla="*/ 100 h 638"/>
                  <a:gd name="T62" fmla="*/ 320 w 526"/>
                  <a:gd name="T63" fmla="*/ 88 h 638"/>
                  <a:gd name="T64" fmla="*/ 469 w 526"/>
                  <a:gd name="T65" fmla="*/ 140 h 638"/>
                  <a:gd name="T66" fmla="*/ 574 w 526"/>
                  <a:gd name="T67" fmla="*/ 140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638"/>
                  <a:gd name="T104" fmla="*/ 526 w 526"/>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638">
                    <a:moveTo>
                      <a:pt x="525" y="140"/>
                    </a:moveTo>
                    <a:lnTo>
                      <a:pt x="485" y="184"/>
                    </a:lnTo>
                    <a:lnTo>
                      <a:pt x="433" y="212"/>
                    </a:lnTo>
                    <a:lnTo>
                      <a:pt x="369" y="292"/>
                    </a:lnTo>
                    <a:lnTo>
                      <a:pt x="353" y="320"/>
                    </a:lnTo>
                    <a:lnTo>
                      <a:pt x="345" y="360"/>
                    </a:lnTo>
                    <a:lnTo>
                      <a:pt x="321" y="372"/>
                    </a:lnTo>
                    <a:lnTo>
                      <a:pt x="345" y="384"/>
                    </a:lnTo>
                    <a:lnTo>
                      <a:pt x="313" y="384"/>
                    </a:lnTo>
                    <a:lnTo>
                      <a:pt x="333" y="396"/>
                    </a:lnTo>
                    <a:lnTo>
                      <a:pt x="325" y="420"/>
                    </a:lnTo>
                    <a:lnTo>
                      <a:pt x="337" y="488"/>
                    </a:lnTo>
                    <a:lnTo>
                      <a:pt x="321" y="513"/>
                    </a:lnTo>
                    <a:lnTo>
                      <a:pt x="369" y="529"/>
                    </a:lnTo>
                    <a:lnTo>
                      <a:pt x="409" y="561"/>
                    </a:lnTo>
                    <a:lnTo>
                      <a:pt x="441" y="577"/>
                    </a:lnTo>
                    <a:lnTo>
                      <a:pt x="449" y="613"/>
                    </a:lnTo>
                    <a:lnTo>
                      <a:pt x="89" y="637"/>
                    </a:lnTo>
                    <a:lnTo>
                      <a:pt x="65" y="460"/>
                    </a:lnTo>
                    <a:lnTo>
                      <a:pt x="44" y="432"/>
                    </a:lnTo>
                    <a:lnTo>
                      <a:pt x="61" y="396"/>
                    </a:lnTo>
                    <a:lnTo>
                      <a:pt x="48" y="260"/>
                    </a:lnTo>
                    <a:lnTo>
                      <a:pt x="24" y="192"/>
                    </a:lnTo>
                    <a:lnTo>
                      <a:pt x="0" y="68"/>
                    </a:lnTo>
                    <a:lnTo>
                      <a:pt x="141" y="52"/>
                    </a:lnTo>
                    <a:lnTo>
                      <a:pt x="181" y="0"/>
                    </a:lnTo>
                    <a:lnTo>
                      <a:pt x="205" y="16"/>
                    </a:lnTo>
                    <a:lnTo>
                      <a:pt x="193" y="40"/>
                    </a:lnTo>
                    <a:lnTo>
                      <a:pt x="217" y="52"/>
                    </a:lnTo>
                    <a:lnTo>
                      <a:pt x="205" y="80"/>
                    </a:lnTo>
                    <a:lnTo>
                      <a:pt x="249" y="100"/>
                    </a:lnTo>
                    <a:lnTo>
                      <a:pt x="293" y="88"/>
                    </a:lnTo>
                    <a:lnTo>
                      <a:pt x="429" y="140"/>
                    </a:lnTo>
                    <a:lnTo>
                      <a:pt x="525" y="140"/>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51" name="Rectangle 114">
                <a:extLst>
                  <a:ext uri="{FF2B5EF4-FFF2-40B4-BE49-F238E27FC236}">
                    <a16:creationId xmlns:a16="http://schemas.microsoft.com/office/drawing/2014/main" id="{64F0D146-B07B-B976-8256-0206ACCA07BC}"/>
                  </a:ext>
                </a:extLst>
              </p:cNvPr>
              <p:cNvSpPr>
                <a:spLocks noChangeArrowheads="1"/>
              </p:cNvSpPr>
              <p:nvPr/>
            </p:nvSpPr>
            <p:spPr bwMode="gray">
              <a:xfrm>
                <a:off x="8803662" y="3822276"/>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MN</a:t>
                </a:r>
              </a:p>
            </p:txBody>
          </p:sp>
        </p:grpSp>
        <p:grpSp>
          <p:nvGrpSpPr>
            <p:cNvPr id="169" name="Group 168">
              <a:extLst>
                <a:ext uri="{FF2B5EF4-FFF2-40B4-BE49-F238E27FC236}">
                  <a16:creationId xmlns:a16="http://schemas.microsoft.com/office/drawing/2014/main" id="{251C4E5F-C7DA-4900-CBEE-C36E1ADDC2E9}"/>
                </a:ext>
              </a:extLst>
            </p:cNvPr>
            <p:cNvGrpSpPr/>
            <p:nvPr/>
          </p:nvGrpSpPr>
          <p:grpSpPr>
            <a:xfrm>
              <a:off x="9081327" y="3810311"/>
              <a:ext cx="496073" cy="534137"/>
              <a:chOff x="9040687" y="3807771"/>
              <a:chExt cx="496073" cy="534137"/>
            </a:xfrm>
            <a:solidFill>
              <a:srgbClr val="7A232E"/>
            </a:solidFill>
          </p:grpSpPr>
          <p:sp>
            <p:nvSpPr>
              <p:cNvPr id="248" name="Freeform 68">
                <a:extLst>
                  <a:ext uri="{FF2B5EF4-FFF2-40B4-BE49-F238E27FC236}">
                    <a16:creationId xmlns:a16="http://schemas.microsoft.com/office/drawing/2014/main" id="{1ABB6D99-3D7B-E12E-04BD-2EFBEF290C1D}"/>
                  </a:ext>
                </a:extLst>
              </p:cNvPr>
              <p:cNvSpPr>
                <a:spLocks/>
              </p:cNvSpPr>
              <p:nvPr/>
            </p:nvSpPr>
            <p:spPr bwMode="gray">
              <a:xfrm>
                <a:off x="9040687" y="3807771"/>
                <a:ext cx="496073" cy="534137"/>
              </a:xfrm>
              <a:custGeom>
                <a:avLst/>
                <a:gdLst>
                  <a:gd name="T0" fmla="*/ 184 w 405"/>
                  <a:gd name="T1" fmla="*/ 32 h 442"/>
                  <a:gd name="T2" fmla="*/ 144 w 405"/>
                  <a:gd name="T3" fmla="*/ 32 h 442"/>
                  <a:gd name="T4" fmla="*/ 149 w 405"/>
                  <a:gd name="T5" fmla="*/ 0 h 442"/>
                  <a:gd name="T6" fmla="*/ 61 w 405"/>
                  <a:gd name="T7" fmla="*/ 20 h 442"/>
                  <a:gd name="T8" fmla="*/ 44 w 405"/>
                  <a:gd name="T9" fmla="*/ 48 h 442"/>
                  <a:gd name="T10" fmla="*/ 35 w 405"/>
                  <a:gd name="T11" fmla="*/ 88 h 442"/>
                  <a:gd name="T12" fmla="*/ 9 w 405"/>
                  <a:gd name="T13" fmla="*/ 100 h 442"/>
                  <a:gd name="T14" fmla="*/ 35 w 405"/>
                  <a:gd name="T15" fmla="*/ 112 h 442"/>
                  <a:gd name="T16" fmla="*/ 0 w 405"/>
                  <a:gd name="T17" fmla="*/ 112 h 442"/>
                  <a:gd name="T18" fmla="*/ 22 w 405"/>
                  <a:gd name="T19" fmla="*/ 124 h 442"/>
                  <a:gd name="T20" fmla="*/ 13 w 405"/>
                  <a:gd name="T21" fmla="*/ 148 h 442"/>
                  <a:gd name="T22" fmla="*/ 26 w 405"/>
                  <a:gd name="T23" fmla="*/ 216 h 442"/>
                  <a:gd name="T24" fmla="*/ 9 w 405"/>
                  <a:gd name="T25" fmla="*/ 241 h 442"/>
                  <a:gd name="T26" fmla="*/ 61 w 405"/>
                  <a:gd name="T27" fmla="*/ 257 h 442"/>
                  <a:gd name="T28" fmla="*/ 105 w 405"/>
                  <a:gd name="T29" fmla="*/ 289 h 442"/>
                  <a:gd name="T30" fmla="*/ 140 w 405"/>
                  <a:gd name="T31" fmla="*/ 305 h 442"/>
                  <a:gd name="T32" fmla="*/ 149 w 405"/>
                  <a:gd name="T33" fmla="*/ 341 h 442"/>
                  <a:gd name="T34" fmla="*/ 162 w 405"/>
                  <a:gd name="T35" fmla="*/ 349 h 442"/>
                  <a:gd name="T36" fmla="*/ 153 w 405"/>
                  <a:gd name="T37" fmla="*/ 397 h 442"/>
                  <a:gd name="T38" fmla="*/ 171 w 405"/>
                  <a:gd name="T39" fmla="*/ 421 h 442"/>
                  <a:gd name="T40" fmla="*/ 210 w 405"/>
                  <a:gd name="T41" fmla="*/ 441 h 442"/>
                  <a:gd name="T42" fmla="*/ 429 w 405"/>
                  <a:gd name="T43" fmla="*/ 401 h 442"/>
                  <a:gd name="T44" fmla="*/ 416 w 405"/>
                  <a:gd name="T45" fmla="*/ 345 h 442"/>
                  <a:gd name="T46" fmla="*/ 442 w 405"/>
                  <a:gd name="T47" fmla="*/ 136 h 442"/>
                  <a:gd name="T48" fmla="*/ 389 w 405"/>
                  <a:gd name="T49" fmla="*/ 212 h 442"/>
                  <a:gd name="T50" fmla="*/ 385 w 405"/>
                  <a:gd name="T51" fmla="*/ 192 h 442"/>
                  <a:gd name="T52" fmla="*/ 403 w 405"/>
                  <a:gd name="T53" fmla="*/ 148 h 442"/>
                  <a:gd name="T54" fmla="*/ 389 w 405"/>
                  <a:gd name="T55" fmla="*/ 96 h 442"/>
                  <a:gd name="T56" fmla="*/ 372 w 405"/>
                  <a:gd name="T57" fmla="*/ 96 h 442"/>
                  <a:gd name="T58" fmla="*/ 363 w 405"/>
                  <a:gd name="T59" fmla="*/ 80 h 442"/>
                  <a:gd name="T60" fmla="*/ 315 w 405"/>
                  <a:gd name="T61" fmla="*/ 80 h 442"/>
                  <a:gd name="T62" fmla="*/ 276 w 405"/>
                  <a:gd name="T63" fmla="*/ 52 h 442"/>
                  <a:gd name="T64" fmla="*/ 214 w 405"/>
                  <a:gd name="T65" fmla="*/ 52 h 442"/>
                  <a:gd name="T66" fmla="*/ 184 w 405"/>
                  <a:gd name="T67" fmla="*/ 32 h 4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5"/>
                  <a:gd name="T103" fmla="*/ 0 h 442"/>
                  <a:gd name="T104" fmla="*/ 405 w 405"/>
                  <a:gd name="T105" fmla="*/ 442 h 4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5" h="442">
                    <a:moveTo>
                      <a:pt x="168" y="32"/>
                    </a:moveTo>
                    <a:lnTo>
                      <a:pt x="132" y="32"/>
                    </a:lnTo>
                    <a:lnTo>
                      <a:pt x="136" y="0"/>
                    </a:lnTo>
                    <a:lnTo>
                      <a:pt x="56" y="20"/>
                    </a:lnTo>
                    <a:lnTo>
                      <a:pt x="40" y="48"/>
                    </a:lnTo>
                    <a:lnTo>
                      <a:pt x="32" y="88"/>
                    </a:lnTo>
                    <a:lnTo>
                      <a:pt x="8" y="100"/>
                    </a:lnTo>
                    <a:lnTo>
                      <a:pt x="32" y="112"/>
                    </a:lnTo>
                    <a:lnTo>
                      <a:pt x="0" y="112"/>
                    </a:lnTo>
                    <a:lnTo>
                      <a:pt x="20" y="124"/>
                    </a:lnTo>
                    <a:lnTo>
                      <a:pt x="12" y="148"/>
                    </a:lnTo>
                    <a:lnTo>
                      <a:pt x="24" y="216"/>
                    </a:lnTo>
                    <a:lnTo>
                      <a:pt x="8" y="241"/>
                    </a:lnTo>
                    <a:lnTo>
                      <a:pt x="56" y="257"/>
                    </a:lnTo>
                    <a:lnTo>
                      <a:pt x="96" y="289"/>
                    </a:lnTo>
                    <a:lnTo>
                      <a:pt x="128" y="305"/>
                    </a:lnTo>
                    <a:lnTo>
                      <a:pt x="136" y="341"/>
                    </a:lnTo>
                    <a:lnTo>
                      <a:pt x="148" y="349"/>
                    </a:lnTo>
                    <a:lnTo>
                      <a:pt x="140" y="397"/>
                    </a:lnTo>
                    <a:lnTo>
                      <a:pt x="156" y="421"/>
                    </a:lnTo>
                    <a:lnTo>
                      <a:pt x="192" y="441"/>
                    </a:lnTo>
                    <a:lnTo>
                      <a:pt x="392" y="401"/>
                    </a:lnTo>
                    <a:lnTo>
                      <a:pt x="380" y="345"/>
                    </a:lnTo>
                    <a:lnTo>
                      <a:pt x="404" y="136"/>
                    </a:lnTo>
                    <a:lnTo>
                      <a:pt x="356" y="212"/>
                    </a:lnTo>
                    <a:lnTo>
                      <a:pt x="352" y="192"/>
                    </a:lnTo>
                    <a:lnTo>
                      <a:pt x="368" y="148"/>
                    </a:lnTo>
                    <a:lnTo>
                      <a:pt x="356" y="96"/>
                    </a:lnTo>
                    <a:lnTo>
                      <a:pt x="340" y="96"/>
                    </a:lnTo>
                    <a:lnTo>
                      <a:pt x="332" y="80"/>
                    </a:lnTo>
                    <a:lnTo>
                      <a:pt x="288" y="80"/>
                    </a:lnTo>
                    <a:lnTo>
                      <a:pt x="252" y="52"/>
                    </a:lnTo>
                    <a:lnTo>
                      <a:pt x="196" y="52"/>
                    </a:lnTo>
                    <a:lnTo>
                      <a:pt x="168" y="32"/>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49" name="Rectangle 114">
                <a:extLst>
                  <a:ext uri="{FF2B5EF4-FFF2-40B4-BE49-F238E27FC236}">
                    <a16:creationId xmlns:a16="http://schemas.microsoft.com/office/drawing/2014/main" id="{DCF46582-C1E5-3854-FEDF-BEBC928B27DF}"/>
                  </a:ext>
                </a:extLst>
              </p:cNvPr>
              <p:cNvSpPr>
                <a:spLocks noChangeArrowheads="1"/>
              </p:cNvSpPr>
              <p:nvPr/>
            </p:nvSpPr>
            <p:spPr bwMode="gray">
              <a:xfrm>
                <a:off x="9215921" y="4027709"/>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WI</a:t>
                </a:r>
              </a:p>
            </p:txBody>
          </p:sp>
        </p:grpSp>
        <p:grpSp>
          <p:nvGrpSpPr>
            <p:cNvPr id="170" name="Group 169">
              <a:extLst>
                <a:ext uri="{FF2B5EF4-FFF2-40B4-BE49-F238E27FC236}">
                  <a16:creationId xmlns:a16="http://schemas.microsoft.com/office/drawing/2014/main" id="{08D3C057-E876-02B4-D9B0-533D2606F8D1}"/>
                </a:ext>
              </a:extLst>
            </p:cNvPr>
            <p:cNvGrpSpPr/>
            <p:nvPr/>
          </p:nvGrpSpPr>
          <p:grpSpPr>
            <a:xfrm>
              <a:off x="9272812" y="4294901"/>
              <a:ext cx="387452" cy="706946"/>
              <a:chOff x="9232172" y="4292361"/>
              <a:chExt cx="387452" cy="706946"/>
            </a:xfrm>
            <a:solidFill>
              <a:srgbClr val="7A232E"/>
            </a:solidFill>
          </p:grpSpPr>
          <p:sp>
            <p:nvSpPr>
              <p:cNvPr id="246" name="Freeform 62">
                <a:extLst>
                  <a:ext uri="{FF2B5EF4-FFF2-40B4-BE49-F238E27FC236}">
                    <a16:creationId xmlns:a16="http://schemas.microsoft.com/office/drawing/2014/main" id="{DE3A0E71-18F6-BE90-FF49-A5EFDC947DBA}"/>
                  </a:ext>
                </a:extLst>
              </p:cNvPr>
              <p:cNvSpPr>
                <a:spLocks/>
              </p:cNvSpPr>
              <p:nvPr/>
            </p:nvSpPr>
            <p:spPr bwMode="gray">
              <a:xfrm>
                <a:off x="9232172" y="4292361"/>
                <a:ext cx="387452" cy="706946"/>
              </a:xfrm>
              <a:custGeom>
                <a:avLst/>
                <a:gdLst>
                  <a:gd name="T0" fmla="*/ 39 w 317"/>
                  <a:gd name="T1" fmla="*/ 40 h 585"/>
                  <a:gd name="T2" fmla="*/ 258 w 317"/>
                  <a:gd name="T3" fmla="*/ 0 h 585"/>
                  <a:gd name="T4" fmla="*/ 258 w 317"/>
                  <a:gd name="T5" fmla="*/ 24 h 585"/>
                  <a:gd name="T6" fmla="*/ 279 w 317"/>
                  <a:gd name="T7" fmla="*/ 60 h 585"/>
                  <a:gd name="T8" fmla="*/ 288 w 317"/>
                  <a:gd name="T9" fmla="*/ 92 h 585"/>
                  <a:gd name="T10" fmla="*/ 332 w 317"/>
                  <a:gd name="T11" fmla="*/ 324 h 585"/>
                  <a:gd name="T12" fmla="*/ 323 w 317"/>
                  <a:gd name="T13" fmla="*/ 352 h 585"/>
                  <a:gd name="T14" fmla="*/ 345 w 317"/>
                  <a:gd name="T15" fmla="*/ 376 h 585"/>
                  <a:gd name="T16" fmla="*/ 310 w 317"/>
                  <a:gd name="T17" fmla="*/ 484 h 585"/>
                  <a:gd name="T18" fmla="*/ 284 w 317"/>
                  <a:gd name="T19" fmla="*/ 524 h 585"/>
                  <a:gd name="T20" fmla="*/ 297 w 317"/>
                  <a:gd name="T21" fmla="*/ 536 h 585"/>
                  <a:gd name="T22" fmla="*/ 275 w 317"/>
                  <a:gd name="T23" fmla="*/ 548 h 585"/>
                  <a:gd name="T24" fmla="*/ 279 w 317"/>
                  <a:gd name="T25" fmla="*/ 568 h 585"/>
                  <a:gd name="T26" fmla="*/ 223 w 317"/>
                  <a:gd name="T27" fmla="*/ 568 h 585"/>
                  <a:gd name="T28" fmla="*/ 210 w 317"/>
                  <a:gd name="T29" fmla="*/ 584 h 585"/>
                  <a:gd name="T30" fmla="*/ 188 w 317"/>
                  <a:gd name="T31" fmla="*/ 572 h 585"/>
                  <a:gd name="T32" fmla="*/ 166 w 317"/>
                  <a:gd name="T33" fmla="*/ 532 h 585"/>
                  <a:gd name="T34" fmla="*/ 114 w 317"/>
                  <a:gd name="T35" fmla="*/ 484 h 585"/>
                  <a:gd name="T36" fmla="*/ 122 w 317"/>
                  <a:gd name="T37" fmla="*/ 412 h 585"/>
                  <a:gd name="T38" fmla="*/ 70 w 317"/>
                  <a:gd name="T39" fmla="*/ 384 h 585"/>
                  <a:gd name="T40" fmla="*/ 31 w 317"/>
                  <a:gd name="T41" fmla="*/ 340 h 585"/>
                  <a:gd name="T42" fmla="*/ 0 w 317"/>
                  <a:gd name="T43" fmla="*/ 268 h 585"/>
                  <a:gd name="T44" fmla="*/ 0 w 317"/>
                  <a:gd name="T45" fmla="*/ 204 h 585"/>
                  <a:gd name="T46" fmla="*/ 17 w 317"/>
                  <a:gd name="T47" fmla="*/ 172 h 585"/>
                  <a:gd name="T48" fmla="*/ 13 w 317"/>
                  <a:gd name="T49" fmla="*/ 132 h 585"/>
                  <a:gd name="T50" fmla="*/ 48 w 317"/>
                  <a:gd name="T51" fmla="*/ 124 h 585"/>
                  <a:gd name="T52" fmla="*/ 61 w 317"/>
                  <a:gd name="T53" fmla="*/ 100 h 585"/>
                  <a:gd name="T54" fmla="*/ 61 w 317"/>
                  <a:gd name="T55" fmla="*/ 64 h 585"/>
                  <a:gd name="T56" fmla="*/ 39 w 317"/>
                  <a:gd name="T57" fmla="*/ 40 h 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7"/>
                  <a:gd name="T88" fmla="*/ 0 h 585"/>
                  <a:gd name="T89" fmla="*/ 317 w 317"/>
                  <a:gd name="T90" fmla="*/ 585 h 5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7" h="585">
                    <a:moveTo>
                      <a:pt x="36" y="40"/>
                    </a:moveTo>
                    <a:lnTo>
                      <a:pt x="236" y="0"/>
                    </a:lnTo>
                    <a:lnTo>
                      <a:pt x="236" y="24"/>
                    </a:lnTo>
                    <a:lnTo>
                      <a:pt x="256" y="60"/>
                    </a:lnTo>
                    <a:lnTo>
                      <a:pt x="264" y="92"/>
                    </a:lnTo>
                    <a:lnTo>
                      <a:pt x="304" y="324"/>
                    </a:lnTo>
                    <a:lnTo>
                      <a:pt x="296" y="352"/>
                    </a:lnTo>
                    <a:lnTo>
                      <a:pt x="316" y="376"/>
                    </a:lnTo>
                    <a:lnTo>
                      <a:pt x="284" y="484"/>
                    </a:lnTo>
                    <a:lnTo>
                      <a:pt x="260" y="524"/>
                    </a:lnTo>
                    <a:lnTo>
                      <a:pt x="272" y="536"/>
                    </a:lnTo>
                    <a:lnTo>
                      <a:pt x="252" y="548"/>
                    </a:lnTo>
                    <a:lnTo>
                      <a:pt x="256" y="568"/>
                    </a:lnTo>
                    <a:lnTo>
                      <a:pt x="204" y="568"/>
                    </a:lnTo>
                    <a:lnTo>
                      <a:pt x="192" y="584"/>
                    </a:lnTo>
                    <a:lnTo>
                      <a:pt x="172" y="572"/>
                    </a:lnTo>
                    <a:lnTo>
                      <a:pt x="152" y="532"/>
                    </a:lnTo>
                    <a:lnTo>
                      <a:pt x="104" y="484"/>
                    </a:lnTo>
                    <a:lnTo>
                      <a:pt x="112" y="412"/>
                    </a:lnTo>
                    <a:lnTo>
                      <a:pt x="64" y="384"/>
                    </a:lnTo>
                    <a:lnTo>
                      <a:pt x="28" y="340"/>
                    </a:lnTo>
                    <a:lnTo>
                      <a:pt x="0" y="268"/>
                    </a:lnTo>
                    <a:lnTo>
                      <a:pt x="0" y="204"/>
                    </a:lnTo>
                    <a:lnTo>
                      <a:pt x="16" y="172"/>
                    </a:lnTo>
                    <a:lnTo>
                      <a:pt x="12" y="132"/>
                    </a:lnTo>
                    <a:lnTo>
                      <a:pt x="44" y="124"/>
                    </a:lnTo>
                    <a:lnTo>
                      <a:pt x="56" y="100"/>
                    </a:lnTo>
                    <a:lnTo>
                      <a:pt x="56" y="64"/>
                    </a:lnTo>
                    <a:lnTo>
                      <a:pt x="36" y="40"/>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47" name="Rectangle 114">
                <a:extLst>
                  <a:ext uri="{FF2B5EF4-FFF2-40B4-BE49-F238E27FC236}">
                    <a16:creationId xmlns:a16="http://schemas.microsoft.com/office/drawing/2014/main" id="{DEBA0EDF-F5D5-1670-9D68-256EE009EB19}"/>
                  </a:ext>
                </a:extLst>
              </p:cNvPr>
              <p:cNvSpPr>
                <a:spLocks noChangeArrowheads="1"/>
              </p:cNvSpPr>
              <p:nvPr/>
            </p:nvSpPr>
            <p:spPr bwMode="gray">
              <a:xfrm>
                <a:off x="9313903" y="4532719"/>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IL</a:t>
                </a:r>
              </a:p>
            </p:txBody>
          </p:sp>
        </p:grpSp>
        <p:grpSp>
          <p:nvGrpSpPr>
            <p:cNvPr id="171" name="Group 170">
              <a:extLst>
                <a:ext uri="{FF2B5EF4-FFF2-40B4-BE49-F238E27FC236}">
                  <a16:creationId xmlns:a16="http://schemas.microsoft.com/office/drawing/2014/main" id="{7ABF4E89-A0AD-7EFB-1890-0C1229965D92}"/>
                </a:ext>
              </a:extLst>
            </p:cNvPr>
            <p:cNvGrpSpPr/>
            <p:nvPr/>
          </p:nvGrpSpPr>
          <p:grpSpPr>
            <a:xfrm>
              <a:off x="10129460" y="5087648"/>
              <a:ext cx="481515" cy="368577"/>
              <a:chOff x="10088820" y="5085108"/>
              <a:chExt cx="481515" cy="368577"/>
            </a:xfrm>
            <a:solidFill>
              <a:srgbClr val="7A232E"/>
            </a:solidFill>
          </p:grpSpPr>
          <p:sp>
            <p:nvSpPr>
              <p:cNvPr id="244" name="Freeform 56">
                <a:extLst>
                  <a:ext uri="{FF2B5EF4-FFF2-40B4-BE49-F238E27FC236}">
                    <a16:creationId xmlns:a16="http://schemas.microsoft.com/office/drawing/2014/main" id="{BC755725-C83C-AE24-EFC3-F10E6DB6487B}"/>
                  </a:ext>
                </a:extLst>
              </p:cNvPr>
              <p:cNvSpPr>
                <a:spLocks/>
              </p:cNvSpPr>
              <p:nvPr/>
            </p:nvSpPr>
            <p:spPr bwMode="gray">
              <a:xfrm>
                <a:off x="10088820" y="5085108"/>
                <a:ext cx="481515" cy="368577"/>
              </a:xfrm>
              <a:custGeom>
                <a:avLst/>
                <a:gdLst>
                  <a:gd name="T0" fmla="*/ 429 w 393"/>
                  <a:gd name="T1" fmla="*/ 56 h 305"/>
                  <a:gd name="T2" fmla="*/ 306 w 393"/>
                  <a:gd name="T3" fmla="*/ 0 h 305"/>
                  <a:gd name="T4" fmla="*/ 219 w 393"/>
                  <a:gd name="T5" fmla="*/ 16 h 305"/>
                  <a:gd name="T6" fmla="*/ 197 w 393"/>
                  <a:gd name="T7" fmla="*/ 8 h 305"/>
                  <a:gd name="T8" fmla="*/ 171 w 393"/>
                  <a:gd name="T9" fmla="*/ 12 h 305"/>
                  <a:gd name="T10" fmla="*/ 149 w 393"/>
                  <a:gd name="T11" fmla="*/ 8 h 305"/>
                  <a:gd name="T12" fmla="*/ 31 w 393"/>
                  <a:gd name="T13" fmla="*/ 32 h 305"/>
                  <a:gd name="T14" fmla="*/ 22 w 393"/>
                  <a:gd name="T15" fmla="*/ 44 h 305"/>
                  <a:gd name="T16" fmla="*/ 9 w 393"/>
                  <a:gd name="T17" fmla="*/ 48 h 305"/>
                  <a:gd name="T18" fmla="*/ 0 w 393"/>
                  <a:gd name="T19" fmla="*/ 76 h 305"/>
                  <a:gd name="T20" fmla="*/ 48 w 393"/>
                  <a:gd name="T21" fmla="*/ 112 h 305"/>
                  <a:gd name="T22" fmla="*/ 61 w 393"/>
                  <a:gd name="T23" fmla="*/ 140 h 305"/>
                  <a:gd name="T24" fmla="*/ 166 w 393"/>
                  <a:gd name="T25" fmla="*/ 212 h 305"/>
                  <a:gd name="T26" fmla="*/ 236 w 393"/>
                  <a:gd name="T27" fmla="*/ 288 h 305"/>
                  <a:gd name="T28" fmla="*/ 263 w 393"/>
                  <a:gd name="T29" fmla="*/ 304 h 305"/>
                  <a:gd name="T30" fmla="*/ 254 w 393"/>
                  <a:gd name="T31" fmla="*/ 264 h 305"/>
                  <a:gd name="T32" fmla="*/ 280 w 393"/>
                  <a:gd name="T33" fmla="*/ 280 h 305"/>
                  <a:gd name="T34" fmla="*/ 289 w 393"/>
                  <a:gd name="T35" fmla="*/ 272 h 305"/>
                  <a:gd name="T36" fmla="*/ 284 w 393"/>
                  <a:gd name="T37" fmla="*/ 256 h 305"/>
                  <a:gd name="T38" fmla="*/ 306 w 393"/>
                  <a:gd name="T39" fmla="*/ 256 h 305"/>
                  <a:gd name="T40" fmla="*/ 372 w 393"/>
                  <a:gd name="T41" fmla="*/ 192 h 305"/>
                  <a:gd name="T42" fmla="*/ 429 w 393"/>
                  <a:gd name="T43" fmla="*/ 56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305"/>
                  <a:gd name="T68" fmla="*/ 393 w 393"/>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305">
                    <a:moveTo>
                      <a:pt x="392" y="56"/>
                    </a:moveTo>
                    <a:lnTo>
                      <a:pt x="280" y="0"/>
                    </a:lnTo>
                    <a:lnTo>
                      <a:pt x="200" y="16"/>
                    </a:lnTo>
                    <a:lnTo>
                      <a:pt x="180" y="8"/>
                    </a:lnTo>
                    <a:lnTo>
                      <a:pt x="156" y="12"/>
                    </a:lnTo>
                    <a:lnTo>
                      <a:pt x="136" y="8"/>
                    </a:lnTo>
                    <a:lnTo>
                      <a:pt x="28" y="32"/>
                    </a:lnTo>
                    <a:lnTo>
                      <a:pt x="20" y="44"/>
                    </a:lnTo>
                    <a:lnTo>
                      <a:pt x="8" y="48"/>
                    </a:lnTo>
                    <a:lnTo>
                      <a:pt x="0" y="76"/>
                    </a:lnTo>
                    <a:lnTo>
                      <a:pt x="44" y="112"/>
                    </a:lnTo>
                    <a:lnTo>
                      <a:pt x="56" y="140"/>
                    </a:lnTo>
                    <a:lnTo>
                      <a:pt x="152" y="212"/>
                    </a:lnTo>
                    <a:lnTo>
                      <a:pt x="216" y="288"/>
                    </a:lnTo>
                    <a:lnTo>
                      <a:pt x="240" y="304"/>
                    </a:lnTo>
                    <a:lnTo>
                      <a:pt x="232" y="264"/>
                    </a:lnTo>
                    <a:lnTo>
                      <a:pt x="256" y="280"/>
                    </a:lnTo>
                    <a:lnTo>
                      <a:pt x="264" y="272"/>
                    </a:lnTo>
                    <a:lnTo>
                      <a:pt x="260" y="256"/>
                    </a:lnTo>
                    <a:lnTo>
                      <a:pt x="280" y="256"/>
                    </a:lnTo>
                    <a:lnTo>
                      <a:pt x="340" y="192"/>
                    </a:lnTo>
                    <a:lnTo>
                      <a:pt x="392" y="56"/>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45" name="Rectangle 114">
                <a:extLst>
                  <a:ext uri="{FF2B5EF4-FFF2-40B4-BE49-F238E27FC236}">
                    <a16:creationId xmlns:a16="http://schemas.microsoft.com/office/drawing/2014/main" id="{40C14BB9-B612-B4DF-F937-46FD6D122F16}"/>
                  </a:ext>
                </a:extLst>
              </p:cNvPr>
              <p:cNvSpPr>
                <a:spLocks noChangeArrowheads="1"/>
              </p:cNvSpPr>
              <p:nvPr/>
            </p:nvSpPr>
            <p:spPr bwMode="gray">
              <a:xfrm>
                <a:off x="10258197" y="5160033"/>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SC</a:t>
                </a:r>
              </a:p>
            </p:txBody>
          </p:sp>
        </p:grpSp>
        <p:grpSp>
          <p:nvGrpSpPr>
            <p:cNvPr id="172" name="Group 171">
              <a:extLst>
                <a:ext uri="{FF2B5EF4-FFF2-40B4-BE49-F238E27FC236}">
                  <a16:creationId xmlns:a16="http://schemas.microsoft.com/office/drawing/2014/main" id="{9614A6B6-F580-4C4E-DF5A-FB19DDCD9FA7}"/>
                </a:ext>
              </a:extLst>
            </p:cNvPr>
            <p:cNvGrpSpPr/>
            <p:nvPr/>
          </p:nvGrpSpPr>
          <p:grpSpPr>
            <a:xfrm>
              <a:off x="10065632" y="4493090"/>
              <a:ext cx="712194" cy="465255"/>
              <a:chOff x="10024992" y="4490550"/>
              <a:chExt cx="712194" cy="465255"/>
            </a:xfrm>
            <a:solidFill>
              <a:srgbClr val="7A232E"/>
            </a:solidFill>
          </p:grpSpPr>
          <p:sp>
            <p:nvSpPr>
              <p:cNvPr id="241" name="Freeform 44">
                <a:extLst>
                  <a:ext uri="{FF2B5EF4-FFF2-40B4-BE49-F238E27FC236}">
                    <a16:creationId xmlns:a16="http://schemas.microsoft.com/office/drawing/2014/main" id="{8F0C789A-653D-AF8E-30E8-5F76E1D2162B}"/>
                  </a:ext>
                </a:extLst>
              </p:cNvPr>
              <p:cNvSpPr>
                <a:spLocks/>
              </p:cNvSpPr>
              <p:nvPr/>
            </p:nvSpPr>
            <p:spPr bwMode="gray">
              <a:xfrm>
                <a:off x="10696874" y="4611395"/>
                <a:ext cx="40312" cy="112385"/>
              </a:xfrm>
              <a:custGeom>
                <a:avLst/>
                <a:gdLst>
                  <a:gd name="T0" fmla="*/ 0 w 33"/>
                  <a:gd name="T1" fmla="*/ 48 h 93"/>
                  <a:gd name="T2" fmla="*/ 17 w 33"/>
                  <a:gd name="T3" fmla="*/ 92 h 93"/>
                  <a:gd name="T4" fmla="*/ 26 w 33"/>
                  <a:gd name="T5" fmla="*/ 80 h 93"/>
                  <a:gd name="T6" fmla="*/ 22 w 33"/>
                  <a:gd name="T7" fmla="*/ 48 h 93"/>
                  <a:gd name="T8" fmla="*/ 31 w 33"/>
                  <a:gd name="T9" fmla="*/ 48 h 93"/>
                  <a:gd name="T10" fmla="*/ 35 w 33"/>
                  <a:gd name="T11" fmla="*/ 0 h 93"/>
                  <a:gd name="T12" fmla="*/ 4 w 33"/>
                  <a:gd name="T13" fmla="*/ 8 h 93"/>
                  <a:gd name="T14" fmla="*/ 0 w 33"/>
                  <a:gd name="T15" fmla="*/ 48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48"/>
                    </a:moveTo>
                    <a:lnTo>
                      <a:pt x="16" y="92"/>
                    </a:lnTo>
                    <a:lnTo>
                      <a:pt x="24" y="80"/>
                    </a:lnTo>
                    <a:lnTo>
                      <a:pt x="20" y="48"/>
                    </a:lnTo>
                    <a:lnTo>
                      <a:pt x="28" y="48"/>
                    </a:lnTo>
                    <a:lnTo>
                      <a:pt x="32" y="0"/>
                    </a:lnTo>
                    <a:lnTo>
                      <a:pt x="4" y="8"/>
                    </a:lnTo>
                    <a:lnTo>
                      <a:pt x="0" y="48"/>
                    </a:lnTo>
                  </a:path>
                </a:pathLst>
              </a:custGeom>
              <a:solidFill>
                <a:srgbClr val="EB1C2C"/>
              </a:solidFill>
              <a:ln w="12700" cap="rnd" cmpd="sng">
                <a:solidFill>
                  <a:sysClr val="window" lastClr="FFFFFF">
                    <a:lumMod val="9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42" name="Freeform 46">
                <a:extLst>
                  <a:ext uri="{FF2B5EF4-FFF2-40B4-BE49-F238E27FC236}">
                    <a16:creationId xmlns:a16="http://schemas.microsoft.com/office/drawing/2014/main" id="{B3BA88C6-DDE4-C5CF-61EB-FE0E1ACAFE35}"/>
                  </a:ext>
                </a:extLst>
              </p:cNvPr>
              <p:cNvSpPr>
                <a:spLocks/>
              </p:cNvSpPr>
              <p:nvPr/>
            </p:nvSpPr>
            <p:spPr bwMode="gray">
              <a:xfrm>
                <a:off x="10024992" y="4490550"/>
                <a:ext cx="706596" cy="465255"/>
              </a:xfrm>
              <a:custGeom>
                <a:avLst/>
                <a:gdLst>
                  <a:gd name="T0" fmla="*/ 420 w 577"/>
                  <a:gd name="T1" fmla="*/ 12 h 385"/>
                  <a:gd name="T2" fmla="*/ 381 w 577"/>
                  <a:gd name="T3" fmla="*/ 0 h 385"/>
                  <a:gd name="T4" fmla="*/ 359 w 577"/>
                  <a:gd name="T5" fmla="*/ 56 h 385"/>
                  <a:gd name="T6" fmla="*/ 337 w 577"/>
                  <a:gd name="T7" fmla="*/ 76 h 385"/>
                  <a:gd name="T8" fmla="*/ 328 w 577"/>
                  <a:gd name="T9" fmla="*/ 112 h 385"/>
                  <a:gd name="T10" fmla="*/ 297 w 577"/>
                  <a:gd name="T11" fmla="*/ 128 h 385"/>
                  <a:gd name="T12" fmla="*/ 284 w 577"/>
                  <a:gd name="T13" fmla="*/ 120 h 385"/>
                  <a:gd name="T14" fmla="*/ 262 w 577"/>
                  <a:gd name="T15" fmla="*/ 132 h 385"/>
                  <a:gd name="T16" fmla="*/ 271 w 577"/>
                  <a:gd name="T17" fmla="*/ 148 h 385"/>
                  <a:gd name="T18" fmla="*/ 254 w 577"/>
                  <a:gd name="T19" fmla="*/ 200 h 385"/>
                  <a:gd name="T20" fmla="*/ 254 w 577"/>
                  <a:gd name="T21" fmla="*/ 228 h 385"/>
                  <a:gd name="T22" fmla="*/ 197 w 577"/>
                  <a:gd name="T23" fmla="*/ 268 h 385"/>
                  <a:gd name="T24" fmla="*/ 184 w 577"/>
                  <a:gd name="T25" fmla="*/ 268 h 385"/>
                  <a:gd name="T26" fmla="*/ 166 w 577"/>
                  <a:gd name="T27" fmla="*/ 292 h 385"/>
                  <a:gd name="T28" fmla="*/ 131 w 577"/>
                  <a:gd name="T29" fmla="*/ 300 h 385"/>
                  <a:gd name="T30" fmla="*/ 114 w 577"/>
                  <a:gd name="T31" fmla="*/ 272 h 385"/>
                  <a:gd name="T32" fmla="*/ 105 w 577"/>
                  <a:gd name="T33" fmla="*/ 272 h 385"/>
                  <a:gd name="T34" fmla="*/ 83 w 577"/>
                  <a:gd name="T35" fmla="*/ 308 h 385"/>
                  <a:gd name="T36" fmla="*/ 57 w 577"/>
                  <a:gd name="T37" fmla="*/ 320 h 385"/>
                  <a:gd name="T38" fmla="*/ 52 w 577"/>
                  <a:gd name="T39" fmla="*/ 352 h 385"/>
                  <a:gd name="T40" fmla="*/ 0 w 577"/>
                  <a:gd name="T41" fmla="*/ 384 h 385"/>
                  <a:gd name="T42" fmla="*/ 162 w 577"/>
                  <a:gd name="T43" fmla="*/ 356 h 385"/>
                  <a:gd name="T44" fmla="*/ 630 w 577"/>
                  <a:gd name="T45" fmla="*/ 256 h 385"/>
                  <a:gd name="T46" fmla="*/ 617 w 577"/>
                  <a:gd name="T47" fmla="*/ 216 h 385"/>
                  <a:gd name="T48" fmla="*/ 591 w 577"/>
                  <a:gd name="T49" fmla="*/ 212 h 385"/>
                  <a:gd name="T50" fmla="*/ 577 w 577"/>
                  <a:gd name="T51" fmla="*/ 228 h 385"/>
                  <a:gd name="T52" fmla="*/ 564 w 577"/>
                  <a:gd name="T53" fmla="*/ 220 h 385"/>
                  <a:gd name="T54" fmla="*/ 573 w 577"/>
                  <a:gd name="T55" fmla="*/ 208 h 385"/>
                  <a:gd name="T56" fmla="*/ 573 w 577"/>
                  <a:gd name="T57" fmla="*/ 192 h 385"/>
                  <a:gd name="T58" fmla="*/ 560 w 577"/>
                  <a:gd name="T59" fmla="*/ 184 h 385"/>
                  <a:gd name="T60" fmla="*/ 577 w 577"/>
                  <a:gd name="T61" fmla="*/ 172 h 385"/>
                  <a:gd name="T62" fmla="*/ 564 w 577"/>
                  <a:gd name="T63" fmla="*/ 156 h 385"/>
                  <a:gd name="T64" fmla="*/ 529 w 577"/>
                  <a:gd name="T65" fmla="*/ 136 h 385"/>
                  <a:gd name="T66" fmla="*/ 560 w 577"/>
                  <a:gd name="T67" fmla="*/ 136 h 385"/>
                  <a:gd name="T68" fmla="*/ 551 w 577"/>
                  <a:gd name="T69" fmla="*/ 116 h 385"/>
                  <a:gd name="T70" fmla="*/ 529 w 577"/>
                  <a:gd name="T71" fmla="*/ 104 h 385"/>
                  <a:gd name="T72" fmla="*/ 494 w 577"/>
                  <a:gd name="T73" fmla="*/ 80 h 385"/>
                  <a:gd name="T74" fmla="*/ 472 w 577"/>
                  <a:gd name="T75" fmla="*/ 80 h 385"/>
                  <a:gd name="T76" fmla="*/ 477 w 577"/>
                  <a:gd name="T77" fmla="*/ 52 h 385"/>
                  <a:gd name="T78" fmla="*/ 490 w 577"/>
                  <a:gd name="T79" fmla="*/ 36 h 385"/>
                  <a:gd name="T80" fmla="*/ 437 w 577"/>
                  <a:gd name="T81" fmla="*/ 8 h 385"/>
                  <a:gd name="T82" fmla="*/ 420 w 577"/>
                  <a:gd name="T83" fmla="*/ 12 h 3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7"/>
                  <a:gd name="T127" fmla="*/ 0 h 385"/>
                  <a:gd name="T128" fmla="*/ 577 w 577"/>
                  <a:gd name="T129" fmla="*/ 385 h 3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7" h="385">
                    <a:moveTo>
                      <a:pt x="384" y="12"/>
                    </a:moveTo>
                    <a:lnTo>
                      <a:pt x="348" y="0"/>
                    </a:lnTo>
                    <a:lnTo>
                      <a:pt x="328" y="56"/>
                    </a:lnTo>
                    <a:lnTo>
                      <a:pt x="308" y="76"/>
                    </a:lnTo>
                    <a:lnTo>
                      <a:pt x="300" y="112"/>
                    </a:lnTo>
                    <a:lnTo>
                      <a:pt x="272" y="128"/>
                    </a:lnTo>
                    <a:lnTo>
                      <a:pt x="260" y="120"/>
                    </a:lnTo>
                    <a:lnTo>
                      <a:pt x="240" y="132"/>
                    </a:lnTo>
                    <a:lnTo>
                      <a:pt x="248" y="148"/>
                    </a:lnTo>
                    <a:lnTo>
                      <a:pt x="232" y="200"/>
                    </a:lnTo>
                    <a:lnTo>
                      <a:pt x="232" y="228"/>
                    </a:lnTo>
                    <a:lnTo>
                      <a:pt x="180" y="268"/>
                    </a:lnTo>
                    <a:lnTo>
                      <a:pt x="168" y="268"/>
                    </a:lnTo>
                    <a:lnTo>
                      <a:pt x="152" y="292"/>
                    </a:lnTo>
                    <a:lnTo>
                      <a:pt x="120" y="300"/>
                    </a:lnTo>
                    <a:lnTo>
                      <a:pt x="104" y="272"/>
                    </a:lnTo>
                    <a:lnTo>
                      <a:pt x="96" y="272"/>
                    </a:lnTo>
                    <a:lnTo>
                      <a:pt x="76" y="308"/>
                    </a:lnTo>
                    <a:lnTo>
                      <a:pt x="52" y="320"/>
                    </a:lnTo>
                    <a:lnTo>
                      <a:pt x="48" y="352"/>
                    </a:lnTo>
                    <a:lnTo>
                      <a:pt x="0" y="384"/>
                    </a:lnTo>
                    <a:lnTo>
                      <a:pt x="148" y="356"/>
                    </a:lnTo>
                    <a:lnTo>
                      <a:pt x="576" y="256"/>
                    </a:lnTo>
                    <a:lnTo>
                      <a:pt x="564" y="216"/>
                    </a:lnTo>
                    <a:lnTo>
                      <a:pt x="540" y="212"/>
                    </a:lnTo>
                    <a:lnTo>
                      <a:pt x="528" y="228"/>
                    </a:lnTo>
                    <a:lnTo>
                      <a:pt x="516" y="220"/>
                    </a:lnTo>
                    <a:lnTo>
                      <a:pt x="524" y="208"/>
                    </a:lnTo>
                    <a:lnTo>
                      <a:pt x="524" y="192"/>
                    </a:lnTo>
                    <a:lnTo>
                      <a:pt x="512" y="184"/>
                    </a:lnTo>
                    <a:lnTo>
                      <a:pt x="528" y="172"/>
                    </a:lnTo>
                    <a:lnTo>
                      <a:pt x="516" y="156"/>
                    </a:lnTo>
                    <a:lnTo>
                      <a:pt x="484" y="136"/>
                    </a:lnTo>
                    <a:lnTo>
                      <a:pt x="512" y="136"/>
                    </a:lnTo>
                    <a:lnTo>
                      <a:pt x="504" y="116"/>
                    </a:lnTo>
                    <a:lnTo>
                      <a:pt x="484" y="104"/>
                    </a:lnTo>
                    <a:lnTo>
                      <a:pt x="452" y="80"/>
                    </a:lnTo>
                    <a:lnTo>
                      <a:pt x="432" y="80"/>
                    </a:lnTo>
                    <a:lnTo>
                      <a:pt x="436" y="52"/>
                    </a:lnTo>
                    <a:lnTo>
                      <a:pt x="448" y="36"/>
                    </a:lnTo>
                    <a:lnTo>
                      <a:pt x="400" y="8"/>
                    </a:lnTo>
                    <a:lnTo>
                      <a:pt x="384" y="12"/>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43" name="Rectangle 114">
                <a:extLst>
                  <a:ext uri="{FF2B5EF4-FFF2-40B4-BE49-F238E27FC236}">
                    <a16:creationId xmlns:a16="http://schemas.microsoft.com/office/drawing/2014/main" id="{8AD37CCD-D29D-8E35-4151-F319726DC19D}"/>
                  </a:ext>
                </a:extLst>
              </p:cNvPr>
              <p:cNvSpPr>
                <a:spLocks noChangeArrowheads="1"/>
              </p:cNvSpPr>
              <p:nvPr/>
            </p:nvSpPr>
            <p:spPr bwMode="gray">
              <a:xfrm>
                <a:off x="10388329" y="4665109"/>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VA</a:t>
                </a:r>
              </a:p>
            </p:txBody>
          </p:sp>
        </p:grpSp>
        <p:sp>
          <p:nvSpPr>
            <p:cNvPr id="239" name="Freeform 41">
              <a:extLst>
                <a:ext uri="{FF2B5EF4-FFF2-40B4-BE49-F238E27FC236}">
                  <a16:creationId xmlns:a16="http://schemas.microsoft.com/office/drawing/2014/main" id="{A327C648-BBCD-DE7E-F9F2-A73C0C2CAEFB}"/>
                </a:ext>
              </a:extLst>
            </p:cNvPr>
            <p:cNvSpPr>
              <a:spLocks/>
            </p:cNvSpPr>
            <p:nvPr/>
          </p:nvSpPr>
          <p:spPr bwMode="gray">
            <a:xfrm>
              <a:off x="10352753" y="4403417"/>
              <a:ext cx="422166" cy="218731"/>
            </a:xfrm>
            <a:custGeom>
              <a:avLst/>
              <a:gdLst>
                <a:gd name="T0" fmla="*/ 376 w 345"/>
                <a:gd name="T1" fmla="*/ 108 h 181"/>
                <a:gd name="T2" fmla="*/ 367 w 345"/>
                <a:gd name="T3" fmla="*/ 172 h 181"/>
                <a:gd name="T4" fmla="*/ 337 w 345"/>
                <a:gd name="T5" fmla="*/ 180 h 181"/>
                <a:gd name="T6" fmla="*/ 315 w 345"/>
                <a:gd name="T7" fmla="*/ 152 h 181"/>
                <a:gd name="T8" fmla="*/ 275 w 345"/>
                <a:gd name="T9" fmla="*/ 124 h 181"/>
                <a:gd name="T10" fmla="*/ 271 w 345"/>
                <a:gd name="T11" fmla="*/ 100 h 181"/>
                <a:gd name="T12" fmla="*/ 284 w 345"/>
                <a:gd name="T13" fmla="*/ 100 h 181"/>
                <a:gd name="T14" fmla="*/ 284 w 345"/>
                <a:gd name="T15" fmla="*/ 76 h 181"/>
                <a:gd name="T16" fmla="*/ 275 w 345"/>
                <a:gd name="T17" fmla="*/ 52 h 181"/>
                <a:gd name="T18" fmla="*/ 284 w 345"/>
                <a:gd name="T19" fmla="*/ 24 h 181"/>
                <a:gd name="T20" fmla="*/ 262 w 345"/>
                <a:gd name="T21" fmla="*/ 40 h 181"/>
                <a:gd name="T22" fmla="*/ 245 w 345"/>
                <a:gd name="T23" fmla="*/ 56 h 181"/>
                <a:gd name="T24" fmla="*/ 249 w 345"/>
                <a:gd name="T25" fmla="*/ 108 h 181"/>
                <a:gd name="T26" fmla="*/ 271 w 345"/>
                <a:gd name="T27" fmla="*/ 140 h 181"/>
                <a:gd name="T28" fmla="*/ 280 w 345"/>
                <a:gd name="T29" fmla="*/ 168 h 181"/>
                <a:gd name="T30" fmla="*/ 262 w 345"/>
                <a:gd name="T31" fmla="*/ 176 h 181"/>
                <a:gd name="T32" fmla="*/ 227 w 345"/>
                <a:gd name="T33" fmla="*/ 152 h 181"/>
                <a:gd name="T34" fmla="*/ 205 w 345"/>
                <a:gd name="T35" fmla="*/ 152 h 181"/>
                <a:gd name="T36" fmla="*/ 210 w 345"/>
                <a:gd name="T37" fmla="*/ 124 h 181"/>
                <a:gd name="T38" fmla="*/ 223 w 345"/>
                <a:gd name="T39" fmla="*/ 108 h 181"/>
                <a:gd name="T40" fmla="*/ 170 w 345"/>
                <a:gd name="T41" fmla="*/ 80 h 181"/>
                <a:gd name="T42" fmla="*/ 153 w 345"/>
                <a:gd name="T43" fmla="*/ 84 h 181"/>
                <a:gd name="T44" fmla="*/ 140 w 345"/>
                <a:gd name="T45" fmla="*/ 60 h 181"/>
                <a:gd name="T46" fmla="*/ 109 w 345"/>
                <a:gd name="T47" fmla="*/ 52 h 181"/>
                <a:gd name="T48" fmla="*/ 92 w 345"/>
                <a:gd name="T49" fmla="*/ 72 h 181"/>
                <a:gd name="T50" fmla="*/ 52 w 345"/>
                <a:gd name="T51" fmla="*/ 72 h 181"/>
                <a:gd name="T52" fmla="*/ 39 w 345"/>
                <a:gd name="T53" fmla="*/ 100 h 181"/>
                <a:gd name="T54" fmla="*/ 9 w 345"/>
                <a:gd name="T55" fmla="*/ 104 h 181"/>
                <a:gd name="T56" fmla="*/ 0 w 345"/>
                <a:gd name="T57" fmla="*/ 60 h 181"/>
                <a:gd name="T58" fmla="*/ 280 w 345"/>
                <a:gd name="T59" fmla="*/ 0 h 181"/>
                <a:gd name="T60" fmla="*/ 328 w 345"/>
                <a:gd name="T61" fmla="*/ 120 h 181"/>
                <a:gd name="T62" fmla="*/ 376 w 345"/>
                <a:gd name="T63" fmla="*/ 108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181"/>
                <a:gd name="T98" fmla="*/ 345 w 345"/>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181">
                  <a:moveTo>
                    <a:pt x="344" y="108"/>
                  </a:moveTo>
                  <a:lnTo>
                    <a:pt x="336" y="172"/>
                  </a:lnTo>
                  <a:lnTo>
                    <a:pt x="308" y="180"/>
                  </a:lnTo>
                  <a:lnTo>
                    <a:pt x="288" y="152"/>
                  </a:lnTo>
                  <a:lnTo>
                    <a:pt x="252" y="124"/>
                  </a:lnTo>
                  <a:lnTo>
                    <a:pt x="248" y="100"/>
                  </a:lnTo>
                  <a:lnTo>
                    <a:pt x="260" y="100"/>
                  </a:lnTo>
                  <a:lnTo>
                    <a:pt x="260" y="76"/>
                  </a:lnTo>
                  <a:lnTo>
                    <a:pt x="252" y="52"/>
                  </a:lnTo>
                  <a:lnTo>
                    <a:pt x="260" y="24"/>
                  </a:lnTo>
                  <a:lnTo>
                    <a:pt x="240" y="40"/>
                  </a:lnTo>
                  <a:lnTo>
                    <a:pt x="224" y="56"/>
                  </a:lnTo>
                  <a:lnTo>
                    <a:pt x="228" y="108"/>
                  </a:lnTo>
                  <a:lnTo>
                    <a:pt x="248" y="140"/>
                  </a:lnTo>
                  <a:lnTo>
                    <a:pt x="256" y="168"/>
                  </a:lnTo>
                  <a:lnTo>
                    <a:pt x="240" y="176"/>
                  </a:lnTo>
                  <a:lnTo>
                    <a:pt x="208" y="152"/>
                  </a:lnTo>
                  <a:lnTo>
                    <a:pt x="188" y="152"/>
                  </a:lnTo>
                  <a:lnTo>
                    <a:pt x="192" y="124"/>
                  </a:lnTo>
                  <a:lnTo>
                    <a:pt x="204" y="108"/>
                  </a:lnTo>
                  <a:lnTo>
                    <a:pt x="156" y="80"/>
                  </a:lnTo>
                  <a:lnTo>
                    <a:pt x="140" y="84"/>
                  </a:lnTo>
                  <a:lnTo>
                    <a:pt x="128" y="60"/>
                  </a:lnTo>
                  <a:lnTo>
                    <a:pt x="100" y="52"/>
                  </a:lnTo>
                  <a:lnTo>
                    <a:pt x="84" y="72"/>
                  </a:lnTo>
                  <a:lnTo>
                    <a:pt x="48" y="72"/>
                  </a:lnTo>
                  <a:lnTo>
                    <a:pt x="36" y="100"/>
                  </a:lnTo>
                  <a:lnTo>
                    <a:pt x="8" y="104"/>
                  </a:lnTo>
                  <a:lnTo>
                    <a:pt x="0" y="60"/>
                  </a:lnTo>
                  <a:lnTo>
                    <a:pt x="256" y="0"/>
                  </a:lnTo>
                  <a:lnTo>
                    <a:pt x="300" y="120"/>
                  </a:lnTo>
                  <a:lnTo>
                    <a:pt x="344" y="108"/>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237" name="Freeform 43">
              <a:extLst>
                <a:ext uri="{FF2B5EF4-FFF2-40B4-BE49-F238E27FC236}">
                  <a16:creationId xmlns:a16="http://schemas.microsoft.com/office/drawing/2014/main" id="{0844A526-9FDB-2501-8E66-B14EC4751012}"/>
                </a:ext>
              </a:extLst>
            </p:cNvPr>
            <p:cNvSpPr>
              <a:spLocks/>
            </p:cNvSpPr>
            <p:nvPr/>
          </p:nvSpPr>
          <p:spPr bwMode="gray">
            <a:xfrm>
              <a:off x="10678165" y="4377077"/>
              <a:ext cx="114219" cy="175226"/>
            </a:xfrm>
            <a:custGeom>
              <a:avLst/>
              <a:gdLst>
                <a:gd name="T0" fmla="*/ 0 w 93"/>
                <a:gd name="T1" fmla="*/ 24 h 145"/>
                <a:gd name="T2" fmla="*/ 48 w 93"/>
                <a:gd name="T3" fmla="*/ 144 h 145"/>
                <a:gd name="T4" fmla="*/ 97 w 93"/>
                <a:gd name="T5" fmla="*/ 132 h 145"/>
                <a:gd name="T6" fmla="*/ 101 w 93"/>
                <a:gd name="T7" fmla="*/ 116 h 145"/>
                <a:gd name="T8" fmla="*/ 83 w 93"/>
                <a:gd name="T9" fmla="*/ 100 h 145"/>
                <a:gd name="T10" fmla="*/ 61 w 93"/>
                <a:gd name="T11" fmla="*/ 88 h 145"/>
                <a:gd name="T12" fmla="*/ 35 w 93"/>
                <a:gd name="T13" fmla="*/ 32 h 145"/>
                <a:gd name="T14" fmla="*/ 39 w 93"/>
                <a:gd name="T15" fmla="*/ 8 h 145"/>
                <a:gd name="T16" fmla="*/ 13 w 93"/>
                <a:gd name="T17" fmla="*/ 0 h 145"/>
                <a:gd name="T18" fmla="*/ 0 w 93"/>
                <a:gd name="T19" fmla="*/ 24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45"/>
                <a:gd name="T32" fmla="*/ 93 w 9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45">
                  <a:moveTo>
                    <a:pt x="0" y="24"/>
                  </a:moveTo>
                  <a:lnTo>
                    <a:pt x="44" y="144"/>
                  </a:lnTo>
                  <a:lnTo>
                    <a:pt x="88" y="132"/>
                  </a:lnTo>
                  <a:lnTo>
                    <a:pt x="92" y="116"/>
                  </a:lnTo>
                  <a:lnTo>
                    <a:pt x="76" y="100"/>
                  </a:lnTo>
                  <a:lnTo>
                    <a:pt x="56" y="88"/>
                  </a:lnTo>
                  <a:lnTo>
                    <a:pt x="32" y="32"/>
                  </a:lnTo>
                  <a:lnTo>
                    <a:pt x="36" y="8"/>
                  </a:lnTo>
                  <a:lnTo>
                    <a:pt x="12" y="0"/>
                  </a:lnTo>
                  <a:lnTo>
                    <a:pt x="0" y="24"/>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75" name="Group 174">
              <a:extLst>
                <a:ext uri="{FF2B5EF4-FFF2-40B4-BE49-F238E27FC236}">
                  <a16:creationId xmlns:a16="http://schemas.microsoft.com/office/drawing/2014/main" id="{36562C02-57E4-C13D-0A5F-D252E4155DC9}"/>
                </a:ext>
              </a:extLst>
            </p:cNvPr>
            <p:cNvGrpSpPr/>
            <p:nvPr/>
          </p:nvGrpSpPr>
          <p:grpSpPr>
            <a:xfrm>
              <a:off x="10707280" y="4198228"/>
              <a:ext cx="617739" cy="276736"/>
              <a:chOff x="10666640" y="4195688"/>
              <a:chExt cx="617739" cy="276736"/>
            </a:xfrm>
            <a:solidFill>
              <a:srgbClr val="7A232E"/>
            </a:solidFill>
          </p:grpSpPr>
          <p:sp>
            <p:nvSpPr>
              <p:cNvPr id="234" name="Freeform 78">
                <a:extLst>
                  <a:ext uri="{FF2B5EF4-FFF2-40B4-BE49-F238E27FC236}">
                    <a16:creationId xmlns:a16="http://schemas.microsoft.com/office/drawing/2014/main" id="{9681C0C3-25EC-C015-A476-7E1C61FC98B2}"/>
                  </a:ext>
                </a:extLst>
              </p:cNvPr>
              <p:cNvSpPr>
                <a:spLocks/>
              </p:cNvSpPr>
              <p:nvPr/>
            </p:nvSpPr>
            <p:spPr bwMode="gray">
              <a:xfrm>
                <a:off x="10666640" y="4195688"/>
                <a:ext cx="118700" cy="276736"/>
              </a:xfrm>
              <a:custGeom>
                <a:avLst/>
                <a:gdLst>
                  <a:gd name="T0" fmla="*/ 17 w 97"/>
                  <a:gd name="T1" fmla="*/ 0 h 229"/>
                  <a:gd name="T2" fmla="*/ 96 w 97"/>
                  <a:gd name="T3" fmla="*/ 12 h 229"/>
                  <a:gd name="T4" fmla="*/ 96 w 97"/>
                  <a:gd name="T5" fmla="*/ 40 h 229"/>
                  <a:gd name="T6" fmla="*/ 83 w 97"/>
                  <a:gd name="T7" fmla="*/ 76 h 229"/>
                  <a:gd name="T8" fmla="*/ 87 w 97"/>
                  <a:gd name="T9" fmla="*/ 84 h 229"/>
                  <a:gd name="T10" fmla="*/ 101 w 97"/>
                  <a:gd name="T11" fmla="*/ 80 h 229"/>
                  <a:gd name="T12" fmla="*/ 105 w 97"/>
                  <a:gd name="T13" fmla="*/ 92 h 229"/>
                  <a:gd name="T14" fmla="*/ 105 w 97"/>
                  <a:gd name="T15" fmla="*/ 132 h 229"/>
                  <a:gd name="T16" fmla="*/ 92 w 97"/>
                  <a:gd name="T17" fmla="*/ 184 h 229"/>
                  <a:gd name="T18" fmla="*/ 79 w 97"/>
                  <a:gd name="T19" fmla="*/ 220 h 229"/>
                  <a:gd name="T20" fmla="*/ 66 w 97"/>
                  <a:gd name="T21" fmla="*/ 228 h 229"/>
                  <a:gd name="T22" fmla="*/ 66 w 97"/>
                  <a:gd name="T23" fmla="*/ 216 h 229"/>
                  <a:gd name="T24" fmla="*/ 52 w 97"/>
                  <a:gd name="T25" fmla="*/ 212 h 229"/>
                  <a:gd name="T26" fmla="*/ 39 w 97"/>
                  <a:gd name="T27" fmla="*/ 212 h 229"/>
                  <a:gd name="T28" fmla="*/ 22 w 97"/>
                  <a:gd name="T29" fmla="*/ 196 h 229"/>
                  <a:gd name="T30" fmla="*/ 9 w 97"/>
                  <a:gd name="T31" fmla="*/ 180 h 229"/>
                  <a:gd name="T32" fmla="*/ 13 w 97"/>
                  <a:gd name="T33" fmla="*/ 156 h 229"/>
                  <a:gd name="T34" fmla="*/ 17 w 97"/>
                  <a:gd name="T35" fmla="*/ 132 h 229"/>
                  <a:gd name="T36" fmla="*/ 17 w 97"/>
                  <a:gd name="T37" fmla="*/ 120 h 229"/>
                  <a:gd name="T38" fmla="*/ 39 w 97"/>
                  <a:gd name="T39" fmla="*/ 104 h 229"/>
                  <a:gd name="T40" fmla="*/ 31 w 97"/>
                  <a:gd name="T41" fmla="*/ 92 h 229"/>
                  <a:gd name="T42" fmla="*/ 17 w 97"/>
                  <a:gd name="T43" fmla="*/ 92 h 229"/>
                  <a:gd name="T44" fmla="*/ 9 w 97"/>
                  <a:gd name="T45" fmla="*/ 84 h 229"/>
                  <a:gd name="T46" fmla="*/ 17 w 97"/>
                  <a:gd name="T47" fmla="*/ 64 h 229"/>
                  <a:gd name="T48" fmla="*/ 0 w 97"/>
                  <a:gd name="T49" fmla="*/ 52 h 229"/>
                  <a:gd name="T50" fmla="*/ 9 w 97"/>
                  <a:gd name="T51" fmla="*/ 32 h 229"/>
                  <a:gd name="T52" fmla="*/ 9 w 97"/>
                  <a:gd name="T53" fmla="*/ 16 h 229"/>
                  <a:gd name="T54" fmla="*/ 17 w 97"/>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229"/>
                  <a:gd name="T86" fmla="*/ 97 w 97"/>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229">
                    <a:moveTo>
                      <a:pt x="16" y="0"/>
                    </a:moveTo>
                    <a:lnTo>
                      <a:pt x="88" y="12"/>
                    </a:lnTo>
                    <a:lnTo>
                      <a:pt x="88" y="40"/>
                    </a:lnTo>
                    <a:lnTo>
                      <a:pt x="76" y="76"/>
                    </a:lnTo>
                    <a:lnTo>
                      <a:pt x="80" y="84"/>
                    </a:lnTo>
                    <a:lnTo>
                      <a:pt x="92" y="80"/>
                    </a:lnTo>
                    <a:lnTo>
                      <a:pt x="96" y="92"/>
                    </a:lnTo>
                    <a:lnTo>
                      <a:pt x="96" y="132"/>
                    </a:lnTo>
                    <a:lnTo>
                      <a:pt x="84" y="184"/>
                    </a:lnTo>
                    <a:lnTo>
                      <a:pt x="72" y="220"/>
                    </a:lnTo>
                    <a:lnTo>
                      <a:pt x="60" y="228"/>
                    </a:lnTo>
                    <a:lnTo>
                      <a:pt x="60" y="216"/>
                    </a:lnTo>
                    <a:lnTo>
                      <a:pt x="48" y="212"/>
                    </a:lnTo>
                    <a:lnTo>
                      <a:pt x="36" y="212"/>
                    </a:lnTo>
                    <a:lnTo>
                      <a:pt x="20" y="196"/>
                    </a:lnTo>
                    <a:lnTo>
                      <a:pt x="8" y="180"/>
                    </a:lnTo>
                    <a:lnTo>
                      <a:pt x="12" y="156"/>
                    </a:lnTo>
                    <a:lnTo>
                      <a:pt x="16" y="132"/>
                    </a:lnTo>
                    <a:lnTo>
                      <a:pt x="16" y="120"/>
                    </a:lnTo>
                    <a:lnTo>
                      <a:pt x="36" y="104"/>
                    </a:lnTo>
                    <a:lnTo>
                      <a:pt x="28" y="92"/>
                    </a:lnTo>
                    <a:lnTo>
                      <a:pt x="16" y="92"/>
                    </a:lnTo>
                    <a:lnTo>
                      <a:pt x="8" y="84"/>
                    </a:lnTo>
                    <a:lnTo>
                      <a:pt x="16" y="64"/>
                    </a:lnTo>
                    <a:lnTo>
                      <a:pt x="0" y="52"/>
                    </a:lnTo>
                    <a:lnTo>
                      <a:pt x="8" y="32"/>
                    </a:lnTo>
                    <a:lnTo>
                      <a:pt x="8" y="16"/>
                    </a:lnTo>
                    <a:lnTo>
                      <a:pt x="16" y="0"/>
                    </a:lnTo>
                  </a:path>
                </a:pathLst>
              </a:custGeom>
              <a:solidFill>
                <a:srgbClr val="7F7F7F"/>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35" name="Rectangle 131">
                <a:extLst>
                  <a:ext uri="{FF2B5EF4-FFF2-40B4-BE49-F238E27FC236}">
                    <a16:creationId xmlns:a16="http://schemas.microsoft.com/office/drawing/2014/main" id="{13558CA1-10EC-E646-BCAC-B60F883FB57D}"/>
                  </a:ext>
                </a:extLst>
              </p:cNvPr>
              <p:cNvSpPr>
                <a:spLocks noChangeArrowheads="1"/>
              </p:cNvSpPr>
              <p:nvPr/>
            </p:nvSpPr>
            <p:spPr bwMode="gray">
              <a:xfrm>
                <a:off x="11105184" y="4239995"/>
                <a:ext cx="179195" cy="135345"/>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NJ</a:t>
                </a:r>
              </a:p>
            </p:txBody>
          </p:sp>
        </p:grpSp>
        <p:grpSp>
          <p:nvGrpSpPr>
            <p:cNvPr id="176" name="Group 175">
              <a:extLst>
                <a:ext uri="{FF2B5EF4-FFF2-40B4-BE49-F238E27FC236}">
                  <a16:creationId xmlns:a16="http://schemas.microsoft.com/office/drawing/2014/main" id="{0FAD7E29-98D7-9EE2-6816-DCD971242B8D}"/>
                </a:ext>
              </a:extLst>
            </p:cNvPr>
            <p:cNvGrpSpPr/>
            <p:nvPr/>
          </p:nvGrpSpPr>
          <p:grpSpPr>
            <a:xfrm>
              <a:off x="10205269" y="4108955"/>
              <a:ext cx="545343" cy="383080"/>
              <a:chOff x="10164629" y="4106415"/>
              <a:chExt cx="545343" cy="383080"/>
            </a:xfrm>
            <a:solidFill>
              <a:srgbClr val="7A232E"/>
            </a:solidFill>
          </p:grpSpPr>
          <p:sp>
            <p:nvSpPr>
              <p:cNvPr id="231" name="Freeform 77">
                <a:extLst>
                  <a:ext uri="{FF2B5EF4-FFF2-40B4-BE49-F238E27FC236}">
                    <a16:creationId xmlns:a16="http://schemas.microsoft.com/office/drawing/2014/main" id="{74065A82-3D95-A3B8-19F0-310D7A94A56E}"/>
                  </a:ext>
                </a:extLst>
              </p:cNvPr>
              <p:cNvSpPr>
                <a:spLocks/>
              </p:cNvSpPr>
              <p:nvPr/>
            </p:nvSpPr>
            <p:spPr bwMode="gray">
              <a:xfrm>
                <a:off x="10164629" y="4106415"/>
                <a:ext cx="545343" cy="383080"/>
              </a:xfrm>
              <a:custGeom>
                <a:avLst/>
                <a:gdLst>
                  <a:gd name="T0" fmla="*/ 53 w 445"/>
                  <a:gd name="T1" fmla="*/ 316 h 317"/>
                  <a:gd name="T2" fmla="*/ 140 w 445"/>
                  <a:gd name="T3" fmla="*/ 296 h 317"/>
                  <a:gd name="T4" fmla="*/ 420 w 445"/>
                  <a:gd name="T5" fmla="*/ 236 h 317"/>
                  <a:gd name="T6" fmla="*/ 433 w 445"/>
                  <a:gd name="T7" fmla="*/ 212 h 317"/>
                  <a:gd name="T8" fmla="*/ 460 w 445"/>
                  <a:gd name="T9" fmla="*/ 220 h 317"/>
                  <a:gd name="T10" fmla="*/ 464 w 445"/>
                  <a:gd name="T11" fmla="*/ 196 h 317"/>
                  <a:gd name="T12" fmla="*/ 464 w 445"/>
                  <a:gd name="T13" fmla="*/ 184 h 317"/>
                  <a:gd name="T14" fmla="*/ 486 w 445"/>
                  <a:gd name="T15" fmla="*/ 168 h 317"/>
                  <a:gd name="T16" fmla="*/ 477 w 445"/>
                  <a:gd name="T17" fmla="*/ 156 h 317"/>
                  <a:gd name="T18" fmla="*/ 464 w 445"/>
                  <a:gd name="T19" fmla="*/ 156 h 317"/>
                  <a:gd name="T20" fmla="*/ 455 w 445"/>
                  <a:gd name="T21" fmla="*/ 148 h 317"/>
                  <a:gd name="T22" fmla="*/ 464 w 445"/>
                  <a:gd name="T23" fmla="*/ 128 h 317"/>
                  <a:gd name="T24" fmla="*/ 447 w 445"/>
                  <a:gd name="T25" fmla="*/ 116 h 317"/>
                  <a:gd name="T26" fmla="*/ 455 w 445"/>
                  <a:gd name="T27" fmla="*/ 96 h 317"/>
                  <a:gd name="T28" fmla="*/ 455 w 445"/>
                  <a:gd name="T29" fmla="*/ 80 h 317"/>
                  <a:gd name="T30" fmla="*/ 464 w 445"/>
                  <a:gd name="T31" fmla="*/ 64 h 317"/>
                  <a:gd name="T32" fmla="*/ 451 w 445"/>
                  <a:gd name="T33" fmla="*/ 56 h 317"/>
                  <a:gd name="T34" fmla="*/ 442 w 445"/>
                  <a:gd name="T35" fmla="*/ 32 h 317"/>
                  <a:gd name="T36" fmla="*/ 425 w 445"/>
                  <a:gd name="T37" fmla="*/ 24 h 317"/>
                  <a:gd name="T38" fmla="*/ 411 w 445"/>
                  <a:gd name="T39" fmla="*/ 16 h 317"/>
                  <a:gd name="T40" fmla="*/ 398 w 445"/>
                  <a:gd name="T41" fmla="*/ 0 h 317"/>
                  <a:gd name="T42" fmla="*/ 57 w 445"/>
                  <a:gd name="T43" fmla="*/ 84 h 317"/>
                  <a:gd name="T44" fmla="*/ 53 w 445"/>
                  <a:gd name="T45" fmla="*/ 64 h 317"/>
                  <a:gd name="T46" fmla="*/ 0 w 445"/>
                  <a:gd name="T47" fmla="*/ 96 h 317"/>
                  <a:gd name="T48" fmla="*/ 35 w 445"/>
                  <a:gd name="T49" fmla="*/ 244 h 317"/>
                  <a:gd name="T50" fmla="*/ 53 w 445"/>
                  <a:gd name="T51" fmla="*/ 316 h 3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17"/>
                  <a:gd name="T80" fmla="*/ 445 w 445"/>
                  <a:gd name="T81" fmla="*/ 317 h 3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17">
                    <a:moveTo>
                      <a:pt x="48" y="316"/>
                    </a:moveTo>
                    <a:lnTo>
                      <a:pt x="128" y="296"/>
                    </a:lnTo>
                    <a:lnTo>
                      <a:pt x="384" y="236"/>
                    </a:lnTo>
                    <a:lnTo>
                      <a:pt x="396" y="212"/>
                    </a:lnTo>
                    <a:lnTo>
                      <a:pt x="420" y="220"/>
                    </a:lnTo>
                    <a:lnTo>
                      <a:pt x="424" y="196"/>
                    </a:lnTo>
                    <a:lnTo>
                      <a:pt x="424" y="184"/>
                    </a:lnTo>
                    <a:lnTo>
                      <a:pt x="444" y="168"/>
                    </a:lnTo>
                    <a:lnTo>
                      <a:pt x="436" y="156"/>
                    </a:lnTo>
                    <a:lnTo>
                      <a:pt x="424" y="156"/>
                    </a:lnTo>
                    <a:lnTo>
                      <a:pt x="416" y="148"/>
                    </a:lnTo>
                    <a:lnTo>
                      <a:pt x="424" y="128"/>
                    </a:lnTo>
                    <a:lnTo>
                      <a:pt x="408" y="116"/>
                    </a:lnTo>
                    <a:lnTo>
                      <a:pt x="416" y="96"/>
                    </a:lnTo>
                    <a:lnTo>
                      <a:pt x="416" y="80"/>
                    </a:lnTo>
                    <a:lnTo>
                      <a:pt x="424" y="64"/>
                    </a:lnTo>
                    <a:lnTo>
                      <a:pt x="412" y="56"/>
                    </a:lnTo>
                    <a:lnTo>
                      <a:pt x="404" y="32"/>
                    </a:lnTo>
                    <a:lnTo>
                      <a:pt x="388" y="24"/>
                    </a:lnTo>
                    <a:lnTo>
                      <a:pt x="376" y="16"/>
                    </a:lnTo>
                    <a:lnTo>
                      <a:pt x="364" y="0"/>
                    </a:lnTo>
                    <a:lnTo>
                      <a:pt x="52" y="84"/>
                    </a:lnTo>
                    <a:lnTo>
                      <a:pt x="48" y="64"/>
                    </a:lnTo>
                    <a:lnTo>
                      <a:pt x="0" y="96"/>
                    </a:lnTo>
                    <a:lnTo>
                      <a:pt x="32" y="244"/>
                    </a:lnTo>
                    <a:lnTo>
                      <a:pt x="48" y="316"/>
                    </a:lnTo>
                  </a:path>
                </a:pathLst>
              </a:custGeom>
              <a:solidFill>
                <a:srgbClr val="EB1C2C"/>
              </a:solidFill>
              <a:ln w="9525"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232" name="Rectangle 114">
                <a:extLst>
                  <a:ext uri="{FF2B5EF4-FFF2-40B4-BE49-F238E27FC236}">
                    <a16:creationId xmlns:a16="http://schemas.microsoft.com/office/drawing/2014/main" id="{5F6C57D2-6F18-1B9B-602C-B8E64A2C8C57}"/>
                  </a:ext>
                </a:extLst>
              </p:cNvPr>
              <p:cNvSpPr>
                <a:spLocks noChangeArrowheads="1"/>
              </p:cNvSpPr>
              <p:nvPr/>
            </p:nvSpPr>
            <p:spPr bwMode="gray">
              <a:xfrm>
                <a:off x="10349145" y="4239193"/>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PA</a:t>
                </a:r>
              </a:p>
            </p:txBody>
          </p:sp>
        </p:grpSp>
        <p:sp>
          <p:nvSpPr>
            <p:cNvPr id="228" name="Freeform 75">
              <a:extLst>
                <a:ext uri="{FF2B5EF4-FFF2-40B4-BE49-F238E27FC236}">
                  <a16:creationId xmlns:a16="http://schemas.microsoft.com/office/drawing/2014/main" id="{CDBF1057-9AFF-48EB-3451-2D96E7324AD0}"/>
                </a:ext>
              </a:extLst>
            </p:cNvPr>
            <p:cNvSpPr>
              <a:spLocks/>
            </p:cNvSpPr>
            <p:nvPr/>
          </p:nvSpPr>
          <p:spPr bwMode="gray">
            <a:xfrm>
              <a:off x="10805822" y="4027835"/>
              <a:ext cx="147814" cy="157098"/>
            </a:xfrm>
            <a:custGeom>
              <a:avLst/>
              <a:gdLst>
                <a:gd name="T0" fmla="*/ 17 w 121"/>
                <a:gd name="T1" fmla="*/ 129 h 130"/>
                <a:gd name="T2" fmla="*/ 131 w 121"/>
                <a:gd name="T3" fmla="*/ 53 h 130"/>
                <a:gd name="T4" fmla="*/ 109 w 121"/>
                <a:gd name="T5" fmla="*/ 0 h 130"/>
                <a:gd name="T6" fmla="*/ 0 w 121"/>
                <a:gd name="T7" fmla="*/ 36 h 130"/>
                <a:gd name="T8" fmla="*/ 13 w 121"/>
                <a:gd name="T9" fmla="*/ 97 h 130"/>
                <a:gd name="T10" fmla="*/ 22 w 121"/>
                <a:gd name="T11" fmla="*/ 105 h 130"/>
                <a:gd name="T12" fmla="*/ 13 w 121"/>
                <a:gd name="T13" fmla="*/ 121 h 130"/>
                <a:gd name="T14" fmla="*/ 17 w 121"/>
                <a:gd name="T15" fmla="*/ 129 h 130"/>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130"/>
                <a:gd name="T26" fmla="*/ 121 w 12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130">
                  <a:moveTo>
                    <a:pt x="16" y="129"/>
                  </a:moveTo>
                  <a:lnTo>
                    <a:pt x="120" y="53"/>
                  </a:lnTo>
                  <a:lnTo>
                    <a:pt x="100" y="0"/>
                  </a:lnTo>
                  <a:lnTo>
                    <a:pt x="0" y="36"/>
                  </a:lnTo>
                  <a:lnTo>
                    <a:pt x="12" y="97"/>
                  </a:lnTo>
                  <a:lnTo>
                    <a:pt x="20" y="105"/>
                  </a:lnTo>
                  <a:lnTo>
                    <a:pt x="12" y="121"/>
                  </a:lnTo>
                  <a:lnTo>
                    <a:pt x="16" y="129"/>
                  </a:lnTo>
                </a:path>
              </a:pathLst>
            </a:custGeom>
            <a:solidFill>
              <a:sysClr val="windowText" lastClr="000000">
                <a:lumMod val="50000"/>
                <a:lumOff val="50000"/>
              </a:sysClr>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78" name="组合 12">
              <a:extLst>
                <a:ext uri="{FF2B5EF4-FFF2-40B4-BE49-F238E27FC236}">
                  <a16:creationId xmlns:a16="http://schemas.microsoft.com/office/drawing/2014/main" id="{C31C45C6-8BF7-00BF-7D2E-9440526F1B14}"/>
                </a:ext>
              </a:extLst>
            </p:cNvPr>
            <p:cNvGrpSpPr/>
            <p:nvPr/>
          </p:nvGrpSpPr>
          <p:grpSpPr>
            <a:xfrm rot="21254482">
              <a:off x="6376380" y="916346"/>
              <a:ext cx="5652423" cy="3174859"/>
              <a:chOff x="1894289" y="1477274"/>
              <a:chExt cx="5492750" cy="4351337"/>
            </a:xfrm>
            <a:solidFill>
              <a:srgbClr val="7A232E"/>
            </a:solidFill>
            <a:effectLst/>
          </p:grpSpPr>
          <p:sp>
            <p:nvSpPr>
              <p:cNvPr id="189" name="Freeform 5">
                <a:extLst>
                  <a:ext uri="{FF2B5EF4-FFF2-40B4-BE49-F238E27FC236}">
                    <a16:creationId xmlns:a16="http://schemas.microsoft.com/office/drawing/2014/main" id="{C152B00A-4B90-AB1D-6A21-76A372D8DD5B}"/>
                  </a:ext>
                </a:extLst>
              </p:cNvPr>
              <p:cNvSpPr>
                <a:spLocks/>
              </p:cNvSpPr>
              <p:nvPr/>
            </p:nvSpPr>
            <p:spPr bwMode="auto">
              <a:xfrm>
                <a:off x="2072089" y="2174186"/>
                <a:ext cx="795337" cy="1204913"/>
              </a:xfrm>
              <a:custGeom>
                <a:avLst/>
                <a:gdLst>
                  <a:gd name="T0" fmla="*/ 2210 w 2215"/>
                  <a:gd name="T1" fmla="*/ 113 h 3354"/>
                  <a:gd name="T2" fmla="*/ 2103 w 2215"/>
                  <a:gd name="T3" fmla="*/ 0 h 3354"/>
                  <a:gd name="T4" fmla="*/ 1523 w 2215"/>
                  <a:gd name="T5" fmla="*/ 528 h 3354"/>
                  <a:gd name="T6" fmla="*/ 1310 w 2215"/>
                  <a:gd name="T7" fmla="*/ 713 h 3354"/>
                  <a:gd name="T8" fmla="*/ 0 w 2215"/>
                  <a:gd name="T9" fmla="*/ 2084 h 3354"/>
                  <a:gd name="T10" fmla="*/ 170 w 2215"/>
                  <a:gd name="T11" fmla="*/ 2189 h 3354"/>
                  <a:gd name="T12" fmla="*/ 169 w 2215"/>
                  <a:gd name="T13" fmla="*/ 2309 h 3354"/>
                  <a:gd name="T14" fmla="*/ 403 w 2215"/>
                  <a:gd name="T15" fmla="*/ 2504 h 3354"/>
                  <a:gd name="T16" fmla="*/ 919 w 2215"/>
                  <a:gd name="T17" fmla="*/ 2867 h 3354"/>
                  <a:gd name="T18" fmla="*/ 1775 w 2215"/>
                  <a:gd name="T19" fmla="*/ 3354 h 3354"/>
                  <a:gd name="T20" fmla="*/ 1830 w 2215"/>
                  <a:gd name="T21" fmla="*/ 3129 h 3354"/>
                  <a:gd name="T22" fmla="*/ 1890 w 2215"/>
                  <a:gd name="T23" fmla="*/ 3039 h 3354"/>
                  <a:gd name="T24" fmla="*/ 1770 w 2215"/>
                  <a:gd name="T25" fmla="*/ 3044 h 3354"/>
                  <a:gd name="T26" fmla="*/ 1575 w 2215"/>
                  <a:gd name="T27" fmla="*/ 2949 h 3354"/>
                  <a:gd name="T28" fmla="*/ 1625 w 2215"/>
                  <a:gd name="T29" fmla="*/ 2754 h 3354"/>
                  <a:gd name="T30" fmla="*/ 1625 w 2215"/>
                  <a:gd name="T31" fmla="*/ 2559 h 3354"/>
                  <a:gd name="T32" fmla="*/ 1565 w 2215"/>
                  <a:gd name="T33" fmla="*/ 2394 h 3354"/>
                  <a:gd name="T34" fmla="*/ 1755 w 2215"/>
                  <a:gd name="T35" fmla="*/ 1959 h 3354"/>
                  <a:gd name="T36" fmla="*/ 1770 w 2215"/>
                  <a:gd name="T37" fmla="*/ 1784 h 3354"/>
                  <a:gd name="T38" fmla="*/ 1765 w 2215"/>
                  <a:gd name="T39" fmla="*/ 1613 h 3354"/>
                  <a:gd name="T40" fmla="*/ 1775 w 2215"/>
                  <a:gd name="T41" fmla="*/ 1483 h 3354"/>
                  <a:gd name="T42" fmla="*/ 1935 w 2215"/>
                  <a:gd name="T43" fmla="*/ 1388 h 3354"/>
                  <a:gd name="T44" fmla="*/ 1895 w 2215"/>
                  <a:gd name="T45" fmla="*/ 1208 h 3354"/>
                  <a:gd name="T46" fmla="*/ 2045 w 2215"/>
                  <a:gd name="T47" fmla="*/ 983 h 3354"/>
                  <a:gd name="T48" fmla="*/ 1865 w 2215"/>
                  <a:gd name="T49" fmla="*/ 868 h 3354"/>
                  <a:gd name="T50" fmla="*/ 1950 w 2215"/>
                  <a:gd name="T51" fmla="*/ 733 h 3354"/>
                  <a:gd name="T52" fmla="*/ 2010 w 2215"/>
                  <a:gd name="T53" fmla="*/ 623 h 3354"/>
                  <a:gd name="T54" fmla="*/ 2215 w 2215"/>
                  <a:gd name="T55" fmla="*/ 478 h 3354"/>
                  <a:gd name="T56" fmla="*/ 2195 w 2215"/>
                  <a:gd name="T57" fmla="*/ 263 h 3354"/>
                  <a:gd name="T58" fmla="*/ 2210 w 2215"/>
                  <a:gd name="T59" fmla="*/ 113 h 3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5" h="3354">
                    <a:moveTo>
                      <a:pt x="2210" y="113"/>
                    </a:moveTo>
                    <a:lnTo>
                      <a:pt x="2103" y="0"/>
                    </a:lnTo>
                    <a:lnTo>
                      <a:pt x="1523" y="528"/>
                    </a:lnTo>
                    <a:lnTo>
                      <a:pt x="1310" y="713"/>
                    </a:lnTo>
                    <a:lnTo>
                      <a:pt x="0" y="2084"/>
                    </a:lnTo>
                    <a:lnTo>
                      <a:pt x="170" y="2189"/>
                    </a:lnTo>
                    <a:lnTo>
                      <a:pt x="169" y="2309"/>
                    </a:lnTo>
                    <a:lnTo>
                      <a:pt x="403" y="2504"/>
                    </a:lnTo>
                    <a:lnTo>
                      <a:pt x="919" y="2867"/>
                    </a:lnTo>
                    <a:lnTo>
                      <a:pt x="1775" y="3354"/>
                    </a:lnTo>
                    <a:lnTo>
                      <a:pt x="1830" y="3129"/>
                    </a:lnTo>
                    <a:lnTo>
                      <a:pt x="1890" y="3039"/>
                    </a:lnTo>
                    <a:lnTo>
                      <a:pt x="1770" y="3044"/>
                    </a:lnTo>
                    <a:lnTo>
                      <a:pt x="1575" y="2949"/>
                    </a:lnTo>
                    <a:lnTo>
                      <a:pt x="1625" y="2754"/>
                    </a:lnTo>
                    <a:lnTo>
                      <a:pt x="1625" y="2559"/>
                    </a:lnTo>
                    <a:lnTo>
                      <a:pt x="1565" y="2394"/>
                    </a:lnTo>
                    <a:lnTo>
                      <a:pt x="1755" y="1959"/>
                    </a:lnTo>
                    <a:lnTo>
                      <a:pt x="1770" y="1784"/>
                    </a:lnTo>
                    <a:lnTo>
                      <a:pt x="1765" y="1613"/>
                    </a:lnTo>
                    <a:lnTo>
                      <a:pt x="1775" y="1483"/>
                    </a:lnTo>
                    <a:lnTo>
                      <a:pt x="1935" y="1388"/>
                    </a:lnTo>
                    <a:lnTo>
                      <a:pt x="1895" y="1208"/>
                    </a:lnTo>
                    <a:lnTo>
                      <a:pt x="2045" y="983"/>
                    </a:lnTo>
                    <a:lnTo>
                      <a:pt x="1865" y="868"/>
                    </a:lnTo>
                    <a:lnTo>
                      <a:pt x="1950" y="733"/>
                    </a:lnTo>
                    <a:lnTo>
                      <a:pt x="2010" y="623"/>
                    </a:lnTo>
                    <a:lnTo>
                      <a:pt x="2215" y="478"/>
                    </a:lnTo>
                    <a:lnTo>
                      <a:pt x="2195" y="263"/>
                    </a:lnTo>
                    <a:lnTo>
                      <a:pt x="2210" y="113"/>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190" name="Freeform 16">
                <a:extLst>
                  <a:ext uri="{FF2B5EF4-FFF2-40B4-BE49-F238E27FC236}">
                    <a16:creationId xmlns:a16="http://schemas.microsoft.com/office/drawing/2014/main" id="{F05CEFC4-2942-423F-4DB8-682333B82AAA}"/>
                  </a:ext>
                </a:extLst>
              </p:cNvPr>
              <p:cNvSpPr>
                <a:spLocks/>
              </p:cNvSpPr>
              <p:nvPr/>
            </p:nvSpPr>
            <p:spPr bwMode="auto">
              <a:xfrm>
                <a:off x="2586439" y="3467999"/>
                <a:ext cx="846137" cy="1390650"/>
              </a:xfrm>
              <a:custGeom>
                <a:avLst/>
                <a:gdLst>
                  <a:gd name="T0" fmla="*/ 0 w 2356"/>
                  <a:gd name="T1" fmla="*/ 1765 h 3870"/>
                  <a:gd name="T2" fmla="*/ 851 w 2356"/>
                  <a:gd name="T3" fmla="*/ 0 h 3870"/>
                  <a:gd name="T4" fmla="*/ 2356 w 2356"/>
                  <a:gd name="T5" fmla="*/ 460 h 3870"/>
                  <a:gd name="T6" fmla="*/ 1966 w 2356"/>
                  <a:gd name="T7" fmla="*/ 1500 h 3870"/>
                  <a:gd name="T8" fmla="*/ 1306 w 2356"/>
                  <a:gd name="T9" fmla="*/ 3870 h 3870"/>
                  <a:gd name="T10" fmla="*/ 570 w 2356"/>
                  <a:gd name="T11" fmla="*/ 3675 h 3870"/>
                  <a:gd name="T12" fmla="*/ 467 w 2356"/>
                  <a:gd name="T13" fmla="*/ 3505 h 3870"/>
                  <a:gd name="T14" fmla="*/ 506 w 2356"/>
                  <a:gd name="T15" fmla="*/ 3205 h 3870"/>
                  <a:gd name="T16" fmla="*/ 300 w 2356"/>
                  <a:gd name="T17" fmla="*/ 2620 h 3870"/>
                  <a:gd name="T18" fmla="*/ 130 w 2356"/>
                  <a:gd name="T19" fmla="*/ 2320 h 3870"/>
                  <a:gd name="T20" fmla="*/ 160 w 2356"/>
                  <a:gd name="T21" fmla="*/ 2140 h 3870"/>
                  <a:gd name="T22" fmla="*/ 10 w 2356"/>
                  <a:gd name="T23" fmla="*/ 1920 h 3870"/>
                  <a:gd name="T24" fmla="*/ 0 w 2356"/>
                  <a:gd name="T25" fmla="*/ 1765 h 3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6" h="3870">
                    <a:moveTo>
                      <a:pt x="0" y="1765"/>
                    </a:moveTo>
                    <a:lnTo>
                      <a:pt x="851" y="0"/>
                    </a:lnTo>
                    <a:lnTo>
                      <a:pt x="2356" y="460"/>
                    </a:lnTo>
                    <a:lnTo>
                      <a:pt x="1966" y="1500"/>
                    </a:lnTo>
                    <a:lnTo>
                      <a:pt x="1306" y="3870"/>
                    </a:lnTo>
                    <a:lnTo>
                      <a:pt x="570" y="3675"/>
                    </a:lnTo>
                    <a:lnTo>
                      <a:pt x="467" y="3505"/>
                    </a:lnTo>
                    <a:lnTo>
                      <a:pt x="506" y="3205"/>
                    </a:lnTo>
                    <a:lnTo>
                      <a:pt x="300" y="2620"/>
                    </a:lnTo>
                    <a:lnTo>
                      <a:pt x="130" y="2320"/>
                    </a:lnTo>
                    <a:lnTo>
                      <a:pt x="160" y="2140"/>
                    </a:lnTo>
                    <a:lnTo>
                      <a:pt x="10" y="1920"/>
                    </a:lnTo>
                    <a:lnTo>
                      <a:pt x="0" y="1765"/>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ea typeface="等线" panose="020B0503020204020204" pitchFamily="2" charset="-122"/>
                </a:endParaRPr>
              </a:p>
            </p:txBody>
          </p:sp>
          <p:sp>
            <p:nvSpPr>
              <p:cNvPr id="191" name="Freeform 17">
                <a:extLst>
                  <a:ext uri="{FF2B5EF4-FFF2-40B4-BE49-F238E27FC236}">
                    <a16:creationId xmlns:a16="http://schemas.microsoft.com/office/drawing/2014/main" id="{7FDA31FC-26B1-E1F7-1B6C-2F34FA096FDD}"/>
                  </a:ext>
                </a:extLst>
              </p:cNvPr>
              <p:cNvSpPr>
                <a:spLocks/>
              </p:cNvSpPr>
              <p:nvPr/>
            </p:nvSpPr>
            <p:spPr bwMode="auto">
              <a:xfrm>
                <a:off x="3054751" y="3633099"/>
                <a:ext cx="814388" cy="1365250"/>
              </a:xfrm>
              <a:custGeom>
                <a:avLst/>
                <a:gdLst>
                  <a:gd name="T0" fmla="*/ 2266 w 2266"/>
                  <a:gd name="T1" fmla="*/ 258 h 3801"/>
                  <a:gd name="T2" fmla="*/ 1050 w 2266"/>
                  <a:gd name="T3" fmla="*/ 0 h 3801"/>
                  <a:gd name="T4" fmla="*/ 654 w 2266"/>
                  <a:gd name="T5" fmla="*/ 1056 h 3801"/>
                  <a:gd name="T6" fmla="*/ 329 w 2266"/>
                  <a:gd name="T7" fmla="*/ 2236 h 3801"/>
                  <a:gd name="T8" fmla="*/ 0 w 2266"/>
                  <a:gd name="T9" fmla="*/ 3411 h 3801"/>
                  <a:gd name="T10" fmla="*/ 1830 w 2266"/>
                  <a:gd name="T11" fmla="*/ 3801 h 3801"/>
                  <a:gd name="T12" fmla="*/ 1855 w 2266"/>
                  <a:gd name="T13" fmla="*/ 3186 h 3801"/>
                  <a:gd name="T14" fmla="*/ 1995 w 2266"/>
                  <a:gd name="T15" fmla="*/ 2056 h 3801"/>
                  <a:gd name="T16" fmla="*/ 2070 w 2266"/>
                  <a:gd name="T17" fmla="*/ 1371 h 3801"/>
                  <a:gd name="T18" fmla="*/ 2266 w 2266"/>
                  <a:gd name="T19" fmla="*/ 258 h 3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801">
                    <a:moveTo>
                      <a:pt x="2266" y="258"/>
                    </a:moveTo>
                    <a:lnTo>
                      <a:pt x="1050" y="0"/>
                    </a:lnTo>
                    <a:lnTo>
                      <a:pt x="654" y="1056"/>
                    </a:lnTo>
                    <a:lnTo>
                      <a:pt x="329" y="2236"/>
                    </a:lnTo>
                    <a:lnTo>
                      <a:pt x="0" y="3411"/>
                    </a:lnTo>
                    <a:lnTo>
                      <a:pt x="1830" y="3801"/>
                    </a:lnTo>
                    <a:lnTo>
                      <a:pt x="1855" y="3186"/>
                    </a:lnTo>
                    <a:lnTo>
                      <a:pt x="1995" y="2056"/>
                    </a:lnTo>
                    <a:lnTo>
                      <a:pt x="2070" y="1371"/>
                    </a:lnTo>
                    <a:lnTo>
                      <a:pt x="2266" y="258"/>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192" name="Freeform 18">
                <a:extLst>
                  <a:ext uri="{FF2B5EF4-FFF2-40B4-BE49-F238E27FC236}">
                    <a16:creationId xmlns:a16="http://schemas.microsoft.com/office/drawing/2014/main" id="{E9B49C95-361D-ECEF-5B75-F0D153BE82C0}"/>
                  </a:ext>
                </a:extLst>
              </p:cNvPr>
              <p:cNvSpPr>
                <a:spLocks/>
              </p:cNvSpPr>
              <p:nvPr/>
            </p:nvSpPr>
            <p:spPr bwMode="auto">
              <a:xfrm>
                <a:off x="3711976" y="3725174"/>
                <a:ext cx="947738" cy="1327151"/>
              </a:xfrm>
              <a:custGeom>
                <a:avLst/>
                <a:gdLst>
                  <a:gd name="T0" fmla="*/ 1675 w 2635"/>
                  <a:gd name="T1" fmla="*/ 110 h 3695"/>
                  <a:gd name="T2" fmla="*/ 435 w 2635"/>
                  <a:gd name="T3" fmla="*/ 0 h 3695"/>
                  <a:gd name="T4" fmla="*/ 239 w 2635"/>
                  <a:gd name="T5" fmla="*/ 1116 h 3695"/>
                  <a:gd name="T6" fmla="*/ 165 w 2635"/>
                  <a:gd name="T7" fmla="*/ 1792 h 3695"/>
                  <a:gd name="T8" fmla="*/ 27 w 2635"/>
                  <a:gd name="T9" fmla="*/ 2932 h 3695"/>
                  <a:gd name="T10" fmla="*/ 0 w 2635"/>
                  <a:gd name="T11" fmla="*/ 3545 h 3695"/>
                  <a:gd name="T12" fmla="*/ 1330 w 2635"/>
                  <a:gd name="T13" fmla="*/ 3695 h 3695"/>
                  <a:gd name="T14" fmla="*/ 1420 w 2635"/>
                  <a:gd name="T15" fmla="*/ 2477 h 3695"/>
                  <a:gd name="T16" fmla="*/ 2635 w 2635"/>
                  <a:gd name="T17" fmla="*/ 1154 h 3695"/>
                  <a:gd name="T18" fmla="*/ 2305 w 2635"/>
                  <a:gd name="T19" fmla="*/ 995 h 3695"/>
                  <a:gd name="T20" fmla="*/ 2130 w 2635"/>
                  <a:gd name="T21" fmla="*/ 1070 h 3695"/>
                  <a:gd name="T22" fmla="*/ 2010 w 2635"/>
                  <a:gd name="T23" fmla="*/ 1055 h 3695"/>
                  <a:gd name="T24" fmla="*/ 2040 w 2635"/>
                  <a:gd name="T25" fmla="*/ 945 h 3695"/>
                  <a:gd name="T26" fmla="*/ 1990 w 2635"/>
                  <a:gd name="T27" fmla="*/ 795 h 3695"/>
                  <a:gd name="T28" fmla="*/ 1990 w 2635"/>
                  <a:gd name="T29" fmla="*/ 735 h 3695"/>
                  <a:gd name="T30" fmla="*/ 1930 w 2635"/>
                  <a:gd name="T31" fmla="*/ 635 h 3695"/>
                  <a:gd name="T32" fmla="*/ 1930 w 2635"/>
                  <a:gd name="T33" fmla="*/ 515 h 3695"/>
                  <a:gd name="T34" fmla="*/ 1815 w 2635"/>
                  <a:gd name="T35" fmla="*/ 485 h 3695"/>
                  <a:gd name="T36" fmla="*/ 1755 w 2635"/>
                  <a:gd name="T37" fmla="*/ 515 h 3695"/>
                  <a:gd name="T38" fmla="*/ 1755 w 2635"/>
                  <a:gd name="T39" fmla="*/ 620 h 3695"/>
                  <a:gd name="T40" fmla="*/ 1710 w 2635"/>
                  <a:gd name="T41" fmla="*/ 630 h 3695"/>
                  <a:gd name="T42" fmla="*/ 1720 w 2635"/>
                  <a:gd name="T43" fmla="*/ 495 h 3695"/>
                  <a:gd name="T44" fmla="*/ 1645 w 2635"/>
                  <a:gd name="T45" fmla="*/ 395 h 3695"/>
                  <a:gd name="T46" fmla="*/ 1695 w 2635"/>
                  <a:gd name="T47" fmla="*/ 255 h 3695"/>
                  <a:gd name="T48" fmla="*/ 1675 w 2635"/>
                  <a:gd name="T49" fmla="*/ 110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35" h="3695">
                    <a:moveTo>
                      <a:pt x="1675" y="110"/>
                    </a:moveTo>
                    <a:lnTo>
                      <a:pt x="435" y="0"/>
                    </a:lnTo>
                    <a:lnTo>
                      <a:pt x="239" y="1116"/>
                    </a:lnTo>
                    <a:lnTo>
                      <a:pt x="165" y="1792"/>
                    </a:lnTo>
                    <a:lnTo>
                      <a:pt x="27" y="2932"/>
                    </a:lnTo>
                    <a:lnTo>
                      <a:pt x="0" y="3545"/>
                    </a:lnTo>
                    <a:lnTo>
                      <a:pt x="1330" y="3695"/>
                    </a:lnTo>
                    <a:lnTo>
                      <a:pt x="1420" y="2477"/>
                    </a:lnTo>
                    <a:lnTo>
                      <a:pt x="2635" y="1154"/>
                    </a:lnTo>
                    <a:lnTo>
                      <a:pt x="2305" y="995"/>
                    </a:lnTo>
                    <a:lnTo>
                      <a:pt x="2130" y="1070"/>
                    </a:lnTo>
                    <a:lnTo>
                      <a:pt x="2010" y="1055"/>
                    </a:lnTo>
                    <a:lnTo>
                      <a:pt x="2040" y="945"/>
                    </a:lnTo>
                    <a:lnTo>
                      <a:pt x="1990" y="795"/>
                    </a:lnTo>
                    <a:lnTo>
                      <a:pt x="1990" y="735"/>
                    </a:lnTo>
                    <a:lnTo>
                      <a:pt x="1930" y="635"/>
                    </a:lnTo>
                    <a:lnTo>
                      <a:pt x="1930" y="515"/>
                    </a:lnTo>
                    <a:lnTo>
                      <a:pt x="1815" y="485"/>
                    </a:lnTo>
                    <a:lnTo>
                      <a:pt x="1755" y="515"/>
                    </a:lnTo>
                    <a:lnTo>
                      <a:pt x="1755" y="620"/>
                    </a:lnTo>
                    <a:lnTo>
                      <a:pt x="1710" y="630"/>
                    </a:lnTo>
                    <a:lnTo>
                      <a:pt x="1720" y="495"/>
                    </a:lnTo>
                    <a:lnTo>
                      <a:pt x="1645" y="395"/>
                    </a:lnTo>
                    <a:lnTo>
                      <a:pt x="1695" y="255"/>
                    </a:lnTo>
                    <a:lnTo>
                      <a:pt x="1675" y="11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193" name="Freeform 19">
                <a:extLst>
                  <a:ext uri="{FF2B5EF4-FFF2-40B4-BE49-F238E27FC236}">
                    <a16:creationId xmlns:a16="http://schemas.microsoft.com/office/drawing/2014/main" id="{F52CD51F-E490-7452-2893-A749E6F7D066}"/>
                  </a:ext>
                </a:extLst>
              </p:cNvPr>
              <p:cNvSpPr>
                <a:spLocks/>
              </p:cNvSpPr>
              <p:nvPr/>
            </p:nvSpPr>
            <p:spPr bwMode="auto">
              <a:xfrm>
                <a:off x="4189814" y="4139511"/>
                <a:ext cx="1739900" cy="1689100"/>
              </a:xfrm>
              <a:custGeom>
                <a:avLst/>
                <a:gdLst>
                  <a:gd name="T0" fmla="*/ 545 w 4841"/>
                  <a:gd name="T1" fmla="*/ 2730 h 4701"/>
                  <a:gd name="T2" fmla="*/ 893 w 4841"/>
                  <a:gd name="T3" fmla="*/ 2879 h 4701"/>
                  <a:gd name="T4" fmla="*/ 1278 w 4841"/>
                  <a:gd name="T5" fmla="*/ 2870 h 4701"/>
                  <a:gd name="T6" fmla="*/ 1545 w 4841"/>
                  <a:gd name="T7" fmla="*/ 2706 h 4701"/>
                  <a:gd name="T8" fmla="*/ 1610 w 4841"/>
                  <a:gd name="T9" fmla="*/ 2586 h 4701"/>
                  <a:gd name="T10" fmla="*/ 1965 w 4841"/>
                  <a:gd name="T11" fmla="*/ 2631 h 4701"/>
                  <a:gd name="T12" fmla="*/ 2105 w 4841"/>
                  <a:gd name="T13" fmla="*/ 2886 h 4701"/>
                  <a:gd name="T14" fmla="*/ 2295 w 4841"/>
                  <a:gd name="T15" fmla="*/ 2976 h 4701"/>
                  <a:gd name="T16" fmla="*/ 2385 w 4841"/>
                  <a:gd name="T17" fmla="*/ 3151 h 4701"/>
                  <a:gd name="T18" fmla="*/ 2447 w 4841"/>
                  <a:gd name="T19" fmla="*/ 3362 h 4701"/>
                  <a:gd name="T20" fmla="*/ 2570 w 4841"/>
                  <a:gd name="T21" fmla="*/ 3509 h 4701"/>
                  <a:gd name="T22" fmla="*/ 3031 w 4841"/>
                  <a:gd name="T23" fmla="*/ 3391 h 4701"/>
                  <a:gd name="T24" fmla="*/ 3471 w 4841"/>
                  <a:gd name="T25" fmla="*/ 3526 h 4701"/>
                  <a:gd name="T26" fmla="*/ 3541 w 4841"/>
                  <a:gd name="T27" fmla="*/ 3811 h 4701"/>
                  <a:gd name="T28" fmla="*/ 3381 w 4841"/>
                  <a:gd name="T29" fmla="*/ 3816 h 4701"/>
                  <a:gd name="T30" fmla="*/ 3241 w 4841"/>
                  <a:gd name="T31" fmla="*/ 3921 h 4701"/>
                  <a:gd name="T32" fmla="*/ 3196 w 4841"/>
                  <a:gd name="T33" fmla="*/ 4296 h 4701"/>
                  <a:gd name="T34" fmla="*/ 2954 w 4841"/>
                  <a:gd name="T35" fmla="*/ 4584 h 4701"/>
                  <a:gd name="T36" fmla="*/ 3061 w 4841"/>
                  <a:gd name="T37" fmla="*/ 4701 h 4701"/>
                  <a:gd name="T38" fmla="*/ 3921 w 4841"/>
                  <a:gd name="T39" fmla="*/ 4325 h 4701"/>
                  <a:gd name="T40" fmla="*/ 3636 w 4841"/>
                  <a:gd name="T41" fmla="*/ 4236 h 4701"/>
                  <a:gd name="T42" fmla="*/ 4101 w 4841"/>
                  <a:gd name="T43" fmla="*/ 3951 h 4701"/>
                  <a:gd name="T44" fmla="*/ 4381 w 4841"/>
                  <a:gd name="T45" fmla="*/ 3871 h 4701"/>
                  <a:gd name="T46" fmla="*/ 4741 w 4841"/>
                  <a:gd name="T47" fmla="*/ 3296 h 4701"/>
                  <a:gd name="T48" fmla="*/ 4131 w 4841"/>
                  <a:gd name="T49" fmla="*/ 3281 h 4701"/>
                  <a:gd name="T50" fmla="*/ 3571 w 4841"/>
                  <a:gd name="T51" fmla="*/ 2971 h 4701"/>
                  <a:gd name="T52" fmla="*/ 3406 w 4841"/>
                  <a:gd name="T53" fmla="*/ 1795 h 4701"/>
                  <a:gd name="T54" fmla="*/ 3171 w 4841"/>
                  <a:gd name="T55" fmla="*/ 1650 h 4701"/>
                  <a:gd name="T56" fmla="*/ 2911 w 4841"/>
                  <a:gd name="T57" fmla="*/ 1365 h 4701"/>
                  <a:gd name="T58" fmla="*/ 2761 w 4841"/>
                  <a:gd name="T59" fmla="*/ 1080 h 4701"/>
                  <a:gd name="T60" fmla="*/ 2746 w 4841"/>
                  <a:gd name="T61" fmla="*/ 910 h 4701"/>
                  <a:gd name="T62" fmla="*/ 2676 w 4841"/>
                  <a:gd name="T63" fmla="*/ 580 h 4701"/>
                  <a:gd name="T64" fmla="*/ 2400 w 4841"/>
                  <a:gd name="T65" fmla="*/ 430 h 4701"/>
                  <a:gd name="T66" fmla="*/ 2115 w 4841"/>
                  <a:gd name="T67" fmla="*/ 460 h 4701"/>
                  <a:gd name="T68" fmla="*/ 1590 w 4841"/>
                  <a:gd name="T69" fmla="*/ 225 h 4701"/>
                  <a:gd name="T70" fmla="*/ 1305 w 4841"/>
                  <a:gd name="T71" fmla="*/ 0 h 4701"/>
                  <a:gd name="T72" fmla="*/ 0 w 4841"/>
                  <a:gd name="T73" fmla="*/ 2541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1" h="4701">
                    <a:moveTo>
                      <a:pt x="302" y="2717"/>
                    </a:moveTo>
                    <a:lnTo>
                      <a:pt x="545" y="2730"/>
                    </a:lnTo>
                    <a:lnTo>
                      <a:pt x="750" y="2886"/>
                    </a:lnTo>
                    <a:lnTo>
                      <a:pt x="893" y="2879"/>
                    </a:lnTo>
                    <a:lnTo>
                      <a:pt x="1010" y="2835"/>
                    </a:lnTo>
                    <a:lnTo>
                      <a:pt x="1278" y="2870"/>
                    </a:lnTo>
                    <a:lnTo>
                      <a:pt x="1385" y="2746"/>
                    </a:lnTo>
                    <a:lnTo>
                      <a:pt x="1545" y="2706"/>
                    </a:lnTo>
                    <a:lnTo>
                      <a:pt x="1500" y="2631"/>
                    </a:lnTo>
                    <a:lnTo>
                      <a:pt x="1610" y="2586"/>
                    </a:lnTo>
                    <a:lnTo>
                      <a:pt x="1785" y="2626"/>
                    </a:lnTo>
                    <a:lnTo>
                      <a:pt x="1965" y="2631"/>
                    </a:lnTo>
                    <a:lnTo>
                      <a:pt x="2010" y="2761"/>
                    </a:lnTo>
                    <a:lnTo>
                      <a:pt x="2105" y="2886"/>
                    </a:lnTo>
                    <a:lnTo>
                      <a:pt x="2325" y="2866"/>
                    </a:lnTo>
                    <a:lnTo>
                      <a:pt x="2295" y="2976"/>
                    </a:lnTo>
                    <a:lnTo>
                      <a:pt x="2405" y="3046"/>
                    </a:lnTo>
                    <a:lnTo>
                      <a:pt x="2385" y="3151"/>
                    </a:lnTo>
                    <a:lnTo>
                      <a:pt x="2461" y="3211"/>
                    </a:lnTo>
                    <a:lnTo>
                      <a:pt x="2447" y="3362"/>
                    </a:lnTo>
                    <a:lnTo>
                      <a:pt x="2517" y="3404"/>
                    </a:lnTo>
                    <a:lnTo>
                      <a:pt x="2570" y="3509"/>
                    </a:lnTo>
                    <a:lnTo>
                      <a:pt x="2761" y="3421"/>
                    </a:lnTo>
                    <a:lnTo>
                      <a:pt x="3031" y="3391"/>
                    </a:lnTo>
                    <a:lnTo>
                      <a:pt x="3301" y="3466"/>
                    </a:lnTo>
                    <a:lnTo>
                      <a:pt x="3471" y="3526"/>
                    </a:lnTo>
                    <a:lnTo>
                      <a:pt x="3621" y="3766"/>
                    </a:lnTo>
                    <a:lnTo>
                      <a:pt x="3541" y="3811"/>
                    </a:lnTo>
                    <a:lnTo>
                      <a:pt x="3581" y="3866"/>
                    </a:lnTo>
                    <a:lnTo>
                      <a:pt x="3381" y="3816"/>
                    </a:lnTo>
                    <a:lnTo>
                      <a:pt x="3226" y="3726"/>
                    </a:lnTo>
                    <a:lnTo>
                      <a:pt x="3241" y="3921"/>
                    </a:lnTo>
                    <a:lnTo>
                      <a:pt x="3186" y="4081"/>
                    </a:lnTo>
                    <a:lnTo>
                      <a:pt x="3196" y="4296"/>
                    </a:lnTo>
                    <a:lnTo>
                      <a:pt x="3060" y="4434"/>
                    </a:lnTo>
                    <a:lnTo>
                      <a:pt x="2954" y="4584"/>
                    </a:lnTo>
                    <a:lnTo>
                      <a:pt x="2892" y="4692"/>
                    </a:lnTo>
                    <a:lnTo>
                      <a:pt x="3061" y="4701"/>
                    </a:lnTo>
                    <a:lnTo>
                      <a:pt x="3321" y="4536"/>
                    </a:lnTo>
                    <a:lnTo>
                      <a:pt x="3921" y="4325"/>
                    </a:lnTo>
                    <a:lnTo>
                      <a:pt x="3893" y="4247"/>
                    </a:lnTo>
                    <a:lnTo>
                      <a:pt x="3636" y="4236"/>
                    </a:lnTo>
                    <a:lnTo>
                      <a:pt x="3771" y="4056"/>
                    </a:lnTo>
                    <a:lnTo>
                      <a:pt x="4101" y="3951"/>
                    </a:lnTo>
                    <a:lnTo>
                      <a:pt x="4311" y="3976"/>
                    </a:lnTo>
                    <a:lnTo>
                      <a:pt x="4381" y="3871"/>
                    </a:lnTo>
                    <a:lnTo>
                      <a:pt x="4841" y="3465"/>
                    </a:lnTo>
                    <a:lnTo>
                      <a:pt x="4741" y="3296"/>
                    </a:lnTo>
                    <a:lnTo>
                      <a:pt x="4371" y="3406"/>
                    </a:lnTo>
                    <a:lnTo>
                      <a:pt x="4131" y="3281"/>
                    </a:lnTo>
                    <a:lnTo>
                      <a:pt x="3781" y="3221"/>
                    </a:lnTo>
                    <a:lnTo>
                      <a:pt x="3571" y="2971"/>
                    </a:lnTo>
                    <a:lnTo>
                      <a:pt x="3426" y="2035"/>
                    </a:lnTo>
                    <a:lnTo>
                      <a:pt x="3406" y="1795"/>
                    </a:lnTo>
                    <a:lnTo>
                      <a:pt x="3261" y="1660"/>
                    </a:lnTo>
                    <a:lnTo>
                      <a:pt x="3171" y="1650"/>
                    </a:lnTo>
                    <a:lnTo>
                      <a:pt x="3091" y="1500"/>
                    </a:lnTo>
                    <a:lnTo>
                      <a:pt x="2911" y="1365"/>
                    </a:lnTo>
                    <a:lnTo>
                      <a:pt x="2721" y="1155"/>
                    </a:lnTo>
                    <a:lnTo>
                      <a:pt x="2761" y="1080"/>
                    </a:lnTo>
                    <a:lnTo>
                      <a:pt x="2721" y="1000"/>
                    </a:lnTo>
                    <a:lnTo>
                      <a:pt x="2746" y="910"/>
                    </a:lnTo>
                    <a:lnTo>
                      <a:pt x="2656" y="760"/>
                    </a:lnTo>
                    <a:lnTo>
                      <a:pt x="2676" y="580"/>
                    </a:lnTo>
                    <a:lnTo>
                      <a:pt x="2646" y="480"/>
                    </a:lnTo>
                    <a:lnTo>
                      <a:pt x="2400" y="430"/>
                    </a:lnTo>
                    <a:lnTo>
                      <a:pt x="2115" y="460"/>
                    </a:lnTo>
                    <a:lnTo>
                      <a:pt x="2115" y="460"/>
                    </a:lnTo>
                    <a:lnTo>
                      <a:pt x="1860" y="330"/>
                    </a:lnTo>
                    <a:lnTo>
                      <a:pt x="1590" y="225"/>
                    </a:lnTo>
                    <a:lnTo>
                      <a:pt x="1520" y="115"/>
                    </a:lnTo>
                    <a:lnTo>
                      <a:pt x="1305" y="0"/>
                    </a:lnTo>
                    <a:lnTo>
                      <a:pt x="90" y="1320"/>
                    </a:lnTo>
                    <a:lnTo>
                      <a:pt x="0" y="2541"/>
                    </a:lnTo>
                    <a:lnTo>
                      <a:pt x="302" y="2717"/>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ea typeface="等线" panose="020B0503020204020204" pitchFamily="2" charset="-122"/>
                </a:endParaRPr>
              </a:p>
            </p:txBody>
          </p:sp>
          <p:sp>
            <p:nvSpPr>
              <p:cNvPr id="194" name="Freeform 21">
                <a:extLst>
                  <a:ext uri="{FF2B5EF4-FFF2-40B4-BE49-F238E27FC236}">
                    <a16:creationId xmlns:a16="http://schemas.microsoft.com/office/drawing/2014/main" id="{5341C796-8129-03B2-7275-D9F23B117509}"/>
                  </a:ext>
                </a:extLst>
              </p:cNvPr>
              <p:cNvSpPr>
                <a:spLocks/>
              </p:cNvSpPr>
              <p:nvPr/>
            </p:nvSpPr>
            <p:spPr bwMode="auto">
              <a:xfrm>
                <a:off x="6094814" y="3493399"/>
                <a:ext cx="885825" cy="947737"/>
              </a:xfrm>
              <a:custGeom>
                <a:avLst/>
                <a:gdLst>
                  <a:gd name="T0" fmla="*/ 2395 w 2466"/>
                  <a:gd name="T1" fmla="*/ 1920 h 2640"/>
                  <a:gd name="T2" fmla="*/ 2273 w 2466"/>
                  <a:gd name="T3" fmla="*/ 2090 h 2640"/>
                  <a:gd name="T4" fmla="*/ 2200 w 2466"/>
                  <a:gd name="T5" fmla="*/ 1955 h 2640"/>
                  <a:gd name="T6" fmla="*/ 1470 w 2466"/>
                  <a:gd name="T7" fmla="*/ 2300 h 2640"/>
                  <a:gd name="T8" fmla="*/ 1135 w 2466"/>
                  <a:gd name="T9" fmla="*/ 2450 h 2640"/>
                  <a:gd name="T10" fmla="*/ 955 w 2466"/>
                  <a:gd name="T11" fmla="*/ 2345 h 2640"/>
                  <a:gd name="T12" fmla="*/ 985 w 2466"/>
                  <a:gd name="T13" fmla="*/ 2520 h 2640"/>
                  <a:gd name="T14" fmla="*/ 940 w 2466"/>
                  <a:gd name="T15" fmla="*/ 2640 h 2640"/>
                  <a:gd name="T16" fmla="*/ 825 w 2466"/>
                  <a:gd name="T17" fmla="*/ 2610 h 2640"/>
                  <a:gd name="T18" fmla="*/ 765 w 2466"/>
                  <a:gd name="T19" fmla="*/ 2495 h 2640"/>
                  <a:gd name="T20" fmla="*/ 735 w 2466"/>
                  <a:gd name="T21" fmla="*/ 2580 h 2640"/>
                  <a:gd name="T22" fmla="*/ 540 w 2466"/>
                  <a:gd name="T23" fmla="*/ 2495 h 2640"/>
                  <a:gd name="T24" fmla="*/ 535 w 2466"/>
                  <a:gd name="T25" fmla="*/ 2345 h 2640"/>
                  <a:gd name="T26" fmla="*/ 420 w 2466"/>
                  <a:gd name="T27" fmla="*/ 2415 h 2640"/>
                  <a:gd name="T28" fmla="*/ 330 w 2466"/>
                  <a:gd name="T29" fmla="*/ 2360 h 2640"/>
                  <a:gd name="T30" fmla="*/ 340 w 2466"/>
                  <a:gd name="T31" fmla="*/ 2205 h 2640"/>
                  <a:gd name="T32" fmla="*/ 180 w 2466"/>
                  <a:gd name="T33" fmla="*/ 2090 h 2640"/>
                  <a:gd name="T34" fmla="*/ 135 w 2466"/>
                  <a:gd name="T35" fmla="*/ 1940 h 2640"/>
                  <a:gd name="T36" fmla="*/ 195 w 2466"/>
                  <a:gd name="T37" fmla="*/ 1785 h 2640"/>
                  <a:gd name="T38" fmla="*/ 210 w 2466"/>
                  <a:gd name="T39" fmla="*/ 1665 h 2640"/>
                  <a:gd name="T40" fmla="*/ 445 w 2466"/>
                  <a:gd name="T41" fmla="*/ 1730 h 2640"/>
                  <a:gd name="T42" fmla="*/ 765 w 2466"/>
                  <a:gd name="T43" fmla="*/ 1580 h 2640"/>
                  <a:gd name="T44" fmla="*/ 570 w 2466"/>
                  <a:gd name="T45" fmla="*/ 1220 h 2640"/>
                  <a:gd name="T46" fmla="*/ 375 w 2466"/>
                  <a:gd name="T47" fmla="*/ 810 h 2640"/>
                  <a:gd name="T48" fmla="*/ 255 w 2466"/>
                  <a:gd name="T49" fmla="*/ 615 h 2640"/>
                  <a:gd name="T50" fmla="*/ 265 w 2466"/>
                  <a:gd name="T51" fmla="*/ 365 h 2640"/>
                  <a:gd name="T52" fmla="*/ 90 w 2466"/>
                  <a:gd name="T53" fmla="*/ 395 h 2640"/>
                  <a:gd name="T54" fmla="*/ 90 w 2466"/>
                  <a:gd name="T55" fmla="*/ 230 h 2640"/>
                  <a:gd name="T56" fmla="*/ 0 w 2466"/>
                  <a:gd name="T57" fmla="*/ 15 h 2640"/>
                  <a:gd name="T58" fmla="*/ 45 w 2466"/>
                  <a:gd name="T59" fmla="*/ 0 h 2640"/>
                  <a:gd name="T60" fmla="*/ 175 w 2466"/>
                  <a:gd name="T61" fmla="*/ 260 h 2640"/>
                  <a:gd name="T62" fmla="*/ 390 w 2466"/>
                  <a:gd name="T63" fmla="*/ 390 h 2640"/>
                  <a:gd name="T64" fmla="*/ 465 w 2466"/>
                  <a:gd name="T65" fmla="*/ 485 h 2640"/>
                  <a:gd name="T66" fmla="*/ 660 w 2466"/>
                  <a:gd name="T67" fmla="*/ 650 h 2640"/>
                  <a:gd name="T68" fmla="*/ 600 w 2466"/>
                  <a:gd name="T69" fmla="*/ 755 h 2640"/>
                  <a:gd name="T70" fmla="*/ 760 w 2466"/>
                  <a:gd name="T71" fmla="*/ 795 h 2640"/>
                  <a:gd name="T72" fmla="*/ 835 w 2466"/>
                  <a:gd name="T73" fmla="*/ 845 h 2640"/>
                  <a:gd name="T74" fmla="*/ 735 w 2466"/>
                  <a:gd name="T75" fmla="*/ 965 h 2640"/>
                  <a:gd name="T76" fmla="*/ 945 w 2466"/>
                  <a:gd name="T77" fmla="*/ 1100 h 2640"/>
                  <a:gd name="T78" fmla="*/ 1360 w 2466"/>
                  <a:gd name="T79" fmla="*/ 1250 h 2640"/>
                  <a:gd name="T80" fmla="*/ 1575 w 2466"/>
                  <a:gd name="T81" fmla="*/ 1305 h 2640"/>
                  <a:gd name="T82" fmla="*/ 1800 w 2466"/>
                  <a:gd name="T83" fmla="*/ 1245 h 2640"/>
                  <a:gd name="T84" fmla="*/ 1510 w 2466"/>
                  <a:gd name="T85" fmla="*/ 1640 h 2640"/>
                  <a:gd name="T86" fmla="*/ 1440 w 2466"/>
                  <a:gd name="T87" fmla="*/ 1790 h 2640"/>
                  <a:gd name="T88" fmla="*/ 1515 w 2466"/>
                  <a:gd name="T89" fmla="*/ 1845 h 2640"/>
                  <a:gd name="T90" fmla="*/ 1620 w 2466"/>
                  <a:gd name="T91" fmla="*/ 1695 h 2640"/>
                  <a:gd name="T92" fmla="*/ 1725 w 2466"/>
                  <a:gd name="T93" fmla="*/ 1475 h 2640"/>
                  <a:gd name="T94" fmla="*/ 1845 w 2466"/>
                  <a:gd name="T95" fmla="*/ 1370 h 2640"/>
                  <a:gd name="T96" fmla="*/ 1990 w 2466"/>
                  <a:gd name="T97" fmla="*/ 1460 h 2640"/>
                  <a:gd name="T98" fmla="*/ 2235 w 2466"/>
                  <a:gd name="T99" fmla="*/ 1455 h 2640"/>
                  <a:gd name="T100" fmla="*/ 2325 w 2466"/>
                  <a:gd name="T101" fmla="*/ 1725 h 2640"/>
                  <a:gd name="T102" fmla="*/ 2466 w 2466"/>
                  <a:gd name="T103" fmla="*/ 1821 h 2640"/>
                  <a:gd name="T104" fmla="*/ 2395 w 2466"/>
                  <a:gd name="T105" fmla="*/ 1920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6" h="2640">
                    <a:moveTo>
                      <a:pt x="2395" y="1920"/>
                    </a:moveTo>
                    <a:lnTo>
                      <a:pt x="2273" y="2090"/>
                    </a:lnTo>
                    <a:lnTo>
                      <a:pt x="2200" y="1955"/>
                    </a:lnTo>
                    <a:lnTo>
                      <a:pt x="1470" y="2300"/>
                    </a:lnTo>
                    <a:lnTo>
                      <a:pt x="1135" y="2450"/>
                    </a:lnTo>
                    <a:lnTo>
                      <a:pt x="955" y="2345"/>
                    </a:lnTo>
                    <a:lnTo>
                      <a:pt x="985" y="2520"/>
                    </a:lnTo>
                    <a:lnTo>
                      <a:pt x="940" y="2640"/>
                    </a:lnTo>
                    <a:lnTo>
                      <a:pt x="825" y="2610"/>
                    </a:lnTo>
                    <a:lnTo>
                      <a:pt x="765" y="2495"/>
                    </a:lnTo>
                    <a:lnTo>
                      <a:pt x="735" y="2580"/>
                    </a:lnTo>
                    <a:lnTo>
                      <a:pt x="540" y="2495"/>
                    </a:lnTo>
                    <a:lnTo>
                      <a:pt x="535" y="2345"/>
                    </a:lnTo>
                    <a:lnTo>
                      <a:pt x="420" y="2415"/>
                    </a:lnTo>
                    <a:lnTo>
                      <a:pt x="330" y="2360"/>
                    </a:lnTo>
                    <a:lnTo>
                      <a:pt x="340" y="2205"/>
                    </a:lnTo>
                    <a:lnTo>
                      <a:pt x="180" y="2090"/>
                    </a:lnTo>
                    <a:lnTo>
                      <a:pt x="135" y="1940"/>
                    </a:lnTo>
                    <a:lnTo>
                      <a:pt x="195" y="1785"/>
                    </a:lnTo>
                    <a:lnTo>
                      <a:pt x="210" y="1665"/>
                    </a:lnTo>
                    <a:lnTo>
                      <a:pt x="445" y="1730"/>
                    </a:lnTo>
                    <a:lnTo>
                      <a:pt x="765" y="1580"/>
                    </a:lnTo>
                    <a:lnTo>
                      <a:pt x="570" y="1220"/>
                    </a:lnTo>
                    <a:lnTo>
                      <a:pt x="375" y="810"/>
                    </a:lnTo>
                    <a:lnTo>
                      <a:pt x="255" y="615"/>
                    </a:lnTo>
                    <a:lnTo>
                      <a:pt x="265" y="365"/>
                    </a:lnTo>
                    <a:lnTo>
                      <a:pt x="90" y="395"/>
                    </a:lnTo>
                    <a:lnTo>
                      <a:pt x="90" y="230"/>
                    </a:lnTo>
                    <a:lnTo>
                      <a:pt x="0" y="15"/>
                    </a:lnTo>
                    <a:lnTo>
                      <a:pt x="45" y="0"/>
                    </a:lnTo>
                    <a:lnTo>
                      <a:pt x="175" y="260"/>
                    </a:lnTo>
                    <a:lnTo>
                      <a:pt x="390" y="390"/>
                    </a:lnTo>
                    <a:lnTo>
                      <a:pt x="465" y="485"/>
                    </a:lnTo>
                    <a:lnTo>
                      <a:pt x="660" y="650"/>
                    </a:lnTo>
                    <a:lnTo>
                      <a:pt x="600" y="755"/>
                    </a:lnTo>
                    <a:lnTo>
                      <a:pt x="760" y="795"/>
                    </a:lnTo>
                    <a:lnTo>
                      <a:pt x="835" y="845"/>
                    </a:lnTo>
                    <a:lnTo>
                      <a:pt x="735" y="965"/>
                    </a:lnTo>
                    <a:lnTo>
                      <a:pt x="945" y="1100"/>
                    </a:lnTo>
                    <a:lnTo>
                      <a:pt x="1360" y="1250"/>
                    </a:lnTo>
                    <a:lnTo>
                      <a:pt x="1575" y="1305"/>
                    </a:lnTo>
                    <a:lnTo>
                      <a:pt x="1800" y="1245"/>
                    </a:lnTo>
                    <a:lnTo>
                      <a:pt x="1510" y="1640"/>
                    </a:lnTo>
                    <a:lnTo>
                      <a:pt x="1440" y="1790"/>
                    </a:lnTo>
                    <a:lnTo>
                      <a:pt x="1515" y="1845"/>
                    </a:lnTo>
                    <a:lnTo>
                      <a:pt x="1620" y="1695"/>
                    </a:lnTo>
                    <a:lnTo>
                      <a:pt x="1725" y="1475"/>
                    </a:lnTo>
                    <a:lnTo>
                      <a:pt x="1845" y="1370"/>
                    </a:lnTo>
                    <a:lnTo>
                      <a:pt x="1990" y="1460"/>
                    </a:lnTo>
                    <a:lnTo>
                      <a:pt x="2235" y="1455"/>
                    </a:lnTo>
                    <a:lnTo>
                      <a:pt x="2325" y="1725"/>
                    </a:lnTo>
                    <a:lnTo>
                      <a:pt x="2466" y="1821"/>
                    </a:lnTo>
                    <a:lnTo>
                      <a:pt x="2395" y="192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195" name="Freeform 22">
                <a:extLst>
                  <a:ext uri="{FF2B5EF4-FFF2-40B4-BE49-F238E27FC236}">
                    <a16:creationId xmlns:a16="http://schemas.microsoft.com/office/drawing/2014/main" id="{1580D3F8-7334-A7A2-1ACA-2F9953D70085}"/>
                  </a:ext>
                </a:extLst>
              </p:cNvPr>
              <p:cNvSpPr>
                <a:spLocks/>
              </p:cNvSpPr>
              <p:nvPr/>
            </p:nvSpPr>
            <p:spPr bwMode="auto">
              <a:xfrm>
                <a:off x="6272614" y="4857061"/>
                <a:ext cx="425450" cy="368300"/>
              </a:xfrm>
              <a:custGeom>
                <a:avLst/>
                <a:gdLst>
                  <a:gd name="T0" fmla="*/ 670 w 1186"/>
                  <a:gd name="T1" fmla="*/ 1021 h 1021"/>
                  <a:gd name="T2" fmla="*/ 498 w 1186"/>
                  <a:gd name="T3" fmla="*/ 948 h 1021"/>
                  <a:gd name="T4" fmla="*/ 405 w 1186"/>
                  <a:gd name="T5" fmla="*/ 771 h 1021"/>
                  <a:gd name="T6" fmla="*/ 386 w 1186"/>
                  <a:gd name="T7" fmla="*/ 528 h 1021"/>
                  <a:gd name="T8" fmla="*/ 226 w 1186"/>
                  <a:gd name="T9" fmla="*/ 403 h 1021"/>
                  <a:gd name="T10" fmla="*/ 1 w 1186"/>
                  <a:gd name="T11" fmla="*/ 484 h 1021"/>
                  <a:gd name="T12" fmla="*/ 85 w 1186"/>
                  <a:gd name="T13" fmla="*/ 357 h 1021"/>
                  <a:gd name="T14" fmla="*/ 0 w 1186"/>
                  <a:gd name="T15" fmla="*/ 313 h 1021"/>
                  <a:gd name="T16" fmla="*/ 24 w 1186"/>
                  <a:gd name="T17" fmla="*/ 240 h 1021"/>
                  <a:gd name="T18" fmla="*/ 144 w 1186"/>
                  <a:gd name="T19" fmla="*/ 214 h 1021"/>
                  <a:gd name="T20" fmla="*/ 255 w 1186"/>
                  <a:gd name="T21" fmla="*/ 108 h 1021"/>
                  <a:gd name="T22" fmla="*/ 343 w 1186"/>
                  <a:gd name="T23" fmla="*/ 139 h 1021"/>
                  <a:gd name="T24" fmla="*/ 495 w 1186"/>
                  <a:gd name="T25" fmla="*/ 0 h 1021"/>
                  <a:gd name="T26" fmla="*/ 556 w 1186"/>
                  <a:gd name="T27" fmla="*/ 73 h 1021"/>
                  <a:gd name="T28" fmla="*/ 721 w 1186"/>
                  <a:gd name="T29" fmla="*/ 133 h 1021"/>
                  <a:gd name="T30" fmla="*/ 851 w 1186"/>
                  <a:gd name="T31" fmla="*/ 73 h 1021"/>
                  <a:gd name="T32" fmla="*/ 881 w 1186"/>
                  <a:gd name="T33" fmla="*/ 253 h 1021"/>
                  <a:gd name="T34" fmla="*/ 1021 w 1186"/>
                  <a:gd name="T35" fmla="*/ 418 h 1021"/>
                  <a:gd name="T36" fmla="*/ 1186 w 1186"/>
                  <a:gd name="T37" fmla="*/ 498 h 1021"/>
                  <a:gd name="T38" fmla="*/ 1126 w 1186"/>
                  <a:gd name="T39" fmla="*/ 618 h 1021"/>
                  <a:gd name="T40" fmla="*/ 1046 w 1186"/>
                  <a:gd name="T41" fmla="*/ 733 h 1021"/>
                  <a:gd name="T42" fmla="*/ 901 w 1186"/>
                  <a:gd name="T43" fmla="*/ 883 h 1021"/>
                  <a:gd name="T44" fmla="*/ 670 w 1186"/>
                  <a:gd name="T45"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6" h="1021">
                    <a:moveTo>
                      <a:pt x="670" y="1021"/>
                    </a:moveTo>
                    <a:lnTo>
                      <a:pt x="498" y="948"/>
                    </a:lnTo>
                    <a:lnTo>
                      <a:pt x="405" y="771"/>
                    </a:lnTo>
                    <a:lnTo>
                      <a:pt x="386" y="528"/>
                    </a:lnTo>
                    <a:lnTo>
                      <a:pt x="226" y="403"/>
                    </a:lnTo>
                    <a:lnTo>
                      <a:pt x="1" y="484"/>
                    </a:lnTo>
                    <a:lnTo>
                      <a:pt x="85" y="357"/>
                    </a:lnTo>
                    <a:lnTo>
                      <a:pt x="0" y="313"/>
                    </a:lnTo>
                    <a:lnTo>
                      <a:pt x="24" y="240"/>
                    </a:lnTo>
                    <a:lnTo>
                      <a:pt x="144" y="214"/>
                    </a:lnTo>
                    <a:lnTo>
                      <a:pt x="255" y="108"/>
                    </a:lnTo>
                    <a:lnTo>
                      <a:pt x="343" y="139"/>
                    </a:lnTo>
                    <a:lnTo>
                      <a:pt x="495" y="0"/>
                    </a:lnTo>
                    <a:lnTo>
                      <a:pt x="556" y="73"/>
                    </a:lnTo>
                    <a:lnTo>
                      <a:pt x="721" y="133"/>
                    </a:lnTo>
                    <a:lnTo>
                      <a:pt x="851" y="73"/>
                    </a:lnTo>
                    <a:lnTo>
                      <a:pt x="881" y="253"/>
                    </a:lnTo>
                    <a:lnTo>
                      <a:pt x="1021" y="418"/>
                    </a:lnTo>
                    <a:lnTo>
                      <a:pt x="1186" y="498"/>
                    </a:lnTo>
                    <a:lnTo>
                      <a:pt x="1126" y="618"/>
                    </a:lnTo>
                    <a:lnTo>
                      <a:pt x="1046" y="733"/>
                    </a:lnTo>
                    <a:lnTo>
                      <a:pt x="901" y="883"/>
                    </a:lnTo>
                    <a:lnTo>
                      <a:pt x="670" y="1021"/>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196" name="Freeform 23">
                <a:extLst>
                  <a:ext uri="{FF2B5EF4-FFF2-40B4-BE49-F238E27FC236}">
                    <a16:creationId xmlns:a16="http://schemas.microsoft.com/office/drawing/2014/main" id="{2978E12B-1317-CF00-8BFB-8DF42A8C1199}"/>
                  </a:ext>
                </a:extLst>
              </p:cNvPr>
              <p:cNvSpPr>
                <a:spLocks/>
              </p:cNvSpPr>
              <p:nvPr/>
            </p:nvSpPr>
            <p:spPr bwMode="auto">
              <a:xfrm>
                <a:off x="6590114" y="4839599"/>
                <a:ext cx="409575" cy="519112"/>
              </a:xfrm>
              <a:custGeom>
                <a:avLst/>
                <a:gdLst>
                  <a:gd name="T0" fmla="*/ 265 w 1140"/>
                  <a:gd name="T1" fmla="*/ 1445 h 1445"/>
                  <a:gd name="T2" fmla="*/ 180 w 1140"/>
                  <a:gd name="T3" fmla="*/ 1445 h 1445"/>
                  <a:gd name="T4" fmla="*/ 75 w 1140"/>
                  <a:gd name="T5" fmla="*/ 1395 h 1445"/>
                  <a:gd name="T6" fmla="*/ 0 w 1140"/>
                  <a:gd name="T7" fmla="*/ 1280 h 1445"/>
                  <a:gd name="T8" fmla="*/ 150 w 1140"/>
                  <a:gd name="T9" fmla="*/ 995 h 1445"/>
                  <a:gd name="T10" fmla="*/ 270 w 1140"/>
                  <a:gd name="T11" fmla="*/ 840 h 1445"/>
                  <a:gd name="T12" fmla="*/ 355 w 1140"/>
                  <a:gd name="T13" fmla="*/ 840 h 1445"/>
                  <a:gd name="T14" fmla="*/ 465 w 1140"/>
                  <a:gd name="T15" fmla="*/ 725 h 1445"/>
                  <a:gd name="T16" fmla="*/ 315 w 1140"/>
                  <a:gd name="T17" fmla="*/ 785 h 1445"/>
                  <a:gd name="T18" fmla="*/ 159 w 1140"/>
                  <a:gd name="T19" fmla="*/ 780 h 1445"/>
                  <a:gd name="T20" fmla="*/ 236 w 1140"/>
                  <a:gd name="T21" fmla="*/ 671 h 1445"/>
                  <a:gd name="T22" fmla="*/ 300 w 1140"/>
                  <a:gd name="T23" fmla="*/ 545 h 1445"/>
                  <a:gd name="T24" fmla="*/ 540 w 1140"/>
                  <a:gd name="T25" fmla="*/ 560 h 1445"/>
                  <a:gd name="T26" fmla="*/ 655 w 1140"/>
                  <a:gd name="T27" fmla="*/ 515 h 1445"/>
                  <a:gd name="T28" fmla="*/ 735 w 1140"/>
                  <a:gd name="T29" fmla="*/ 440 h 1445"/>
                  <a:gd name="T30" fmla="*/ 825 w 1140"/>
                  <a:gd name="T31" fmla="*/ 455 h 1445"/>
                  <a:gd name="T32" fmla="*/ 780 w 1140"/>
                  <a:gd name="T33" fmla="*/ 335 h 1445"/>
                  <a:gd name="T34" fmla="*/ 820 w 1140"/>
                  <a:gd name="T35" fmla="*/ 140 h 1445"/>
                  <a:gd name="T36" fmla="*/ 820 w 1140"/>
                  <a:gd name="T37" fmla="*/ 30 h 1445"/>
                  <a:gd name="T38" fmla="*/ 865 w 1140"/>
                  <a:gd name="T39" fmla="*/ 0 h 1445"/>
                  <a:gd name="T40" fmla="*/ 960 w 1140"/>
                  <a:gd name="T41" fmla="*/ 155 h 1445"/>
                  <a:gd name="T42" fmla="*/ 1110 w 1140"/>
                  <a:gd name="T43" fmla="*/ 195 h 1445"/>
                  <a:gd name="T44" fmla="*/ 1140 w 1140"/>
                  <a:gd name="T45" fmla="*/ 360 h 1445"/>
                  <a:gd name="T46" fmla="*/ 840 w 1140"/>
                  <a:gd name="T47" fmla="*/ 455 h 1445"/>
                  <a:gd name="T48" fmla="*/ 865 w 1140"/>
                  <a:gd name="T49" fmla="*/ 530 h 1445"/>
                  <a:gd name="T50" fmla="*/ 910 w 1140"/>
                  <a:gd name="T51" fmla="*/ 620 h 1445"/>
                  <a:gd name="T52" fmla="*/ 670 w 1140"/>
                  <a:gd name="T53" fmla="*/ 840 h 1445"/>
                  <a:gd name="T54" fmla="*/ 445 w 1140"/>
                  <a:gd name="T55" fmla="*/ 995 h 1445"/>
                  <a:gd name="T56" fmla="*/ 355 w 1140"/>
                  <a:gd name="T57" fmla="*/ 1230 h 1445"/>
                  <a:gd name="T58" fmla="*/ 285 w 1140"/>
                  <a:gd name="T59" fmla="*/ 1350 h 1445"/>
                  <a:gd name="T60" fmla="*/ 265 w 1140"/>
                  <a:gd name="T61" fmla="*/ 144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0" h="1445">
                    <a:moveTo>
                      <a:pt x="265" y="1445"/>
                    </a:moveTo>
                    <a:lnTo>
                      <a:pt x="180" y="1445"/>
                    </a:lnTo>
                    <a:lnTo>
                      <a:pt x="75" y="1395"/>
                    </a:lnTo>
                    <a:lnTo>
                      <a:pt x="0" y="1280"/>
                    </a:lnTo>
                    <a:lnTo>
                      <a:pt x="150" y="995"/>
                    </a:lnTo>
                    <a:lnTo>
                      <a:pt x="270" y="840"/>
                    </a:lnTo>
                    <a:lnTo>
                      <a:pt x="355" y="840"/>
                    </a:lnTo>
                    <a:lnTo>
                      <a:pt x="465" y="725"/>
                    </a:lnTo>
                    <a:lnTo>
                      <a:pt x="315" y="785"/>
                    </a:lnTo>
                    <a:lnTo>
                      <a:pt x="159" y="780"/>
                    </a:lnTo>
                    <a:lnTo>
                      <a:pt x="236" y="671"/>
                    </a:lnTo>
                    <a:lnTo>
                      <a:pt x="300" y="545"/>
                    </a:lnTo>
                    <a:lnTo>
                      <a:pt x="540" y="560"/>
                    </a:lnTo>
                    <a:lnTo>
                      <a:pt x="655" y="515"/>
                    </a:lnTo>
                    <a:lnTo>
                      <a:pt x="735" y="440"/>
                    </a:lnTo>
                    <a:lnTo>
                      <a:pt x="825" y="455"/>
                    </a:lnTo>
                    <a:lnTo>
                      <a:pt x="780" y="335"/>
                    </a:lnTo>
                    <a:lnTo>
                      <a:pt x="820" y="140"/>
                    </a:lnTo>
                    <a:lnTo>
                      <a:pt x="820" y="30"/>
                    </a:lnTo>
                    <a:lnTo>
                      <a:pt x="865" y="0"/>
                    </a:lnTo>
                    <a:lnTo>
                      <a:pt x="960" y="155"/>
                    </a:lnTo>
                    <a:lnTo>
                      <a:pt x="1110" y="195"/>
                    </a:lnTo>
                    <a:lnTo>
                      <a:pt x="1140" y="360"/>
                    </a:lnTo>
                    <a:lnTo>
                      <a:pt x="840" y="455"/>
                    </a:lnTo>
                    <a:lnTo>
                      <a:pt x="865" y="530"/>
                    </a:lnTo>
                    <a:lnTo>
                      <a:pt x="910" y="620"/>
                    </a:lnTo>
                    <a:lnTo>
                      <a:pt x="670" y="840"/>
                    </a:lnTo>
                    <a:lnTo>
                      <a:pt x="445" y="995"/>
                    </a:lnTo>
                    <a:lnTo>
                      <a:pt x="355" y="1230"/>
                    </a:lnTo>
                    <a:lnTo>
                      <a:pt x="285" y="1350"/>
                    </a:lnTo>
                    <a:lnTo>
                      <a:pt x="265" y="1445"/>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nvGrpSpPr>
              <p:cNvPr id="197" name="组合 81">
                <a:extLst>
                  <a:ext uri="{FF2B5EF4-FFF2-40B4-BE49-F238E27FC236}">
                    <a16:creationId xmlns:a16="http://schemas.microsoft.com/office/drawing/2014/main" id="{26AFDB9B-6AA9-D156-170C-369E4448EB42}"/>
                  </a:ext>
                </a:extLst>
              </p:cNvPr>
              <p:cNvGrpSpPr/>
              <p:nvPr/>
            </p:nvGrpSpPr>
            <p:grpSpPr>
              <a:xfrm>
                <a:off x="5256746" y="3395320"/>
                <a:ext cx="1655762" cy="1985962"/>
                <a:chOff x="5256746" y="3395320"/>
                <a:chExt cx="1655762" cy="1985962"/>
              </a:xfrm>
              <a:grpFill/>
            </p:grpSpPr>
            <p:sp>
              <p:nvSpPr>
                <p:cNvPr id="226" name="Freeform 20">
                  <a:extLst>
                    <a:ext uri="{FF2B5EF4-FFF2-40B4-BE49-F238E27FC236}">
                      <a16:creationId xmlns:a16="http://schemas.microsoft.com/office/drawing/2014/main" id="{208D090C-E3A5-44BE-F76A-7E7F40353A5F}"/>
                    </a:ext>
                  </a:extLst>
                </p:cNvPr>
                <p:cNvSpPr>
                  <a:spLocks/>
                </p:cNvSpPr>
                <p:nvPr/>
              </p:nvSpPr>
              <p:spPr bwMode="auto">
                <a:xfrm>
                  <a:off x="5256746" y="3395320"/>
                  <a:ext cx="1655762" cy="1985962"/>
                </a:xfrm>
                <a:custGeom>
                  <a:avLst/>
                  <a:gdLst>
                    <a:gd name="T0" fmla="*/ 0 w 4606"/>
                    <a:gd name="T1" fmla="*/ 85 h 5532"/>
                    <a:gd name="T2" fmla="*/ 170 w 4606"/>
                    <a:gd name="T3" fmla="*/ 480 h 5532"/>
                    <a:gd name="T4" fmla="*/ 210 w 4606"/>
                    <a:gd name="T5" fmla="*/ 630 h 5532"/>
                    <a:gd name="T6" fmla="*/ 255 w 4606"/>
                    <a:gd name="T7" fmla="*/ 1080 h 5532"/>
                    <a:gd name="T8" fmla="*/ 185 w 4606"/>
                    <a:gd name="T9" fmla="*/ 1320 h 5532"/>
                    <a:gd name="T10" fmla="*/ 630 w 4606"/>
                    <a:gd name="T11" fmla="*/ 1785 h 5532"/>
                    <a:gd name="T12" fmla="*/ 615 w 4606"/>
                    <a:gd name="T13" fmla="*/ 2235 h 5532"/>
                    <a:gd name="T14" fmla="*/ 285 w 4606"/>
                    <a:gd name="T15" fmla="*/ 2535 h 5532"/>
                    <a:gd name="T16" fmla="*/ 260 w 4606"/>
                    <a:gd name="T17" fmla="*/ 2760 h 5532"/>
                    <a:gd name="T18" fmla="*/ 510 w 4606"/>
                    <a:gd name="T19" fmla="*/ 3315 h 5532"/>
                    <a:gd name="T20" fmla="*/ 525 w 4606"/>
                    <a:gd name="T21" fmla="*/ 3495 h 5532"/>
                    <a:gd name="T22" fmla="*/ 515 w 4606"/>
                    <a:gd name="T23" fmla="*/ 3690 h 5532"/>
                    <a:gd name="T24" fmla="*/ 385 w 4606"/>
                    <a:gd name="T25" fmla="*/ 3655 h 5532"/>
                    <a:gd name="T26" fmla="*/ 435 w 4606"/>
                    <a:gd name="T27" fmla="*/ 3858 h 5532"/>
                    <a:gd name="T28" fmla="*/ 602 w 4606"/>
                    <a:gd name="T29" fmla="*/ 5037 h 5532"/>
                    <a:gd name="T30" fmla="*/ 1163 w 4606"/>
                    <a:gd name="T31" fmla="*/ 5346 h 5532"/>
                    <a:gd name="T32" fmla="*/ 1770 w 4606"/>
                    <a:gd name="T33" fmla="*/ 5361 h 5532"/>
                    <a:gd name="T34" fmla="*/ 2180 w 4606"/>
                    <a:gd name="T35" fmla="*/ 5506 h 5532"/>
                    <a:gd name="T36" fmla="*/ 2702 w 4606"/>
                    <a:gd name="T37" fmla="*/ 5170 h 5532"/>
                    <a:gd name="T38" fmla="*/ 2826 w 4606"/>
                    <a:gd name="T39" fmla="*/ 4545 h 5532"/>
                    <a:gd name="T40" fmla="*/ 2826 w 4606"/>
                    <a:gd name="T41" fmla="*/ 4375 h 5532"/>
                    <a:gd name="T42" fmla="*/ 2971 w 4606"/>
                    <a:gd name="T43" fmla="*/ 4275 h 5532"/>
                    <a:gd name="T44" fmla="*/ 3166 w 4606"/>
                    <a:gd name="T45" fmla="*/ 4200 h 5532"/>
                    <a:gd name="T46" fmla="*/ 3601 w 4606"/>
                    <a:gd name="T47" fmla="*/ 4005 h 5532"/>
                    <a:gd name="T48" fmla="*/ 3681 w 4606"/>
                    <a:gd name="T49" fmla="*/ 3720 h 5532"/>
                    <a:gd name="T50" fmla="*/ 3426 w 4606"/>
                    <a:gd name="T51" fmla="*/ 3685 h 5532"/>
                    <a:gd name="T52" fmla="*/ 2901 w 4606"/>
                    <a:gd name="T53" fmla="*/ 4075 h 5532"/>
                    <a:gd name="T54" fmla="*/ 2706 w 4606"/>
                    <a:gd name="T55" fmla="*/ 4440 h 5532"/>
                    <a:gd name="T56" fmla="*/ 2496 w 4606"/>
                    <a:gd name="T57" fmla="*/ 4735 h 5532"/>
                    <a:gd name="T58" fmla="*/ 2706 w 4606"/>
                    <a:gd name="T59" fmla="*/ 4140 h 5532"/>
                    <a:gd name="T60" fmla="*/ 2811 w 4606"/>
                    <a:gd name="T61" fmla="*/ 3940 h 5532"/>
                    <a:gd name="T62" fmla="*/ 3031 w 4606"/>
                    <a:gd name="T63" fmla="*/ 3630 h 5532"/>
                    <a:gd name="T64" fmla="*/ 3306 w 4606"/>
                    <a:gd name="T65" fmla="*/ 3355 h 5532"/>
                    <a:gd name="T66" fmla="*/ 4281 w 4606"/>
                    <a:gd name="T67" fmla="*/ 3000 h 5532"/>
                    <a:gd name="T68" fmla="*/ 4381 w 4606"/>
                    <a:gd name="T69" fmla="*/ 2580 h 5532"/>
                    <a:gd name="T70" fmla="*/ 4531 w 4606"/>
                    <a:gd name="T71" fmla="*/ 2220 h 5532"/>
                    <a:gd name="T72" fmla="*/ 3464 w 4606"/>
                    <a:gd name="T73" fmla="*/ 2716 h 5532"/>
                    <a:gd name="T74" fmla="*/ 3315 w 4606"/>
                    <a:gd name="T75" fmla="*/ 2785 h 5532"/>
                    <a:gd name="T76" fmla="*/ 3156 w 4606"/>
                    <a:gd name="T77" fmla="*/ 2875 h 5532"/>
                    <a:gd name="T78" fmla="*/ 3066 w 4606"/>
                    <a:gd name="T79" fmla="*/ 2845 h 5532"/>
                    <a:gd name="T80" fmla="*/ 2865 w 4606"/>
                    <a:gd name="T81" fmla="*/ 2611 h 5532"/>
                    <a:gd name="T82" fmla="*/ 2661 w 4606"/>
                    <a:gd name="T83" fmla="*/ 2625 h 5532"/>
                    <a:gd name="T84" fmla="*/ 2513 w 4606"/>
                    <a:gd name="T85" fmla="*/ 2355 h 5532"/>
                    <a:gd name="T86" fmla="*/ 2526 w 4606"/>
                    <a:gd name="T87" fmla="*/ 2050 h 5532"/>
                    <a:gd name="T88" fmla="*/ 2780 w 4606"/>
                    <a:gd name="T89" fmla="*/ 1995 h 5532"/>
                    <a:gd name="T90" fmla="*/ 2906 w 4606"/>
                    <a:gd name="T91" fmla="*/ 1495 h 5532"/>
                    <a:gd name="T92" fmla="*/ 2585 w 4606"/>
                    <a:gd name="T93" fmla="*/ 882 h 5532"/>
                    <a:gd name="T94" fmla="*/ 2421 w 4606"/>
                    <a:gd name="T95" fmla="*/ 660 h 5532"/>
                    <a:gd name="T96" fmla="*/ 2331 w 4606"/>
                    <a:gd name="T97" fmla="*/ 282 h 5532"/>
                    <a:gd name="T98" fmla="*/ 2195 w 4606"/>
                    <a:gd name="T99" fmla="*/ 510 h 5532"/>
                    <a:gd name="T100" fmla="*/ 2280 w 4606"/>
                    <a:gd name="T101" fmla="*/ 720 h 5532"/>
                    <a:gd name="T102" fmla="*/ 2040 w 4606"/>
                    <a:gd name="T103" fmla="*/ 1065 h 5532"/>
                    <a:gd name="T104" fmla="*/ 1830 w 4606"/>
                    <a:gd name="T105" fmla="*/ 900 h 5532"/>
                    <a:gd name="T106" fmla="*/ 1650 w 4606"/>
                    <a:gd name="T107" fmla="*/ 1020 h 5532"/>
                    <a:gd name="T108" fmla="*/ 1635 w 4606"/>
                    <a:gd name="T109" fmla="*/ 795 h 5532"/>
                    <a:gd name="T110" fmla="*/ 1490 w 4606"/>
                    <a:gd name="T111" fmla="*/ 340 h 5532"/>
                    <a:gd name="T112" fmla="*/ 1385 w 4606"/>
                    <a:gd name="T113" fmla="*/ 330 h 5532"/>
                    <a:gd name="T114" fmla="*/ 1085 w 4606"/>
                    <a:gd name="T115" fmla="*/ 210 h 5532"/>
                    <a:gd name="T116" fmla="*/ 710 w 4606"/>
                    <a:gd name="T117" fmla="*/ 0 h 5532"/>
                    <a:gd name="T118" fmla="*/ 380 w 4606"/>
                    <a:gd name="T119" fmla="*/ 135 h 5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6" h="5532">
                      <a:moveTo>
                        <a:pt x="155" y="25"/>
                      </a:moveTo>
                      <a:lnTo>
                        <a:pt x="0" y="85"/>
                      </a:lnTo>
                      <a:lnTo>
                        <a:pt x="20" y="220"/>
                      </a:lnTo>
                      <a:lnTo>
                        <a:pt x="170" y="480"/>
                      </a:lnTo>
                      <a:lnTo>
                        <a:pt x="50" y="660"/>
                      </a:lnTo>
                      <a:lnTo>
                        <a:pt x="210" y="630"/>
                      </a:lnTo>
                      <a:lnTo>
                        <a:pt x="300" y="865"/>
                      </a:lnTo>
                      <a:lnTo>
                        <a:pt x="255" y="1080"/>
                      </a:lnTo>
                      <a:lnTo>
                        <a:pt x="170" y="1215"/>
                      </a:lnTo>
                      <a:lnTo>
                        <a:pt x="185" y="1320"/>
                      </a:lnTo>
                      <a:lnTo>
                        <a:pt x="500" y="1515"/>
                      </a:lnTo>
                      <a:lnTo>
                        <a:pt x="630" y="1785"/>
                      </a:lnTo>
                      <a:lnTo>
                        <a:pt x="680" y="2010"/>
                      </a:lnTo>
                      <a:lnTo>
                        <a:pt x="615" y="2235"/>
                      </a:lnTo>
                      <a:lnTo>
                        <a:pt x="360" y="2550"/>
                      </a:lnTo>
                      <a:lnTo>
                        <a:pt x="285" y="2535"/>
                      </a:lnTo>
                      <a:lnTo>
                        <a:pt x="185" y="2595"/>
                      </a:lnTo>
                      <a:lnTo>
                        <a:pt x="260" y="2760"/>
                      </a:lnTo>
                      <a:lnTo>
                        <a:pt x="375" y="2805"/>
                      </a:lnTo>
                      <a:lnTo>
                        <a:pt x="510" y="3315"/>
                      </a:lnTo>
                      <a:lnTo>
                        <a:pt x="545" y="3390"/>
                      </a:lnTo>
                      <a:lnTo>
                        <a:pt x="525" y="3495"/>
                      </a:lnTo>
                      <a:lnTo>
                        <a:pt x="560" y="3615"/>
                      </a:lnTo>
                      <a:lnTo>
                        <a:pt x="515" y="3690"/>
                      </a:lnTo>
                      <a:lnTo>
                        <a:pt x="435" y="3610"/>
                      </a:lnTo>
                      <a:lnTo>
                        <a:pt x="385" y="3655"/>
                      </a:lnTo>
                      <a:lnTo>
                        <a:pt x="365" y="3793"/>
                      </a:lnTo>
                      <a:lnTo>
                        <a:pt x="435" y="3858"/>
                      </a:lnTo>
                      <a:lnTo>
                        <a:pt x="456" y="4098"/>
                      </a:lnTo>
                      <a:lnTo>
                        <a:pt x="602" y="5037"/>
                      </a:lnTo>
                      <a:lnTo>
                        <a:pt x="810" y="5287"/>
                      </a:lnTo>
                      <a:lnTo>
                        <a:pt x="1163" y="5346"/>
                      </a:lnTo>
                      <a:lnTo>
                        <a:pt x="1400" y="5470"/>
                      </a:lnTo>
                      <a:lnTo>
                        <a:pt x="1770" y="5361"/>
                      </a:lnTo>
                      <a:lnTo>
                        <a:pt x="1872" y="5532"/>
                      </a:lnTo>
                      <a:lnTo>
                        <a:pt x="2180" y="5506"/>
                      </a:lnTo>
                      <a:lnTo>
                        <a:pt x="2535" y="5398"/>
                      </a:lnTo>
                      <a:lnTo>
                        <a:pt x="2702" y="5170"/>
                      </a:lnTo>
                      <a:lnTo>
                        <a:pt x="2745" y="4815"/>
                      </a:lnTo>
                      <a:lnTo>
                        <a:pt x="2826" y="4545"/>
                      </a:lnTo>
                      <a:lnTo>
                        <a:pt x="2911" y="4420"/>
                      </a:lnTo>
                      <a:lnTo>
                        <a:pt x="2826" y="4375"/>
                      </a:lnTo>
                      <a:lnTo>
                        <a:pt x="2851" y="4300"/>
                      </a:lnTo>
                      <a:lnTo>
                        <a:pt x="2971" y="4275"/>
                      </a:lnTo>
                      <a:lnTo>
                        <a:pt x="3081" y="4170"/>
                      </a:lnTo>
                      <a:lnTo>
                        <a:pt x="3166" y="4200"/>
                      </a:lnTo>
                      <a:lnTo>
                        <a:pt x="3316" y="4065"/>
                      </a:lnTo>
                      <a:lnTo>
                        <a:pt x="3601" y="4005"/>
                      </a:lnTo>
                      <a:lnTo>
                        <a:pt x="3711" y="3870"/>
                      </a:lnTo>
                      <a:lnTo>
                        <a:pt x="3681" y="3720"/>
                      </a:lnTo>
                      <a:lnTo>
                        <a:pt x="3571" y="3675"/>
                      </a:lnTo>
                      <a:lnTo>
                        <a:pt x="3426" y="3685"/>
                      </a:lnTo>
                      <a:lnTo>
                        <a:pt x="3136" y="3835"/>
                      </a:lnTo>
                      <a:lnTo>
                        <a:pt x="2901" y="4075"/>
                      </a:lnTo>
                      <a:lnTo>
                        <a:pt x="2746" y="4300"/>
                      </a:lnTo>
                      <a:lnTo>
                        <a:pt x="2706" y="4440"/>
                      </a:lnTo>
                      <a:lnTo>
                        <a:pt x="2571" y="4725"/>
                      </a:lnTo>
                      <a:lnTo>
                        <a:pt x="2496" y="4735"/>
                      </a:lnTo>
                      <a:lnTo>
                        <a:pt x="2676" y="4290"/>
                      </a:lnTo>
                      <a:lnTo>
                        <a:pt x="2706" y="4140"/>
                      </a:lnTo>
                      <a:lnTo>
                        <a:pt x="2796" y="4030"/>
                      </a:lnTo>
                      <a:lnTo>
                        <a:pt x="2811" y="3940"/>
                      </a:lnTo>
                      <a:lnTo>
                        <a:pt x="3031" y="3775"/>
                      </a:lnTo>
                      <a:lnTo>
                        <a:pt x="3031" y="3630"/>
                      </a:lnTo>
                      <a:lnTo>
                        <a:pt x="3051" y="3490"/>
                      </a:lnTo>
                      <a:lnTo>
                        <a:pt x="3306" y="3355"/>
                      </a:lnTo>
                      <a:lnTo>
                        <a:pt x="3991" y="3145"/>
                      </a:lnTo>
                      <a:lnTo>
                        <a:pt x="4281" y="3000"/>
                      </a:lnTo>
                      <a:lnTo>
                        <a:pt x="4356" y="2740"/>
                      </a:lnTo>
                      <a:lnTo>
                        <a:pt x="4381" y="2580"/>
                      </a:lnTo>
                      <a:lnTo>
                        <a:pt x="4606" y="2355"/>
                      </a:lnTo>
                      <a:lnTo>
                        <a:pt x="4531" y="2220"/>
                      </a:lnTo>
                      <a:lnTo>
                        <a:pt x="3841" y="2545"/>
                      </a:lnTo>
                      <a:lnTo>
                        <a:pt x="3464" y="2716"/>
                      </a:lnTo>
                      <a:lnTo>
                        <a:pt x="3286" y="2610"/>
                      </a:lnTo>
                      <a:lnTo>
                        <a:pt x="3315" y="2785"/>
                      </a:lnTo>
                      <a:lnTo>
                        <a:pt x="3272" y="2905"/>
                      </a:lnTo>
                      <a:lnTo>
                        <a:pt x="3156" y="2875"/>
                      </a:lnTo>
                      <a:lnTo>
                        <a:pt x="3096" y="2763"/>
                      </a:lnTo>
                      <a:lnTo>
                        <a:pt x="3066" y="2845"/>
                      </a:lnTo>
                      <a:lnTo>
                        <a:pt x="2873" y="2760"/>
                      </a:lnTo>
                      <a:lnTo>
                        <a:pt x="2865" y="2611"/>
                      </a:lnTo>
                      <a:lnTo>
                        <a:pt x="2751" y="2682"/>
                      </a:lnTo>
                      <a:lnTo>
                        <a:pt x="2661" y="2625"/>
                      </a:lnTo>
                      <a:lnTo>
                        <a:pt x="2671" y="2470"/>
                      </a:lnTo>
                      <a:lnTo>
                        <a:pt x="2513" y="2355"/>
                      </a:lnTo>
                      <a:lnTo>
                        <a:pt x="2465" y="2206"/>
                      </a:lnTo>
                      <a:lnTo>
                        <a:pt x="2526" y="2050"/>
                      </a:lnTo>
                      <a:lnTo>
                        <a:pt x="2543" y="1929"/>
                      </a:lnTo>
                      <a:lnTo>
                        <a:pt x="2780" y="1995"/>
                      </a:lnTo>
                      <a:lnTo>
                        <a:pt x="3098" y="1846"/>
                      </a:lnTo>
                      <a:lnTo>
                        <a:pt x="2906" y="1495"/>
                      </a:lnTo>
                      <a:lnTo>
                        <a:pt x="2711" y="1083"/>
                      </a:lnTo>
                      <a:lnTo>
                        <a:pt x="2585" y="882"/>
                      </a:lnTo>
                      <a:lnTo>
                        <a:pt x="2597" y="631"/>
                      </a:lnTo>
                      <a:lnTo>
                        <a:pt x="2421" y="660"/>
                      </a:lnTo>
                      <a:lnTo>
                        <a:pt x="2420" y="492"/>
                      </a:lnTo>
                      <a:lnTo>
                        <a:pt x="2331" y="282"/>
                      </a:lnTo>
                      <a:lnTo>
                        <a:pt x="2225" y="385"/>
                      </a:lnTo>
                      <a:lnTo>
                        <a:pt x="2195" y="510"/>
                      </a:lnTo>
                      <a:lnTo>
                        <a:pt x="2255" y="570"/>
                      </a:lnTo>
                      <a:lnTo>
                        <a:pt x="2280" y="720"/>
                      </a:lnTo>
                      <a:lnTo>
                        <a:pt x="2165" y="825"/>
                      </a:lnTo>
                      <a:lnTo>
                        <a:pt x="2040" y="1065"/>
                      </a:lnTo>
                      <a:lnTo>
                        <a:pt x="1920" y="975"/>
                      </a:lnTo>
                      <a:lnTo>
                        <a:pt x="1830" y="900"/>
                      </a:lnTo>
                      <a:lnTo>
                        <a:pt x="1730" y="915"/>
                      </a:lnTo>
                      <a:lnTo>
                        <a:pt x="1650" y="1020"/>
                      </a:lnTo>
                      <a:lnTo>
                        <a:pt x="1560" y="985"/>
                      </a:lnTo>
                      <a:lnTo>
                        <a:pt x="1635" y="795"/>
                      </a:lnTo>
                      <a:lnTo>
                        <a:pt x="1500" y="600"/>
                      </a:lnTo>
                      <a:lnTo>
                        <a:pt x="1490" y="340"/>
                      </a:lnTo>
                      <a:lnTo>
                        <a:pt x="1460" y="285"/>
                      </a:lnTo>
                      <a:lnTo>
                        <a:pt x="1385" y="330"/>
                      </a:lnTo>
                      <a:lnTo>
                        <a:pt x="1080" y="295"/>
                      </a:lnTo>
                      <a:lnTo>
                        <a:pt x="1085" y="210"/>
                      </a:lnTo>
                      <a:lnTo>
                        <a:pt x="990" y="180"/>
                      </a:lnTo>
                      <a:lnTo>
                        <a:pt x="710" y="0"/>
                      </a:lnTo>
                      <a:lnTo>
                        <a:pt x="575" y="130"/>
                      </a:lnTo>
                      <a:lnTo>
                        <a:pt x="380" y="135"/>
                      </a:lnTo>
                      <a:lnTo>
                        <a:pt x="155" y="25"/>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27" name="Freeform 24">
                  <a:extLst>
                    <a:ext uri="{FF2B5EF4-FFF2-40B4-BE49-F238E27FC236}">
                      <a16:creationId xmlns:a16="http://schemas.microsoft.com/office/drawing/2014/main" id="{5057AD46-039F-31E4-5E48-702616937750}"/>
                    </a:ext>
                  </a:extLst>
                </p:cNvPr>
                <p:cNvSpPr>
                  <a:spLocks/>
                </p:cNvSpPr>
                <p:nvPr/>
              </p:nvSpPr>
              <p:spPr bwMode="auto">
                <a:xfrm>
                  <a:off x="6518676" y="4604649"/>
                  <a:ext cx="222250" cy="57150"/>
                </a:xfrm>
                <a:custGeom>
                  <a:avLst/>
                  <a:gdLst>
                    <a:gd name="T0" fmla="*/ 124 w 124"/>
                    <a:gd name="T1" fmla="*/ 17 h 32"/>
                    <a:gd name="T2" fmla="*/ 103 w 124"/>
                    <a:gd name="T3" fmla="*/ 32 h 32"/>
                    <a:gd name="T4" fmla="*/ 48 w 124"/>
                    <a:gd name="T5" fmla="*/ 32 h 32"/>
                    <a:gd name="T6" fmla="*/ 34 w 124"/>
                    <a:gd name="T7" fmla="*/ 20 h 32"/>
                    <a:gd name="T8" fmla="*/ 0 w 124"/>
                    <a:gd name="T9" fmla="*/ 18 h 32"/>
                    <a:gd name="T10" fmla="*/ 24 w 124"/>
                    <a:gd name="T11" fmla="*/ 6 h 32"/>
                    <a:gd name="T12" fmla="*/ 60 w 124"/>
                    <a:gd name="T13" fmla="*/ 0 h 32"/>
                    <a:gd name="T14" fmla="*/ 94 w 124"/>
                    <a:gd name="T15" fmla="*/ 12 h 32"/>
                    <a:gd name="T16" fmla="*/ 124 w 12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2">
                      <a:moveTo>
                        <a:pt x="124" y="17"/>
                      </a:moveTo>
                      <a:lnTo>
                        <a:pt x="103" y="32"/>
                      </a:lnTo>
                      <a:lnTo>
                        <a:pt x="48" y="32"/>
                      </a:lnTo>
                      <a:lnTo>
                        <a:pt x="34" y="20"/>
                      </a:lnTo>
                      <a:lnTo>
                        <a:pt x="0" y="18"/>
                      </a:lnTo>
                      <a:lnTo>
                        <a:pt x="24" y="6"/>
                      </a:lnTo>
                      <a:lnTo>
                        <a:pt x="60" y="0"/>
                      </a:lnTo>
                      <a:lnTo>
                        <a:pt x="94" y="12"/>
                      </a:lnTo>
                      <a:lnTo>
                        <a:pt x="124" y="17"/>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sp>
            <p:nvSpPr>
              <p:cNvPr id="198" name="Freeform 25">
                <a:extLst>
                  <a:ext uri="{FF2B5EF4-FFF2-40B4-BE49-F238E27FC236}">
                    <a16:creationId xmlns:a16="http://schemas.microsoft.com/office/drawing/2014/main" id="{53507200-05F3-1F54-ADBF-B452967C74B8}"/>
                  </a:ext>
                </a:extLst>
              </p:cNvPr>
              <p:cNvSpPr>
                <a:spLocks/>
              </p:cNvSpPr>
              <p:nvPr/>
            </p:nvSpPr>
            <p:spPr bwMode="auto">
              <a:xfrm>
                <a:off x="6644089" y="4926911"/>
                <a:ext cx="161925" cy="90488"/>
              </a:xfrm>
              <a:custGeom>
                <a:avLst/>
                <a:gdLst>
                  <a:gd name="T0" fmla="*/ 90 w 90"/>
                  <a:gd name="T1" fmla="*/ 28 h 51"/>
                  <a:gd name="T2" fmla="*/ 79 w 90"/>
                  <a:gd name="T3" fmla="*/ 44 h 51"/>
                  <a:gd name="T4" fmla="*/ 60 w 90"/>
                  <a:gd name="T5" fmla="*/ 51 h 51"/>
                  <a:gd name="T6" fmla="*/ 24 w 90"/>
                  <a:gd name="T7" fmla="*/ 44 h 51"/>
                  <a:gd name="T8" fmla="*/ 10 w 90"/>
                  <a:gd name="T9" fmla="*/ 32 h 51"/>
                  <a:gd name="T10" fmla="*/ 0 w 90"/>
                  <a:gd name="T11" fmla="*/ 18 h 51"/>
                  <a:gd name="T12" fmla="*/ 9 w 90"/>
                  <a:gd name="T13" fmla="*/ 0 h 51"/>
                  <a:gd name="T14" fmla="*/ 12 w 90"/>
                  <a:gd name="T15" fmla="*/ 16 h 51"/>
                  <a:gd name="T16" fmla="*/ 30 w 90"/>
                  <a:gd name="T17" fmla="*/ 21 h 51"/>
                  <a:gd name="T18" fmla="*/ 70 w 90"/>
                  <a:gd name="T19" fmla="*/ 24 h 51"/>
                  <a:gd name="T20" fmla="*/ 89 w 90"/>
                  <a:gd name="T21" fmla="*/ 19 h 51"/>
                  <a:gd name="T22" fmla="*/ 90 w 90"/>
                  <a:gd name="T23"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51">
                    <a:moveTo>
                      <a:pt x="90" y="28"/>
                    </a:moveTo>
                    <a:lnTo>
                      <a:pt x="79" y="44"/>
                    </a:lnTo>
                    <a:lnTo>
                      <a:pt x="60" y="51"/>
                    </a:lnTo>
                    <a:lnTo>
                      <a:pt x="24" y="44"/>
                    </a:lnTo>
                    <a:lnTo>
                      <a:pt x="10" y="32"/>
                    </a:lnTo>
                    <a:lnTo>
                      <a:pt x="0" y="18"/>
                    </a:lnTo>
                    <a:lnTo>
                      <a:pt x="9" y="0"/>
                    </a:lnTo>
                    <a:lnTo>
                      <a:pt x="12" y="16"/>
                    </a:lnTo>
                    <a:lnTo>
                      <a:pt x="30" y="21"/>
                    </a:lnTo>
                    <a:lnTo>
                      <a:pt x="70" y="24"/>
                    </a:lnTo>
                    <a:lnTo>
                      <a:pt x="89" y="19"/>
                    </a:lnTo>
                    <a:lnTo>
                      <a:pt x="90" y="28"/>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199" name="Freeform 27">
                <a:extLst>
                  <a:ext uri="{FF2B5EF4-FFF2-40B4-BE49-F238E27FC236}">
                    <a16:creationId xmlns:a16="http://schemas.microsoft.com/office/drawing/2014/main" id="{A9E8FB1B-BB37-8291-D43F-8C2BC202F047}"/>
                  </a:ext>
                </a:extLst>
              </p:cNvPr>
              <p:cNvSpPr>
                <a:spLocks/>
              </p:cNvSpPr>
              <p:nvPr/>
            </p:nvSpPr>
            <p:spPr bwMode="auto">
              <a:xfrm>
                <a:off x="6925076" y="4156974"/>
                <a:ext cx="461963" cy="571500"/>
              </a:xfrm>
              <a:custGeom>
                <a:avLst/>
                <a:gdLst>
                  <a:gd name="T0" fmla="*/ 206 w 1285"/>
                  <a:gd name="T1" fmla="*/ 0 h 1591"/>
                  <a:gd name="T2" fmla="*/ 274 w 1285"/>
                  <a:gd name="T3" fmla="*/ 72 h 1591"/>
                  <a:gd name="T4" fmla="*/ 265 w 1285"/>
                  <a:gd name="T5" fmla="*/ 196 h 1591"/>
                  <a:gd name="T6" fmla="*/ 235 w 1285"/>
                  <a:gd name="T7" fmla="*/ 356 h 1591"/>
                  <a:gd name="T8" fmla="*/ 225 w 1285"/>
                  <a:gd name="T9" fmla="*/ 506 h 1591"/>
                  <a:gd name="T10" fmla="*/ 205 w 1285"/>
                  <a:gd name="T11" fmla="*/ 661 h 1591"/>
                  <a:gd name="T12" fmla="*/ 235 w 1285"/>
                  <a:gd name="T13" fmla="*/ 791 h 1591"/>
                  <a:gd name="T14" fmla="*/ 340 w 1285"/>
                  <a:gd name="T15" fmla="*/ 611 h 1591"/>
                  <a:gd name="T16" fmla="*/ 430 w 1285"/>
                  <a:gd name="T17" fmla="*/ 586 h 1591"/>
                  <a:gd name="T18" fmla="*/ 345 w 1285"/>
                  <a:gd name="T19" fmla="*/ 766 h 1591"/>
                  <a:gd name="T20" fmla="*/ 520 w 1285"/>
                  <a:gd name="T21" fmla="*/ 761 h 1591"/>
                  <a:gd name="T22" fmla="*/ 625 w 1285"/>
                  <a:gd name="T23" fmla="*/ 706 h 1591"/>
                  <a:gd name="T24" fmla="*/ 730 w 1285"/>
                  <a:gd name="T25" fmla="*/ 656 h 1591"/>
                  <a:gd name="T26" fmla="*/ 820 w 1285"/>
                  <a:gd name="T27" fmla="*/ 601 h 1591"/>
                  <a:gd name="T28" fmla="*/ 885 w 1285"/>
                  <a:gd name="T29" fmla="*/ 646 h 1591"/>
                  <a:gd name="T30" fmla="*/ 825 w 1285"/>
                  <a:gd name="T31" fmla="*/ 781 h 1591"/>
                  <a:gd name="T32" fmla="*/ 1000 w 1285"/>
                  <a:gd name="T33" fmla="*/ 766 h 1591"/>
                  <a:gd name="T34" fmla="*/ 1020 w 1285"/>
                  <a:gd name="T35" fmla="*/ 931 h 1591"/>
                  <a:gd name="T36" fmla="*/ 1005 w 1285"/>
                  <a:gd name="T37" fmla="*/ 1061 h 1591"/>
                  <a:gd name="T38" fmla="*/ 1090 w 1285"/>
                  <a:gd name="T39" fmla="*/ 1046 h 1591"/>
                  <a:gd name="T40" fmla="*/ 1140 w 1285"/>
                  <a:gd name="T41" fmla="*/ 926 h 1591"/>
                  <a:gd name="T42" fmla="*/ 1230 w 1285"/>
                  <a:gd name="T43" fmla="*/ 956 h 1591"/>
                  <a:gd name="T44" fmla="*/ 1275 w 1285"/>
                  <a:gd name="T45" fmla="*/ 1031 h 1591"/>
                  <a:gd name="T46" fmla="*/ 1225 w 1285"/>
                  <a:gd name="T47" fmla="*/ 1136 h 1591"/>
                  <a:gd name="T48" fmla="*/ 1285 w 1285"/>
                  <a:gd name="T49" fmla="*/ 1331 h 1591"/>
                  <a:gd name="T50" fmla="*/ 1180 w 1285"/>
                  <a:gd name="T51" fmla="*/ 1331 h 1591"/>
                  <a:gd name="T52" fmla="*/ 1140 w 1285"/>
                  <a:gd name="T53" fmla="*/ 1211 h 1591"/>
                  <a:gd name="T54" fmla="*/ 1105 w 1285"/>
                  <a:gd name="T55" fmla="*/ 1231 h 1591"/>
                  <a:gd name="T56" fmla="*/ 1080 w 1285"/>
                  <a:gd name="T57" fmla="*/ 1391 h 1591"/>
                  <a:gd name="T58" fmla="*/ 1030 w 1285"/>
                  <a:gd name="T59" fmla="*/ 1166 h 1591"/>
                  <a:gd name="T60" fmla="*/ 970 w 1285"/>
                  <a:gd name="T61" fmla="*/ 1081 h 1591"/>
                  <a:gd name="T62" fmla="*/ 900 w 1285"/>
                  <a:gd name="T63" fmla="*/ 1196 h 1591"/>
                  <a:gd name="T64" fmla="*/ 750 w 1285"/>
                  <a:gd name="T65" fmla="*/ 1246 h 1591"/>
                  <a:gd name="T66" fmla="*/ 685 w 1285"/>
                  <a:gd name="T67" fmla="*/ 1186 h 1591"/>
                  <a:gd name="T68" fmla="*/ 555 w 1285"/>
                  <a:gd name="T69" fmla="*/ 1381 h 1591"/>
                  <a:gd name="T70" fmla="*/ 325 w 1285"/>
                  <a:gd name="T71" fmla="*/ 1436 h 1591"/>
                  <a:gd name="T72" fmla="*/ 90 w 1285"/>
                  <a:gd name="T73" fmla="*/ 1591 h 1591"/>
                  <a:gd name="T74" fmla="*/ 10 w 1285"/>
                  <a:gd name="T75" fmla="*/ 1511 h 1591"/>
                  <a:gd name="T76" fmla="*/ 105 w 1285"/>
                  <a:gd name="T77" fmla="*/ 1336 h 1591"/>
                  <a:gd name="T78" fmla="*/ 85 w 1285"/>
                  <a:gd name="T79" fmla="*/ 1276 h 1591"/>
                  <a:gd name="T80" fmla="*/ 0 w 1285"/>
                  <a:gd name="T81" fmla="*/ 1291 h 1591"/>
                  <a:gd name="T82" fmla="*/ 60 w 1285"/>
                  <a:gd name="T83" fmla="*/ 1166 h 1591"/>
                  <a:gd name="T84" fmla="*/ 135 w 1285"/>
                  <a:gd name="T85" fmla="*/ 1106 h 1591"/>
                  <a:gd name="T86" fmla="*/ 100 w 1285"/>
                  <a:gd name="T87" fmla="*/ 941 h 1591"/>
                  <a:gd name="T88" fmla="*/ 50 w 1285"/>
                  <a:gd name="T89" fmla="*/ 856 h 1591"/>
                  <a:gd name="T90" fmla="*/ 45 w 1285"/>
                  <a:gd name="T91" fmla="*/ 316 h 1591"/>
                  <a:gd name="T92" fmla="*/ 154 w 1285"/>
                  <a:gd name="T93" fmla="*/ 100 h 1591"/>
                  <a:gd name="T94" fmla="*/ 206 w 1285"/>
                  <a:gd name="T95"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5" h="1591">
                    <a:moveTo>
                      <a:pt x="206" y="0"/>
                    </a:moveTo>
                    <a:lnTo>
                      <a:pt x="274" y="72"/>
                    </a:lnTo>
                    <a:lnTo>
                      <a:pt x="265" y="196"/>
                    </a:lnTo>
                    <a:lnTo>
                      <a:pt x="235" y="356"/>
                    </a:lnTo>
                    <a:lnTo>
                      <a:pt x="225" y="506"/>
                    </a:lnTo>
                    <a:lnTo>
                      <a:pt x="205" y="661"/>
                    </a:lnTo>
                    <a:lnTo>
                      <a:pt x="235" y="791"/>
                    </a:lnTo>
                    <a:lnTo>
                      <a:pt x="340" y="611"/>
                    </a:lnTo>
                    <a:lnTo>
                      <a:pt x="430" y="586"/>
                    </a:lnTo>
                    <a:lnTo>
                      <a:pt x="345" y="766"/>
                    </a:lnTo>
                    <a:lnTo>
                      <a:pt x="520" y="761"/>
                    </a:lnTo>
                    <a:lnTo>
                      <a:pt x="625" y="706"/>
                    </a:lnTo>
                    <a:lnTo>
                      <a:pt x="730" y="656"/>
                    </a:lnTo>
                    <a:lnTo>
                      <a:pt x="820" y="601"/>
                    </a:lnTo>
                    <a:lnTo>
                      <a:pt x="885" y="646"/>
                    </a:lnTo>
                    <a:lnTo>
                      <a:pt x="825" y="781"/>
                    </a:lnTo>
                    <a:lnTo>
                      <a:pt x="1000" y="766"/>
                    </a:lnTo>
                    <a:lnTo>
                      <a:pt x="1020" y="931"/>
                    </a:lnTo>
                    <a:lnTo>
                      <a:pt x="1005" y="1061"/>
                    </a:lnTo>
                    <a:lnTo>
                      <a:pt x="1090" y="1046"/>
                    </a:lnTo>
                    <a:lnTo>
                      <a:pt x="1140" y="926"/>
                    </a:lnTo>
                    <a:lnTo>
                      <a:pt x="1230" y="956"/>
                    </a:lnTo>
                    <a:lnTo>
                      <a:pt x="1275" y="1031"/>
                    </a:lnTo>
                    <a:lnTo>
                      <a:pt x="1225" y="1136"/>
                    </a:lnTo>
                    <a:lnTo>
                      <a:pt x="1285" y="1331"/>
                    </a:lnTo>
                    <a:lnTo>
                      <a:pt x="1180" y="1331"/>
                    </a:lnTo>
                    <a:lnTo>
                      <a:pt x="1140" y="1211"/>
                    </a:lnTo>
                    <a:lnTo>
                      <a:pt x="1105" y="1231"/>
                    </a:lnTo>
                    <a:lnTo>
                      <a:pt x="1080" y="1391"/>
                    </a:lnTo>
                    <a:lnTo>
                      <a:pt x="1030" y="1166"/>
                    </a:lnTo>
                    <a:lnTo>
                      <a:pt x="970" y="1081"/>
                    </a:lnTo>
                    <a:lnTo>
                      <a:pt x="900" y="1196"/>
                    </a:lnTo>
                    <a:lnTo>
                      <a:pt x="750" y="1246"/>
                    </a:lnTo>
                    <a:lnTo>
                      <a:pt x="685" y="1186"/>
                    </a:lnTo>
                    <a:lnTo>
                      <a:pt x="555" y="1381"/>
                    </a:lnTo>
                    <a:lnTo>
                      <a:pt x="325" y="1436"/>
                    </a:lnTo>
                    <a:lnTo>
                      <a:pt x="90" y="1591"/>
                    </a:lnTo>
                    <a:lnTo>
                      <a:pt x="10" y="1511"/>
                    </a:lnTo>
                    <a:lnTo>
                      <a:pt x="105" y="1336"/>
                    </a:lnTo>
                    <a:lnTo>
                      <a:pt x="85" y="1276"/>
                    </a:lnTo>
                    <a:lnTo>
                      <a:pt x="0" y="1291"/>
                    </a:lnTo>
                    <a:lnTo>
                      <a:pt x="60" y="1166"/>
                    </a:lnTo>
                    <a:lnTo>
                      <a:pt x="135" y="1106"/>
                    </a:lnTo>
                    <a:lnTo>
                      <a:pt x="100" y="941"/>
                    </a:lnTo>
                    <a:lnTo>
                      <a:pt x="50" y="856"/>
                    </a:lnTo>
                    <a:lnTo>
                      <a:pt x="45" y="316"/>
                    </a:lnTo>
                    <a:lnTo>
                      <a:pt x="154" y="100"/>
                    </a:lnTo>
                    <a:lnTo>
                      <a:pt x="206" y="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nvGrpSpPr>
              <p:cNvPr id="200" name="组合 87">
                <a:extLst>
                  <a:ext uri="{FF2B5EF4-FFF2-40B4-BE49-F238E27FC236}">
                    <a16:creationId xmlns:a16="http://schemas.microsoft.com/office/drawing/2014/main" id="{D3395AD9-920B-A1C4-BB36-427298D9AE66}"/>
                  </a:ext>
                </a:extLst>
              </p:cNvPr>
              <p:cNvGrpSpPr/>
              <p:nvPr/>
            </p:nvGrpSpPr>
            <p:grpSpPr>
              <a:xfrm>
                <a:off x="2634064" y="1809061"/>
                <a:ext cx="1517650" cy="1916113"/>
                <a:chOff x="2418164" y="1838430"/>
                <a:chExt cx="1517650" cy="1916113"/>
              </a:xfrm>
              <a:grpFill/>
            </p:grpSpPr>
            <p:sp>
              <p:nvSpPr>
                <p:cNvPr id="219" name="Freeform 6">
                  <a:extLst>
                    <a:ext uri="{FF2B5EF4-FFF2-40B4-BE49-F238E27FC236}">
                      <a16:creationId xmlns:a16="http://schemas.microsoft.com/office/drawing/2014/main" id="{4FF2A33A-6CB9-5FCE-2C48-BD06FFE17932}"/>
                    </a:ext>
                  </a:extLst>
                </p:cNvPr>
                <p:cNvSpPr>
                  <a:spLocks/>
                </p:cNvSpPr>
                <p:nvPr/>
              </p:nvSpPr>
              <p:spPr bwMode="auto">
                <a:xfrm>
                  <a:off x="2418164" y="2322618"/>
                  <a:ext cx="1336675" cy="1431925"/>
                </a:xfrm>
                <a:custGeom>
                  <a:avLst/>
                  <a:gdLst>
                    <a:gd name="T0" fmla="*/ 266 w 3722"/>
                    <a:gd name="T1" fmla="*/ 2801 h 3986"/>
                    <a:gd name="T2" fmla="*/ 204 w 3722"/>
                    <a:gd name="T3" fmla="*/ 2714 h 3986"/>
                    <a:gd name="T4" fmla="*/ 60 w 3722"/>
                    <a:gd name="T5" fmla="*/ 2428 h 3986"/>
                    <a:gd name="T6" fmla="*/ 0 w 3722"/>
                    <a:gd name="T7" fmla="*/ 2063 h 3986"/>
                    <a:gd name="T8" fmla="*/ 206 w 3722"/>
                    <a:gd name="T9" fmla="*/ 1451 h 3986"/>
                    <a:gd name="T10" fmla="*/ 211 w 3722"/>
                    <a:gd name="T11" fmla="*/ 1155 h 3986"/>
                    <a:gd name="T12" fmla="*/ 330 w 3722"/>
                    <a:gd name="T13" fmla="*/ 878 h 3986"/>
                    <a:gd name="T14" fmla="*/ 302 w 3722"/>
                    <a:gd name="T15" fmla="*/ 539 h 3986"/>
                    <a:gd name="T16" fmla="*/ 447 w 3722"/>
                    <a:gd name="T17" fmla="*/ 295 h 3986"/>
                    <a:gd name="T18" fmla="*/ 776 w 3722"/>
                    <a:gd name="T19" fmla="*/ 240 h 3986"/>
                    <a:gd name="T20" fmla="*/ 716 w 3722"/>
                    <a:gd name="T21" fmla="*/ 45 h 3986"/>
                    <a:gd name="T22" fmla="*/ 916 w 3722"/>
                    <a:gd name="T23" fmla="*/ 0 h 3986"/>
                    <a:gd name="T24" fmla="*/ 1051 w 3722"/>
                    <a:gd name="T25" fmla="*/ 115 h 3986"/>
                    <a:gd name="T26" fmla="*/ 856 w 3722"/>
                    <a:gd name="T27" fmla="*/ 240 h 3986"/>
                    <a:gd name="T28" fmla="*/ 926 w 3722"/>
                    <a:gd name="T29" fmla="*/ 265 h 3986"/>
                    <a:gd name="T30" fmla="*/ 971 w 3722"/>
                    <a:gd name="T31" fmla="*/ 240 h 3986"/>
                    <a:gd name="T32" fmla="*/ 1126 w 3722"/>
                    <a:gd name="T33" fmla="*/ 205 h 3986"/>
                    <a:gd name="T34" fmla="*/ 1152 w 3722"/>
                    <a:gd name="T35" fmla="*/ 278 h 3986"/>
                    <a:gd name="T36" fmla="*/ 1201 w 3722"/>
                    <a:gd name="T37" fmla="*/ 250 h 3986"/>
                    <a:gd name="T38" fmla="*/ 1426 w 3722"/>
                    <a:gd name="T39" fmla="*/ 235 h 3986"/>
                    <a:gd name="T40" fmla="*/ 1336 w 3722"/>
                    <a:gd name="T41" fmla="*/ 75 h 3986"/>
                    <a:gd name="T42" fmla="*/ 1471 w 3722"/>
                    <a:gd name="T43" fmla="*/ 175 h 3986"/>
                    <a:gd name="T44" fmla="*/ 1606 w 3722"/>
                    <a:gd name="T45" fmla="*/ 195 h 3986"/>
                    <a:gd name="T46" fmla="*/ 1696 w 3722"/>
                    <a:gd name="T47" fmla="*/ 225 h 3986"/>
                    <a:gd name="T48" fmla="*/ 1631 w 3722"/>
                    <a:gd name="T49" fmla="*/ 430 h 3986"/>
                    <a:gd name="T50" fmla="*/ 1721 w 3722"/>
                    <a:gd name="T51" fmla="*/ 435 h 3986"/>
                    <a:gd name="T52" fmla="*/ 1841 w 3722"/>
                    <a:gd name="T53" fmla="*/ 340 h 3986"/>
                    <a:gd name="T54" fmla="*/ 1841 w 3722"/>
                    <a:gd name="T55" fmla="*/ 475 h 3986"/>
                    <a:gd name="T56" fmla="*/ 1907 w 3722"/>
                    <a:gd name="T57" fmla="*/ 565 h 3986"/>
                    <a:gd name="T58" fmla="*/ 2042 w 3722"/>
                    <a:gd name="T59" fmla="*/ 505 h 3986"/>
                    <a:gd name="T60" fmla="*/ 1877 w 3722"/>
                    <a:gd name="T61" fmla="*/ 1030 h 3986"/>
                    <a:gd name="T62" fmla="*/ 2597 w 3722"/>
                    <a:gd name="T63" fmla="*/ 2036 h 3986"/>
                    <a:gd name="T64" fmla="*/ 2787 w 3722"/>
                    <a:gd name="T65" fmla="*/ 2281 h 3986"/>
                    <a:gd name="T66" fmla="*/ 3722 w 3722"/>
                    <a:gd name="T67" fmla="*/ 2656 h 3986"/>
                    <a:gd name="T68" fmla="*/ 3437 w 3722"/>
                    <a:gd name="T69" fmla="*/ 3986 h 3986"/>
                    <a:gd name="T70" fmla="*/ 716 w 3722"/>
                    <a:gd name="T71" fmla="*/ 3271 h 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2" h="3986">
                      <a:moveTo>
                        <a:pt x="210" y="3025"/>
                      </a:moveTo>
                      <a:lnTo>
                        <a:pt x="266" y="2801"/>
                      </a:lnTo>
                      <a:lnTo>
                        <a:pt x="324" y="2713"/>
                      </a:lnTo>
                      <a:lnTo>
                        <a:pt x="204" y="2714"/>
                      </a:lnTo>
                      <a:lnTo>
                        <a:pt x="12" y="2624"/>
                      </a:lnTo>
                      <a:lnTo>
                        <a:pt x="60" y="2428"/>
                      </a:lnTo>
                      <a:lnTo>
                        <a:pt x="59" y="2231"/>
                      </a:lnTo>
                      <a:lnTo>
                        <a:pt x="0" y="2063"/>
                      </a:lnTo>
                      <a:lnTo>
                        <a:pt x="192" y="1628"/>
                      </a:lnTo>
                      <a:lnTo>
                        <a:pt x="206" y="1451"/>
                      </a:lnTo>
                      <a:lnTo>
                        <a:pt x="201" y="1292"/>
                      </a:lnTo>
                      <a:lnTo>
                        <a:pt x="211" y="1155"/>
                      </a:lnTo>
                      <a:lnTo>
                        <a:pt x="372" y="1060"/>
                      </a:lnTo>
                      <a:lnTo>
                        <a:pt x="330" y="878"/>
                      </a:lnTo>
                      <a:lnTo>
                        <a:pt x="481" y="655"/>
                      </a:lnTo>
                      <a:lnTo>
                        <a:pt x="302" y="539"/>
                      </a:lnTo>
                      <a:lnTo>
                        <a:pt x="389" y="401"/>
                      </a:lnTo>
                      <a:lnTo>
                        <a:pt x="447" y="295"/>
                      </a:lnTo>
                      <a:lnTo>
                        <a:pt x="651" y="150"/>
                      </a:lnTo>
                      <a:lnTo>
                        <a:pt x="776" y="240"/>
                      </a:lnTo>
                      <a:lnTo>
                        <a:pt x="746" y="160"/>
                      </a:lnTo>
                      <a:lnTo>
                        <a:pt x="716" y="45"/>
                      </a:lnTo>
                      <a:lnTo>
                        <a:pt x="866" y="75"/>
                      </a:lnTo>
                      <a:lnTo>
                        <a:pt x="916" y="0"/>
                      </a:lnTo>
                      <a:lnTo>
                        <a:pt x="1016" y="10"/>
                      </a:lnTo>
                      <a:lnTo>
                        <a:pt x="1051" y="115"/>
                      </a:lnTo>
                      <a:lnTo>
                        <a:pt x="791" y="145"/>
                      </a:lnTo>
                      <a:lnTo>
                        <a:pt x="856" y="240"/>
                      </a:lnTo>
                      <a:lnTo>
                        <a:pt x="881" y="315"/>
                      </a:lnTo>
                      <a:lnTo>
                        <a:pt x="926" y="265"/>
                      </a:lnTo>
                      <a:lnTo>
                        <a:pt x="1001" y="330"/>
                      </a:lnTo>
                      <a:lnTo>
                        <a:pt x="971" y="240"/>
                      </a:lnTo>
                      <a:lnTo>
                        <a:pt x="1066" y="205"/>
                      </a:lnTo>
                      <a:lnTo>
                        <a:pt x="1126" y="205"/>
                      </a:lnTo>
                      <a:lnTo>
                        <a:pt x="1146" y="149"/>
                      </a:lnTo>
                      <a:lnTo>
                        <a:pt x="1152" y="278"/>
                      </a:lnTo>
                      <a:lnTo>
                        <a:pt x="1186" y="205"/>
                      </a:lnTo>
                      <a:lnTo>
                        <a:pt x="1201" y="250"/>
                      </a:lnTo>
                      <a:lnTo>
                        <a:pt x="1306" y="225"/>
                      </a:lnTo>
                      <a:lnTo>
                        <a:pt x="1426" y="235"/>
                      </a:lnTo>
                      <a:lnTo>
                        <a:pt x="1291" y="175"/>
                      </a:lnTo>
                      <a:lnTo>
                        <a:pt x="1336" y="75"/>
                      </a:lnTo>
                      <a:lnTo>
                        <a:pt x="1496" y="85"/>
                      </a:lnTo>
                      <a:lnTo>
                        <a:pt x="1471" y="175"/>
                      </a:lnTo>
                      <a:lnTo>
                        <a:pt x="1516" y="240"/>
                      </a:lnTo>
                      <a:lnTo>
                        <a:pt x="1606" y="195"/>
                      </a:lnTo>
                      <a:lnTo>
                        <a:pt x="1681" y="115"/>
                      </a:lnTo>
                      <a:lnTo>
                        <a:pt x="1696" y="225"/>
                      </a:lnTo>
                      <a:lnTo>
                        <a:pt x="1621" y="325"/>
                      </a:lnTo>
                      <a:lnTo>
                        <a:pt x="1631" y="430"/>
                      </a:lnTo>
                      <a:lnTo>
                        <a:pt x="1666" y="480"/>
                      </a:lnTo>
                      <a:lnTo>
                        <a:pt x="1721" y="435"/>
                      </a:lnTo>
                      <a:lnTo>
                        <a:pt x="1786" y="415"/>
                      </a:lnTo>
                      <a:lnTo>
                        <a:pt x="1841" y="340"/>
                      </a:lnTo>
                      <a:lnTo>
                        <a:pt x="1831" y="400"/>
                      </a:lnTo>
                      <a:lnTo>
                        <a:pt x="1841" y="475"/>
                      </a:lnTo>
                      <a:lnTo>
                        <a:pt x="1741" y="555"/>
                      </a:lnTo>
                      <a:lnTo>
                        <a:pt x="1907" y="565"/>
                      </a:lnTo>
                      <a:lnTo>
                        <a:pt x="1967" y="475"/>
                      </a:lnTo>
                      <a:lnTo>
                        <a:pt x="2042" y="505"/>
                      </a:lnTo>
                      <a:lnTo>
                        <a:pt x="2162" y="625"/>
                      </a:lnTo>
                      <a:lnTo>
                        <a:pt x="1877" y="1030"/>
                      </a:lnTo>
                      <a:lnTo>
                        <a:pt x="2432" y="1975"/>
                      </a:lnTo>
                      <a:lnTo>
                        <a:pt x="2597" y="2036"/>
                      </a:lnTo>
                      <a:lnTo>
                        <a:pt x="2732" y="2111"/>
                      </a:lnTo>
                      <a:lnTo>
                        <a:pt x="2787" y="2281"/>
                      </a:lnTo>
                      <a:lnTo>
                        <a:pt x="3207" y="2456"/>
                      </a:lnTo>
                      <a:lnTo>
                        <a:pt x="3722" y="2656"/>
                      </a:lnTo>
                      <a:lnTo>
                        <a:pt x="3662" y="3041"/>
                      </a:lnTo>
                      <a:lnTo>
                        <a:pt x="3437" y="3986"/>
                      </a:lnTo>
                      <a:lnTo>
                        <a:pt x="2187" y="3721"/>
                      </a:lnTo>
                      <a:lnTo>
                        <a:pt x="716" y="3271"/>
                      </a:lnTo>
                      <a:lnTo>
                        <a:pt x="210" y="3025"/>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20" name="Freeform 28">
                  <a:extLst>
                    <a:ext uri="{FF2B5EF4-FFF2-40B4-BE49-F238E27FC236}">
                      <a16:creationId xmlns:a16="http://schemas.microsoft.com/office/drawing/2014/main" id="{7C7EBF34-5551-8731-A51F-10690DA0E7AA}"/>
                    </a:ext>
                  </a:extLst>
                </p:cNvPr>
                <p:cNvSpPr>
                  <a:spLocks/>
                </p:cNvSpPr>
                <p:nvPr/>
              </p:nvSpPr>
              <p:spPr bwMode="auto">
                <a:xfrm>
                  <a:off x="3330976" y="2270230"/>
                  <a:ext cx="349250" cy="360363"/>
                </a:xfrm>
                <a:custGeom>
                  <a:avLst/>
                  <a:gdLst>
                    <a:gd name="T0" fmla="*/ 394 w 1100"/>
                    <a:gd name="T1" fmla="*/ 106 h 1134"/>
                    <a:gd name="T2" fmla="*/ 205 w 1100"/>
                    <a:gd name="T3" fmla="*/ 212 h 1134"/>
                    <a:gd name="T4" fmla="*/ 159 w 1100"/>
                    <a:gd name="T5" fmla="*/ 273 h 1134"/>
                    <a:gd name="T6" fmla="*/ 34 w 1100"/>
                    <a:gd name="T7" fmla="*/ 369 h 1134"/>
                    <a:gd name="T8" fmla="*/ 140 w 1100"/>
                    <a:gd name="T9" fmla="*/ 436 h 1134"/>
                    <a:gd name="T10" fmla="*/ 99 w 1100"/>
                    <a:gd name="T11" fmla="*/ 505 h 1134"/>
                    <a:gd name="T12" fmla="*/ 205 w 1100"/>
                    <a:gd name="T13" fmla="*/ 533 h 1134"/>
                    <a:gd name="T14" fmla="*/ 372 w 1100"/>
                    <a:gd name="T15" fmla="*/ 539 h 1134"/>
                    <a:gd name="T16" fmla="*/ 266 w 1100"/>
                    <a:gd name="T17" fmla="*/ 569 h 1134"/>
                    <a:gd name="T18" fmla="*/ 235 w 1100"/>
                    <a:gd name="T19" fmla="*/ 605 h 1134"/>
                    <a:gd name="T20" fmla="*/ 91 w 1100"/>
                    <a:gd name="T21" fmla="*/ 572 h 1134"/>
                    <a:gd name="T22" fmla="*/ 0 w 1100"/>
                    <a:gd name="T23" fmla="*/ 654 h 1134"/>
                    <a:gd name="T24" fmla="*/ 137 w 1100"/>
                    <a:gd name="T25" fmla="*/ 753 h 1134"/>
                    <a:gd name="T26" fmla="*/ 402 w 1100"/>
                    <a:gd name="T27" fmla="*/ 811 h 1134"/>
                    <a:gd name="T28" fmla="*/ 569 w 1100"/>
                    <a:gd name="T29" fmla="*/ 883 h 1134"/>
                    <a:gd name="T30" fmla="*/ 668 w 1100"/>
                    <a:gd name="T31" fmla="*/ 974 h 1134"/>
                    <a:gd name="T32" fmla="*/ 614 w 1100"/>
                    <a:gd name="T33" fmla="*/ 1016 h 1134"/>
                    <a:gd name="T34" fmla="*/ 451 w 1100"/>
                    <a:gd name="T35" fmla="*/ 956 h 1134"/>
                    <a:gd name="T36" fmla="*/ 262 w 1100"/>
                    <a:gd name="T37" fmla="*/ 899 h 1134"/>
                    <a:gd name="T38" fmla="*/ 80 w 1100"/>
                    <a:gd name="T39" fmla="*/ 886 h 1134"/>
                    <a:gd name="T40" fmla="*/ 481 w 1100"/>
                    <a:gd name="T41" fmla="*/ 1044 h 1134"/>
                    <a:gd name="T42" fmla="*/ 512 w 1100"/>
                    <a:gd name="T43" fmla="*/ 1098 h 1134"/>
                    <a:gd name="T44" fmla="*/ 848 w 1100"/>
                    <a:gd name="T45" fmla="*/ 1134 h 1134"/>
                    <a:gd name="T46" fmla="*/ 1100 w 1100"/>
                    <a:gd name="T47" fmla="*/ 409 h 1134"/>
                    <a:gd name="T48" fmla="*/ 869 w 1100"/>
                    <a:gd name="T49" fmla="*/ 430 h 1134"/>
                    <a:gd name="T50" fmla="*/ 1066 w 1100"/>
                    <a:gd name="T51" fmla="*/ 269 h 1134"/>
                    <a:gd name="T52" fmla="*/ 903 w 1100"/>
                    <a:gd name="T53" fmla="*/ 154 h 1134"/>
                    <a:gd name="T54" fmla="*/ 751 w 1100"/>
                    <a:gd name="T55" fmla="*/ 257 h 1134"/>
                    <a:gd name="T56" fmla="*/ 656 w 1100"/>
                    <a:gd name="T57" fmla="*/ 288 h 1134"/>
                    <a:gd name="T58" fmla="*/ 713 w 1100"/>
                    <a:gd name="T59" fmla="*/ 206 h 1134"/>
                    <a:gd name="T60" fmla="*/ 859 w 1100"/>
                    <a:gd name="T61" fmla="*/ 63 h 1134"/>
                    <a:gd name="T62" fmla="*/ 648 w 1100"/>
                    <a:gd name="T6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34">
                      <a:moveTo>
                        <a:pt x="528" y="43"/>
                      </a:moveTo>
                      <a:lnTo>
                        <a:pt x="394" y="106"/>
                      </a:lnTo>
                      <a:lnTo>
                        <a:pt x="235" y="176"/>
                      </a:lnTo>
                      <a:lnTo>
                        <a:pt x="205" y="212"/>
                      </a:lnTo>
                      <a:lnTo>
                        <a:pt x="216" y="254"/>
                      </a:lnTo>
                      <a:lnTo>
                        <a:pt x="159" y="273"/>
                      </a:lnTo>
                      <a:lnTo>
                        <a:pt x="72" y="321"/>
                      </a:lnTo>
                      <a:lnTo>
                        <a:pt x="34" y="369"/>
                      </a:lnTo>
                      <a:lnTo>
                        <a:pt x="87" y="418"/>
                      </a:lnTo>
                      <a:lnTo>
                        <a:pt x="140" y="436"/>
                      </a:lnTo>
                      <a:lnTo>
                        <a:pt x="83" y="463"/>
                      </a:lnTo>
                      <a:lnTo>
                        <a:pt x="99" y="505"/>
                      </a:lnTo>
                      <a:lnTo>
                        <a:pt x="156" y="496"/>
                      </a:lnTo>
                      <a:lnTo>
                        <a:pt x="205" y="533"/>
                      </a:lnTo>
                      <a:lnTo>
                        <a:pt x="296" y="536"/>
                      </a:lnTo>
                      <a:lnTo>
                        <a:pt x="372" y="539"/>
                      </a:lnTo>
                      <a:lnTo>
                        <a:pt x="383" y="566"/>
                      </a:lnTo>
                      <a:lnTo>
                        <a:pt x="266" y="569"/>
                      </a:lnTo>
                      <a:lnTo>
                        <a:pt x="235" y="569"/>
                      </a:lnTo>
                      <a:lnTo>
                        <a:pt x="235" y="605"/>
                      </a:lnTo>
                      <a:lnTo>
                        <a:pt x="171" y="572"/>
                      </a:lnTo>
                      <a:lnTo>
                        <a:pt x="91" y="572"/>
                      </a:lnTo>
                      <a:lnTo>
                        <a:pt x="11" y="581"/>
                      </a:lnTo>
                      <a:lnTo>
                        <a:pt x="0" y="654"/>
                      </a:lnTo>
                      <a:lnTo>
                        <a:pt x="53" y="726"/>
                      </a:lnTo>
                      <a:lnTo>
                        <a:pt x="137" y="753"/>
                      </a:lnTo>
                      <a:lnTo>
                        <a:pt x="250" y="805"/>
                      </a:lnTo>
                      <a:lnTo>
                        <a:pt x="402" y="811"/>
                      </a:lnTo>
                      <a:lnTo>
                        <a:pt x="501" y="841"/>
                      </a:lnTo>
                      <a:lnTo>
                        <a:pt x="569" y="883"/>
                      </a:lnTo>
                      <a:lnTo>
                        <a:pt x="626" y="935"/>
                      </a:lnTo>
                      <a:lnTo>
                        <a:pt x="668" y="974"/>
                      </a:lnTo>
                      <a:lnTo>
                        <a:pt x="694" y="1004"/>
                      </a:lnTo>
                      <a:lnTo>
                        <a:pt x="614" y="1016"/>
                      </a:lnTo>
                      <a:lnTo>
                        <a:pt x="527" y="1001"/>
                      </a:lnTo>
                      <a:lnTo>
                        <a:pt x="451" y="956"/>
                      </a:lnTo>
                      <a:lnTo>
                        <a:pt x="341" y="911"/>
                      </a:lnTo>
                      <a:lnTo>
                        <a:pt x="262" y="899"/>
                      </a:lnTo>
                      <a:lnTo>
                        <a:pt x="171" y="889"/>
                      </a:lnTo>
                      <a:lnTo>
                        <a:pt x="80" y="886"/>
                      </a:lnTo>
                      <a:lnTo>
                        <a:pt x="11" y="902"/>
                      </a:lnTo>
                      <a:lnTo>
                        <a:pt x="481" y="1044"/>
                      </a:lnTo>
                      <a:lnTo>
                        <a:pt x="478" y="1101"/>
                      </a:lnTo>
                      <a:lnTo>
                        <a:pt x="512" y="1098"/>
                      </a:lnTo>
                      <a:lnTo>
                        <a:pt x="550" y="1068"/>
                      </a:lnTo>
                      <a:lnTo>
                        <a:pt x="848" y="1134"/>
                      </a:lnTo>
                      <a:lnTo>
                        <a:pt x="973" y="771"/>
                      </a:lnTo>
                      <a:lnTo>
                        <a:pt x="1100" y="409"/>
                      </a:lnTo>
                      <a:lnTo>
                        <a:pt x="960" y="448"/>
                      </a:lnTo>
                      <a:lnTo>
                        <a:pt x="869" y="430"/>
                      </a:lnTo>
                      <a:lnTo>
                        <a:pt x="922" y="331"/>
                      </a:lnTo>
                      <a:lnTo>
                        <a:pt x="1066" y="269"/>
                      </a:lnTo>
                      <a:lnTo>
                        <a:pt x="975" y="197"/>
                      </a:lnTo>
                      <a:lnTo>
                        <a:pt x="903" y="154"/>
                      </a:lnTo>
                      <a:lnTo>
                        <a:pt x="821" y="211"/>
                      </a:lnTo>
                      <a:lnTo>
                        <a:pt x="751" y="257"/>
                      </a:lnTo>
                      <a:lnTo>
                        <a:pt x="751" y="303"/>
                      </a:lnTo>
                      <a:lnTo>
                        <a:pt x="656" y="288"/>
                      </a:lnTo>
                      <a:lnTo>
                        <a:pt x="637" y="260"/>
                      </a:lnTo>
                      <a:lnTo>
                        <a:pt x="713" y="206"/>
                      </a:lnTo>
                      <a:lnTo>
                        <a:pt x="792" y="120"/>
                      </a:lnTo>
                      <a:lnTo>
                        <a:pt x="859" y="63"/>
                      </a:lnTo>
                      <a:lnTo>
                        <a:pt x="768" y="24"/>
                      </a:lnTo>
                      <a:lnTo>
                        <a:pt x="648" y="0"/>
                      </a:lnTo>
                      <a:lnTo>
                        <a:pt x="528" y="43"/>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21" name="Freeform 31">
                  <a:extLst>
                    <a:ext uri="{FF2B5EF4-FFF2-40B4-BE49-F238E27FC236}">
                      <a16:creationId xmlns:a16="http://schemas.microsoft.com/office/drawing/2014/main" id="{0A064008-6D86-CB46-3B62-3CBA67A1CE93}"/>
                    </a:ext>
                  </a:extLst>
                </p:cNvPr>
                <p:cNvSpPr>
                  <a:spLocks/>
                </p:cNvSpPr>
                <p:nvPr/>
              </p:nvSpPr>
              <p:spPr bwMode="auto">
                <a:xfrm>
                  <a:off x="3596089" y="2000355"/>
                  <a:ext cx="217487" cy="201613"/>
                </a:xfrm>
                <a:custGeom>
                  <a:avLst/>
                  <a:gdLst>
                    <a:gd name="T0" fmla="*/ 980 w 1450"/>
                    <a:gd name="T1" fmla="*/ 1137 h 1675"/>
                    <a:gd name="T2" fmla="*/ 874 w 1450"/>
                    <a:gd name="T3" fmla="*/ 1132 h 1675"/>
                    <a:gd name="T4" fmla="*/ 730 w 1450"/>
                    <a:gd name="T5" fmla="*/ 1166 h 1675"/>
                    <a:gd name="T6" fmla="*/ 639 w 1450"/>
                    <a:gd name="T7" fmla="*/ 1065 h 1675"/>
                    <a:gd name="T8" fmla="*/ 610 w 1450"/>
                    <a:gd name="T9" fmla="*/ 926 h 1675"/>
                    <a:gd name="T10" fmla="*/ 538 w 1450"/>
                    <a:gd name="T11" fmla="*/ 1051 h 1675"/>
                    <a:gd name="T12" fmla="*/ 375 w 1450"/>
                    <a:gd name="T13" fmla="*/ 1032 h 1675"/>
                    <a:gd name="T14" fmla="*/ 279 w 1450"/>
                    <a:gd name="T15" fmla="*/ 1027 h 1675"/>
                    <a:gd name="T16" fmla="*/ 192 w 1450"/>
                    <a:gd name="T17" fmla="*/ 859 h 1675"/>
                    <a:gd name="T18" fmla="*/ 0 w 1450"/>
                    <a:gd name="T19" fmla="*/ 724 h 1675"/>
                    <a:gd name="T20" fmla="*/ 284 w 1450"/>
                    <a:gd name="T21" fmla="*/ 638 h 1675"/>
                    <a:gd name="T22" fmla="*/ 538 w 1450"/>
                    <a:gd name="T23" fmla="*/ 585 h 1675"/>
                    <a:gd name="T24" fmla="*/ 423 w 1450"/>
                    <a:gd name="T25" fmla="*/ 556 h 1675"/>
                    <a:gd name="T26" fmla="*/ 192 w 1450"/>
                    <a:gd name="T27" fmla="*/ 484 h 1675"/>
                    <a:gd name="T28" fmla="*/ 428 w 1450"/>
                    <a:gd name="T29" fmla="*/ 408 h 1675"/>
                    <a:gd name="T30" fmla="*/ 653 w 1450"/>
                    <a:gd name="T31" fmla="*/ 436 h 1675"/>
                    <a:gd name="T32" fmla="*/ 461 w 1450"/>
                    <a:gd name="T33" fmla="*/ 364 h 1675"/>
                    <a:gd name="T34" fmla="*/ 452 w 1450"/>
                    <a:gd name="T35" fmla="*/ 240 h 1675"/>
                    <a:gd name="T36" fmla="*/ 572 w 1450"/>
                    <a:gd name="T37" fmla="*/ 144 h 1675"/>
                    <a:gd name="T38" fmla="*/ 773 w 1450"/>
                    <a:gd name="T39" fmla="*/ 230 h 1675"/>
                    <a:gd name="T40" fmla="*/ 620 w 1450"/>
                    <a:gd name="T41" fmla="*/ 81 h 1675"/>
                    <a:gd name="T42" fmla="*/ 845 w 1450"/>
                    <a:gd name="T43" fmla="*/ 0 h 1675"/>
                    <a:gd name="T44" fmla="*/ 917 w 1450"/>
                    <a:gd name="T45" fmla="*/ 172 h 1675"/>
                    <a:gd name="T46" fmla="*/ 1008 w 1450"/>
                    <a:gd name="T47" fmla="*/ 259 h 1675"/>
                    <a:gd name="T48" fmla="*/ 1085 w 1450"/>
                    <a:gd name="T49" fmla="*/ 360 h 1675"/>
                    <a:gd name="T50" fmla="*/ 1172 w 1450"/>
                    <a:gd name="T51" fmla="*/ 609 h 1675"/>
                    <a:gd name="T52" fmla="*/ 1215 w 1450"/>
                    <a:gd name="T53" fmla="*/ 705 h 1675"/>
                    <a:gd name="T54" fmla="*/ 1244 w 1450"/>
                    <a:gd name="T55" fmla="*/ 916 h 1675"/>
                    <a:gd name="T56" fmla="*/ 1450 w 1450"/>
                    <a:gd name="T57" fmla="*/ 969 h 1675"/>
                    <a:gd name="T58" fmla="*/ 1114 w 1450"/>
                    <a:gd name="T59" fmla="*/ 1603 h 1675"/>
                    <a:gd name="T60" fmla="*/ 677 w 1450"/>
                    <a:gd name="T61" fmla="*/ 1675 h 1675"/>
                    <a:gd name="T62" fmla="*/ 456 w 1450"/>
                    <a:gd name="T63" fmla="*/ 1435 h 1675"/>
                    <a:gd name="T64" fmla="*/ 576 w 1450"/>
                    <a:gd name="T65" fmla="*/ 1281 h 1675"/>
                    <a:gd name="T66" fmla="*/ 831 w 1450"/>
                    <a:gd name="T67" fmla="*/ 1243 h 1675"/>
                    <a:gd name="T68" fmla="*/ 1061 w 1450"/>
                    <a:gd name="T69" fmla="*/ 1291 h 1675"/>
                    <a:gd name="T70" fmla="*/ 1280 w 1450"/>
                    <a:gd name="T71" fmla="*/ 1121 h 1675"/>
                    <a:gd name="T72" fmla="*/ 1042 w 1450"/>
                    <a:gd name="T73" fmla="*/ 118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0" h="1675">
                      <a:moveTo>
                        <a:pt x="1042" y="1180"/>
                      </a:moveTo>
                      <a:lnTo>
                        <a:pt x="980" y="1137"/>
                      </a:lnTo>
                      <a:lnTo>
                        <a:pt x="917" y="1056"/>
                      </a:lnTo>
                      <a:lnTo>
                        <a:pt x="874" y="1132"/>
                      </a:lnTo>
                      <a:lnTo>
                        <a:pt x="792" y="1142"/>
                      </a:lnTo>
                      <a:lnTo>
                        <a:pt x="730" y="1166"/>
                      </a:lnTo>
                      <a:lnTo>
                        <a:pt x="672" y="1118"/>
                      </a:lnTo>
                      <a:lnTo>
                        <a:pt x="639" y="1065"/>
                      </a:lnTo>
                      <a:lnTo>
                        <a:pt x="692" y="926"/>
                      </a:lnTo>
                      <a:lnTo>
                        <a:pt x="610" y="926"/>
                      </a:lnTo>
                      <a:lnTo>
                        <a:pt x="586" y="1003"/>
                      </a:lnTo>
                      <a:lnTo>
                        <a:pt x="538" y="1051"/>
                      </a:lnTo>
                      <a:lnTo>
                        <a:pt x="418" y="1084"/>
                      </a:lnTo>
                      <a:lnTo>
                        <a:pt x="375" y="1032"/>
                      </a:lnTo>
                      <a:lnTo>
                        <a:pt x="365" y="940"/>
                      </a:lnTo>
                      <a:lnTo>
                        <a:pt x="279" y="1027"/>
                      </a:lnTo>
                      <a:lnTo>
                        <a:pt x="192" y="950"/>
                      </a:lnTo>
                      <a:lnTo>
                        <a:pt x="192" y="859"/>
                      </a:lnTo>
                      <a:lnTo>
                        <a:pt x="87" y="840"/>
                      </a:lnTo>
                      <a:lnTo>
                        <a:pt x="0" y="724"/>
                      </a:lnTo>
                      <a:lnTo>
                        <a:pt x="140" y="566"/>
                      </a:lnTo>
                      <a:lnTo>
                        <a:pt x="284" y="638"/>
                      </a:lnTo>
                      <a:lnTo>
                        <a:pt x="428" y="628"/>
                      </a:lnTo>
                      <a:lnTo>
                        <a:pt x="538" y="585"/>
                      </a:lnTo>
                      <a:lnTo>
                        <a:pt x="538" y="513"/>
                      </a:lnTo>
                      <a:lnTo>
                        <a:pt x="423" y="556"/>
                      </a:lnTo>
                      <a:lnTo>
                        <a:pt x="322" y="566"/>
                      </a:lnTo>
                      <a:lnTo>
                        <a:pt x="192" y="484"/>
                      </a:lnTo>
                      <a:lnTo>
                        <a:pt x="308" y="388"/>
                      </a:lnTo>
                      <a:lnTo>
                        <a:pt x="428" y="408"/>
                      </a:lnTo>
                      <a:lnTo>
                        <a:pt x="533" y="417"/>
                      </a:lnTo>
                      <a:lnTo>
                        <a:pt x="653" y="436"/>
                      </a:lnTo>
                      <a:lnTo>
                        <a:pt x="610" y="369"/>
                      </a:lnTo>
                      <a:lnTo>
                        <a:pt x="461" y="364"/>
                      </a:lnTo>
                      <a:lnTo>
                        <a:pt x="380" y="297"/>
                      </a:lnTo>
                      <a:lnTo>
                        <a:pt x="452" y="240"/>
                      </a:lnTo>
                      <a:lnTo>
                        <a:pt x="447" y="163"/>
                      </a:lnTo>
                      <a:lnTo>
                        <a:pt x="572" y="144"/>
                      </a:lnTo>
                      <a:lnTo>
                        <a:pt x="672" y="172"/>
                      </a:lnTo>
                      <a:lnTo>
                        <a:pt x="773" y="230"/>
                      </a:lnTo>
                      <a:lnTo>
                        <a:pt x="696" y="129"/>
                      </a:lnTo>
                      <a:lnTo>
                        <a:pt x="620" y="81"/>
                      </a:lnTo>
                      <a:lnTo>
                        <a:pt x="706" y="9"/>
                      </a:lnTo>
                      <a:lnTo>
                        <a:pt x="845" y="0"/>
                      </a:lnTo>
                      <a:lnTo>
                        <a:pt x="946" y="9"/>
                      </a:lnTo>
                      <a:lnTo>
                        <a:pt x="917" y="172"/>
                      </a:lnTo>
                      <a:lnTo>
                        <a:pt x="927" y="268"/>
                      </a:lnTo>
                      <a:lnTo>
                        <a:pt x="1008" y="259"/>
                      </a:lnTo>
                      <a:lnTo>
                        <a:pt x="1095" y="283"/>
                      </a:lnTo>
                      <a:lnTo>
                        <a:pt x="1085" y="360"/>
                      </a:lnTo>
                      <a:lnTo>
                        <a:pt x="1240" y="565"/>
                      </a:lnTo>
                      <a:lnTo>
                        <a:pt x="1172" y="609"/>
                      </a:lnTo>
                      <a:lnTo>
                        <a:pt x="1157" y="686"/>
                      </a:lnTo>
                      <a:lnTo>
                        <a:pt x="1215" y="705"/>
                      </a:lnTo>
                      <a:lnTo>
                        <a:pt x="1258" y="787"/>
                      </a:lnTo>
                      <a:lnTo>
                        <a:pt x="1244" y="916"/>
                      </a:lnTo>
                      <a:lnTo>
                        <a:pt x="1332" y="922"/>
                      </a:lnTo>
                      <a:lnTo>
                        <a:pt x="1450" y="969"/>
                      </a:lnTo>
                      <a:lnTo>
                        <a:pt x="1330" y="1468"/>
                      </a:lnTo>
                      <a:lnTo>
                        <a:pt x="1114" y="1603"/>
                      </a:lnTo>
                      <a:lnTo>
                        <a:pt x="922" y="1641"/>
                      </a:lnTo>
                      <a:lnTo>
                        <a:pt x="677" y="1675"/>
                      </a:lnTo>
                      <a:lnTo>
                        <a:pt x="557" y="1593"/>
                      </a:lnTo>
                      <a:lnTo>
                        <a:pt x="456" y="1435"/>
                      </a:lnTo>
                      <a:lnTo>
                        <a:pt x="432" y="1329"/>
                      </a:lnTo>
                      <a:lnTo>
                        <a:pt x="576" y="1281"/>
                      </a:lnTo>
                      <a:lnTo>
                        <a:pt x="735" y="1276"/>
                      </a:lnTo>
                      <a:lnTo>
                        <a:pt x="831" y="1243"/>
                      </a:lnTo>
                      <a:lnTo>
                        <a:pt x="912" y="1262"/>
                      </a:lnTo>
                      <a:lnTo>
                        <a:pt x="1061" y="1291"/>
                      </a:lnTo>
                      <a:lnTo>
                        <a:pt x="1181" y="1204"/>
                      </a:lnTo>
                      <a:lnTo>
                        <a:pt x="1280" y="1121"/>
                      </a:lnTo>
                      <a:lnTo>
                        <a:pt x="1162" y="1152"/>
                      </a:lnTo>
                      <a:lnTo>
                        <a:pt x="1042" y="118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22" name="Freeform 32">
                  <a:extLst>
                    <a:ext uri="{FF2B5EF4-FFF2-40B4-BE49-F238E27FC236}">
                      <a16:creationId xmlns:a16="http://schemas.microsoft.com/office/drawing/2014/main" id="{DA76E161-E560-E3E6-BEAB-843911B65C9B}"/>
                    </a:ext>
                  </a:extLst>
                </p:cNvPr>
                <p:cNvSpPr>
                  <a:spLocks/>
                </p:cNvSpPr>
                <p:nvPr/>
              </p:nvSpPr>
              <p:spPr bwMode="auto">
                <a:xfrm>
                  <a:off x="3196039" y="2089255"/>
                  <a:ext cx="373062" cy="300038"/>
                </a:xfrm>
                <a:custGeom>
                  <a:avLst/>
                  <a:gdLst>
                    <a:gd name="T0" fmla="*/ 489 w 1176"/>
                    <a:gd name="T1" fmla="*/ 0 h 944"/>
                    <a:gd name="T2" fmla="*/ 509 w 1176"/>
                    <a:gd name="T3" fmla="*/ 71 h 944"/>
                    <a:gd name="T4" fmla="*/ 494 w 1176"/>
                    <a:gd name="T5" fmla="*/ 143 h 944"/>
                    <a:gd name="T6" fmla="*/ 446 w 1176"/>
                    <a:gd name="T7" fmla="*/ 248 h 944"/>
                    <a:gd name="T8" fmla="*/ 359 w 1176"/>
                    <a:gd name="T9" fmla="*/ 200 h 944"/>
                    <a:gd name="T10" fmla="*/ 302 w 1176"/>
                    <a:gd name="T11" fmla="*/ 252 h 944"/>
                    <a:gd name="T12" fmla="*/ 246 w 1176"/>
                    <a:gd name="T13" fmla="*/ 314 h 944"/>
                    <a:gd name="T14" fmla="*/ 168 w 1176"/>
                    <a:gd name="T15" fmla="*/ 370 h 944"/>
                    <a:gd name="T16" fmla="*/ 138 w 1176"/>
                    <a:gd name="T17" fmla="*/ 429 h 944"/>
                    <a:gd name="T18" fmla="*/ 47 w 1176"/>
                    <a:gd name="T19" fmla="*/ 463 h 944"/>
                    <a:gd name="T20" fmla="*/ 0 w 1176"/>
                    <a:gd name="T21" fmla="*/ 517 h 944"/>
                    <a:gd name="T22" fmla="*/ 4 w 1176"/>
                    <a:gd name="T23" fmla="*/ 591 h 944"/>
                    <a:gd name="T24" fmla="*/ 51 w 1176"/>
                    <a:gd name="T25" fmla="*/ 667 h 944"/>
                    <a:gd name="T26" fmla="*/ 60 w 1176"/>
                    <a:gd name="T27" fmla="*/ 753 h 944"/>
                    <a:gd name="T28" fmla="*/ 25 w 1176"/>
                    <a:gd name="T29" fmla="*/ 871 h 944"/>
                    <a:gd name="T30" fmla="*/ 67 w 1176"/>
                    <a:gd name="T31" fmla="*/ 944 h 944"/>
                    <a:gd name="T32" fmla="*/ 172 w 1176"/>
                    <a:gd name="T33" fmla="*/ 871 h 944"/>
                    <a:gd name="T34" fmla="*/ 242 w 1176"/>
                    <a:gd name="T35" fmla="*/ 847 h 944"/>
                    <a:gd name="T36" fmla="*/ 320 w 1176"/>
                    <a:gd name="T37" fmla="*/ 881 h 944"/>
                    <a:gd name="T38" fmla="*/ 415 w 1176"/>
                    <a:gd name="T39" fmla="*/ 864 h 944"/>
                    <a:gd name="T40" fmla="*/ 459 w 1176"/>
                    <a:gd name="T41" fmla="*/ 795 h 944"/>
                    <a:gd name="T42" fmla="*/ 562 w 1176"/>
                    <a:gd name="T43" fmla="*/ 732 h 944"/>
                    <a:gd name="T44" fmla="*/ 662 w 1176"/>
                    <a:gd name="T45" fmla="*/ 698 h 944"/>
                    <a:gd name="T46" fmla="*/ 732 w 1176"/>
                    <a:gd name="T47" fmla="*/ 636 h 944"/>
                    <a:gd name="T48" fmla="*/ 965 w 1176"/>
                    <a:gd name="T49" fmla="*/ 560 h 944"/>
                    <a:gd name="T50" fmla="*/ 1176 w 1176"/>
                    <a:gd name="T51" fmla="*/ 517 h 944"/>
                    <a:gd name="T52" fmla="*/ 1165 w 1176"/>
                    <a:gd name="T53" fmla="*/ 363 h 944"/>
                    <a:gd name="T54" fmla="*/ 1096 w 1176"/>
                    <a:gd name="T55" fmla="*/ 252 h 944"/>
                    <a:gd name="T56" fmla="*/ 1005 w 1176"/>
                    <a:gd name="T57" fmla="*/ 235 h 944"/>
                    <a:gd name="T58" fmla="*/ 935 w 1176"/>
                    <a:gd name="T59" fmla="*/ 263 h 944"/>
                    <a:gd name="T60" fmla="*/ 914 w 1176"/>
                    <a:gd name="T61" fmla="*/ 211 h 944"/>
                    <a:gd name="T62" fmla="*/ 844 w 1176"/>
                    <a:gd name="T63" fmla="*/ 121 h 944"/>
                    <a:gd name="T64" fmla="*/ 809 w 1176"/>
                    <a:gd name="T65" fmla="*/ 38 h 944"/>
                    <a:gd name="T66" fmla="*/ 710 w 1176"/>
                    <a:gd name="T67" fmla="*/ 34 h 944"/>
                    <a:gd name="T68" fmla="*/ 589 w 1176"/>
                    <a:gd name="T69" fmla="*/ 3 h 944"/>
                    <a:gd name="T70" fmla="*/ 489 w 1176"/>
                    <a:gd name="T7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944">
                      <a:moveTo>
                        <a:pt x="489" y="0"/>
                      </a:moveTo>
                      <a:lnTo>
                        <a:pt x="509" y="71"/>
                      </a:lnTo>
                      <a:lnTo>
                        <a:pt x="494" y="143"/>
                      </a:lnTo>
                      <a:lnTo>
                        <a:pt x="446" y="248"/>
                      </a:lnTo>
                      <a:lnTo>
                        <a:pt x="359" y="200"/>
                      </a:lnTo>
                      <a:lnTo>
                        <a:pt x="302" y="252"/>
                      </a:lnTo>
                      <a:lnTo>
                        <a:pt x="246" y="314"/>
                      </a:lnTo>
                      <a:lnTo>
                        <a:pt x="168" y="370"/>
                      </a:lnTo>
                      <a:lnTo>
                        <a:pt x="138" y="429"/>
                      </a:lnTo>
                      <a:lnTo>
                        <a:pt x="47" y="463"/>
                      </a:lnTo>
                      <a:lnTo>
                        <a:pt x="0" y="517"/>
                      </a:lnTo>
                      <a:lnTo>
                        <a:pt x="4" y="591"/>
                      </a:lnTo>
                      <a:lnTo>
                        <a:pt x="51" y="667"/>
                      </a:lnTo>
                      <a:lnTo>
                        <a:pt x="60" y="753"/>
                      </a:lnTo>
                      <a:lnTo>
                        <a:pt x="25" y="871"/>
                      </a:lnTo>
                      <a:lnTo>
                        <a:pt x="67" y="944"/>
                      </a:lnTo>
                      <a:lnTo>
                        <a:pt x="172" y="871"/>
                      </a:lnTo>
                      <a:lnTo>
                        <a:pt x="242" y="847"/>
                      </a:lnTo>
                      <a:lnTo>
                        <a:pt x="320" y="881"/>
                      </a:lnTo>
                      <a:lnTo>
                        <a:pt x="415" y="864"/>
                      </a:lnTo>
                      <a:lnTo>
                        <a:pt x="459" y="795"/>
                      </a:lnTo>
                      <a:lnTo>
                        <a:pt x="562" y="732"/>
                      </a:lnTo>
                      <a:lnTo>
                        <a:pt x="662" y="698"/>
                      </a:lnTo>
                      <a:lnTo>
                        <a:pt x="732" y="636"/>
                      </a:lnTo>
                      <a:lnTo>
                        <a:pt x="965" y="560"/>
                      </a:lnTo>
                      <a:lnTo>
                        <a:pt x="1176" y="517"/>
                      </a:lnTo>
                      <a:lnTo>
                        <a:pt x="1165" y="363"/>
                      </a:lnTo>
                      <a:lnTo>
                        <a:pt x="1096" y="252"/>
                      </a:lnTo>
                      <a:lnTo>
                        <a:pt x="1005" y="235"/>
                      </a:lnTo>
                      <a:lnTo>
                        <a:pt x="935" y="263"/>
                      </a:lnTo>
                      <a:lnTo>
                        <a:pt x="914" y="211"/>
                      </a:lnTo>
                      <a:lnTo>
                        <a:pt x="844" y="121"/>
                      </a:lnTo>
                      <a:lnTo>
                        <a:pt x="809" y="38"/>
                      </a:lnTo>
                      <a:lnTo>
                        <a:pt x="710" y="34"/>
                      </a:lnTo>
                      <a:lnTo>
                        <a:pt x="589" y="3"/>
                      </a:lnTo>
                      <a:lnTo>
                        <a:pt x="489" y="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23" name="Freeform 33">
                  <a:extLst>
                    <a:ext uri="{FF2B5EF4-FFF2-40B4-BE49-F238E27FC236}">
                      <a16:creationId xmlns:a16="http://schemas.microsoft.com/office/drawing/2014/main" id="{C0A99649-A1F8-5853-171B-80284DEEC594}"/>
                    </a:ext>
                  </a:extLst>
                </p:cNvPr>
                <p:cNvSpPr>
                  <a:spLocks/>
                </p:cNvSpPr>
                <p:nvPr/>
              </p:nvSpPr>
              <p:spPr bwMode="auto">
                <a:xfrm>
                  <a:off x="3518301" y="1908280"/>
                  <a:ext cx="242888" cy="117475"/>
                </a:xfrm>
                <a:custGeom>
                  <a:avLst/>
                  <a:gdLst>
                    <a:gd name="T0" fmla="*/ 78 w 1608"/>
                    <a:gd name="T1" fmla="*/ 521 h 966"/>
                    <a:gd name="T2" fmla="*/ 60 w 1608"/>
                    <a:gd name="T3" fmla="*/ 606 h 966"/>
                    <a:gd name="T4" fmla="*/ 0 w 1608"/>
                    <a:gd name="T5" fmla="*/ 732 h 966"/>
                    <a:gd name="T6" fmla="*/ 162 w 1608"/>
                    <a:gd name="T7" fmla="*/ 612 h 966"/>
                    <a:gd name="T8" fmla="*/ 162 w 1608"/>
                    <a:gd name="T9" fmla="*/ 708 h 966"/>
                    <a:gd name="T10" fmla="*/ 234 w 1608"/>
                    <a:gd name="T11" fmla="*/ 744 h 966"/>
                    <a:gd name="T12" fmla="*/ 348 w 1608"/>
                    <a:gd name="T13" fmla="*/ 648 h 966"/>
                    <a:gd name="T14" fmla="*/ 354 w 1608"/>
                    <a:gd name="T15" fmla="*/ 774 h 966"/>
                    <a:gd name="T16" fmla="*/ 342 w 1608"/>
                    <a:gd name="T17" fmla="*/ 906 h 966"/>
                    <a:gd name="T18" fmla="*/ 438 w 1608"/>
                    <a:gd name="T19" fmla="*/ 966 h 966"/>
                    <a:gd name="T20" fmla="*/ 522 w 1608"/>
                    <a:gd name="T21" fmla="*/ 852 h 966"/>
                    <a:gd name="T22" fmla="*/ 570 w 1608"/>
                    <a:gd name="T23" fmla="*/ 726 h 966"/>
                    <a:gd name="T24" fmla="*/ 606 w 1608"/>
                    <a:gd name="T25" fmla="*/ 642 h 966"/>
                    <a:gd name="T26" fmla="*/ 696 w 1608"/>
                    <a:gd name="T27" fmla="*/ 624 h 966"/>
                    <a:gd name="T28" fmla="*/ 630 w 1608"/>
                    <a:gd name="T29" fmla="*/ 696 h 966"/>
                    <a:gd name="T30" fmla="*/ 600 w 1608"/>
                    <a:gd name="T31" fmla="*/ 792 h 966"/>
                    <a:gd name="T32" fmla="*/ 708 w 1608"/>
                    <a:gd name="T33" fmla="*/ 780 h 966"/>
                    <a:gd name="T34" fmla="*/ 810 w 1608"/>
                    <a:gd name="T35" fmla="*/ 666 h 966"/>
                    <a:gd name="T36" fmla="*/ 792 w 1608"/>
                    <a:gd name="T37" fmla="*/ 582 h 966"/>
                    <a:gd name="T38" fmla="*/ 894 w 1608"/>
                    <a:gd name="T39" fmla="*/ 564 h 966"/>
                    <a:gd name="T40" fmla="*/ 930 w 1608"/>
                    <a:gd name="T41" fmla="*/ 438 h 966"/>
                    <a:gd name="T42" fmla="*/ 1056 w 1608"/>
                    <a:gd name="T43" fmla="*/ 432 h 966"/>
                    <a:gd name="T44" fmla="*/ 1014 w 1608"/>
                    <a:gd name="T45" fmla="*/ 546 h 966"/>
                    <a:gd name="T46" fmla="*/ 930 w 1608"/>
                    <a:gd name="T47" fmla="*/ 684 h 966"/>
                    <a:gd name="T48" fmla="*/ 942 w 1608"/>
                    <a:gd name="T49" fmla="*/ 846 h 966"/>
                    <a:gd name="T50" fmla="*/ 1050 w 1608"/>
                    <a:gd name="T51" fmla="*/ 882 h 966"/>
                    <a:gd name="T52" fmla="*/ 1092 w 1608"/>
                    <a:gd name="T53" fmla="*/ 804 h 966"/>
                    <a:gd name="T54" fmla="*/ 1146 w 1608"/>
                    <a:gd name="T55" fmla="*/ 666 h 966"/>
                    <a:gd name="T56" fmla="*/ 1290 w 1608"/>
                    <a:gd name="T57" fmla="*/ 708 h 966"/>
                    <a:gd name="T58" fmla="*/ 1357 w 1608"/>
                    <a:gd name="T59" fmla="*/ 624 h 966"/>
                    <a:gd name="T60" fmla="*/ 1326 w 1608"/>
                    <a:gd name="T61" fmla="*/ 456 h 966"/>
                    <a:gd name="T62" fmla="*/ 1428 w 1608"/>
                    <a:gd name="T63" fmla="*/ 498 h 966"/>
                    <a:gd name="T64" fmla="*/ 1410 w 1608"/>
                    <a:gd name="T65" fmla="*/ 390 h 966"/>
                    <a:gd name="T66" fmla="*/ 1434 w 1608"/>
                    <a:gd name="T67" fmla="*/ 276 h 966"/>
                    <a:gd name="T68" fmla="*/ 1530 w 1608"/>
                    <a:gd name="T69" fmla="*/ 258 h 966"/>
                    <a:gd name="T70" fmla="*/ 1608 w 1608"/>
                    <a:gd name="T71" fmla="*/ 192 h 966"/>
                    <a:gd name="T72" fmla="*/ 1512 w 1608"/>
                    <a:gd name="T73" fmla="*/ 6 h 966"/>
                    <a:gd name="T74" fmla="*/ 1386 w 1608"/>
                    <a:gd name="T75" fmla="*/ 12 h 966"/>
                    <a:gd name="T76" fmla="*/ 1428 w 1608"/>
                    <a:gd name="T77" fmla="*/ 138 h 966"/>
                    <a:gd name="T78" fmla="*/ 1356 w 1608"/>
                    <a:gd name="T79" fmla="*/ 108 h 966"/>
                    <a:gd name="T80" fmla="*/ 1298 w 1608"/>
                    <a:gd name="T81" fmla="*/ 79 h 966"/>
                    <a:gd name="T82" fmla="*/ 1170 w 1608"/>
                    <a:gd name="T83" fmla="*/ 30 h 966"/>
                    <a:gd name="T84" fmla="*/ 1008 w 1608"/>
                    <a:gd name="T85" fmla="*/ 0 h 966"/>
                    <a:gd name="T86" fmla="*/ 930 w 1608"/>
                    <a:gd name="T87" fmla="*/ 48 h 966"/>
                    <a:gd name="T88" fmla="*/ 798 w 1608"/>
                    <a:gd name="T89" fmla="*/ 126 h 966"/>
                    <a:gd name="T90" fmla="*/ 612 w 1608"/>
                    <a:gd name="T91" fmla="*/ 258 h 966"/>
                    <a:gd name="T92" fmla="*/ 432 w 1608"/>
                    <a:gd name="T93" fmla="*/ 330 h 966"/>
                    <a:gd name="T94" fmla="*/ 354 w 1608"/>
                    <a:gd name="T95" fmla="*/ 426 h 966"/>
                    <a:gd name="T96" fmla="*/ 264 w 1608"/>
                    <a:gd name="T97" fmla="*/ 378 h 966"/>
                    <a:gd name="T98" fmla="*/ 138 w 1608"/>
                    <a:gd name="T99" fmla="*/ 390 h 966"/>
                    <a:gd name="T100" fmla="*/ 78 w 1608"/>
                    <a:gd name="T101" fmla="*/ 52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8" h="966">
                      <a:moveTo>
                        <a:pt x="78" y="521"/>
                      </a:moveTo>
                      <a:lnTo>
                        <a:pt x="60" y="606"/>
                      </a:lnTo>
                      <a:lnTo>
                        <a:pt x="0" y="732"/>
                      </a:lnTo>
                      <a:lnTo>
                        <a:pt x="162" y="612"/>
                      </a:lnTo>
                      <a:lnTo>
                        <a:pt x="162" y="708"/>
                      </a:lnTo>
                      <a:lnTo>
                        <a:pt x="234" y="744"/>
                      </a:lnTo>
                      <a:lnTo>
                        <a:pt x="348" y="648"/>
                      </a:lnTo>
                      <a:lnTo>
                        <a:pt x="354" y="774"/>
                      </a:lnTo>
                      <a:lnTo>
                        <a:pt x="342" y="906"/>
                      </a:lnTo>
                      <a:lnTo>
                        <a:pt x="438" y="966"/>
                      </a:lnTo>
                      <a:lnTo>
                        <a:pt x="522" y="852"/>
                      </a:lnTo>
                      <a:lnTo>
                        <a:pt x="570" y="726"/>
                      </a:lnTo>
                      <a:lnTo>
                        <a:pt x="606" y="642"/>
                      </a:lnTo>
                      <a:lnTo>
                        <a:pt x="696" y="624"/>
                      </a:lnTo>
                      <a:lnTo>
                        <a:pt x="630" y="696"/>
                      </a:lnTo>
                      <a:lnTo>
                        <a:pt x="600" y="792"/>
                      </a:lnTo>
                      <a:lnTo>
                        <a:pt x="708" y="780"/>
                      </a:lnTo>
                      <a:lnTo>
                        <a:pt x="810" y="666"/>
                      </a:lnTo>
                      <a:lnTo>
                        <a:pt x="792" y="582"/>
                      </a:lnTo>
                      <a:lnTo>
                        <a:pt x="894" y="564"/>
                      </a:lnTo>
                      <a:lnTo>
                        <a:pt x="930" y="438"/>
                      </a:lnTo>
                      <a:lnTo>
                        <a:pt x="1056" y="432"/>
                      </a:lnTo>
                      <a:lnTo>
                        <a:pt x="1014" y="546"/>
                      </a:lnTo>
                      <a:lnTo>
                        <a:pt x="930" y="684"/>
                      </a:lnTo>
                      <a:lnTo>
                        <a:pt x="942" y="846"/>
                      </a:lnTo>
                      <a:lnTo>
                        <a:pt x="1050" y="882"/>
                      </a:lnTo>
                      <a:lnTo>
                        <a:pt x="1092" y="804"/>
                      </a:lnTo>
                      <a:lnTo>
                        <a:pt x="1146" y="666"/>
                      </a:lnTo>
                      <a:lnTo>
                        <a:pt x="1290" y="708"/>
                      </a:lnTo>
                      <a:lnTo>
                        <a:pt x="1357" y="624"/>
                      </a:lnTo>
                      <a:lnTo>
                        <a:pt x="1326" y="456"/>
                      </a:lnTo>
                      <a:lnTo>
                        <a:pt x="1428" y="498"/>
                      </a:lnTo>
                      <a:lnTo>
                        <a:pt x="1410" y="390"/>
                      </a:lnTo>
                      <a:lnTo>
                        <a:pt x="1434" y="276"/>
                      </a:lnTo>
                      <a:lnTo>
                        <a:pt x="1530" y="258"/>
                      </a:lnTo>
                      <a:lnTo>
                        <a:pt x="1608" y="192"/>
                      </a:lnTo>
                      <a:lnTo>
                        <a:pt x="1512" y="6"/>
                      </a:lnTo>
                      <a:lnTo>
                        <a:pt x="1386" y="12"/>
                      </a:lnTo>
                      <a:lnTo>
                        <a:pt x="1428" y="138"/>
                      </a:lnTo>
                      <a:lnTo>
                        <a:pt x="1356" y="108"/>
                      </a:lnTo>
                      <a:lnTo>
                        <a:pt x="1298" y="79"/>
                      </a:lnTo>
                      <a:lnTo>
                        <a:pt x="1170" y="30"/>
                      </a:lnTo>
                      <a:lnTo>
                        <a:pt x="1008" y="0"/>
                      </a:lnTo>
                      <a:lnTo>
                        <a:pt x="930" y="48"/>
                      </a:lnTo>
                      <a:lnTo>
                        <a:pt x="798" y="126"/>
                      </a:lnTo>
                      <a:lnTo>
                        <a:pt x="612" y="258"/>
                      </a:lnTo>
                      <a:lnTo>
                        <a:pt x="432" y="330"/>
                      </a:lnTo>
                      <a:lnTo>
                        <a:pt x="354" y="426"/>
                      </a:lnTo>
                      <a:lnTo>
                        <a:pt x="264" y="378"/>
                      </a:lnTo>
                      <a:lnTo>
                        <a:pt x="138" y="390"/>
                      </a:lnTo>
                      <a:lnTo>
                        <a:pt x="78" y="521"/>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24" name="Freeform 34">
                  <a:extLst>
                    <a:ext uri="{FF2B5EF4-FFF2-40B4-BE49-F238E27FC236}">
                      <a16:creationId xmlns:a16="http://schemas.microsoft.com/office/drawing/2014/main" id="{829D818A-8061-7E5C-88C0-9A7BF6627EAD}"/>
                    </a:ext>
                  </a:extLst>
                </p:cNvPr>
                <p:cNvSpPr>
                  <a:spLocks/>
                </p:cNvSpPr>
                <p:nvPr/>
              </p:nvSpPr>
              <p:spPr bwMode="auto">
                <a:xfrm>
                  <a:off x="3827864" y="1897168"/>
                  <a:ext cx="82550" cy="65087"/>
                </a:xfrm>
                <a:custGeom>
                  <a:avLst/>
                  <a:gdLst>
                    <a:gd name="T0" fmla="*/ 192 w 546"/>
                    <a:gd name="T1" fmla="*/ 480 h 540"/>
                    <a:gd name="T2" fmla="*/ 60 w 546"/>
                    <a:gd name="T3" fmla="*/ 540 h 540"/>
                    <a:gd name="T4" fmla="*/ 0 w 546"/>
                    <a:gd name="T5" fmla="*/ 306 h 540"/>
                    <a:gd name="T6" fmla="*/ 48 w 546"/>
                    <a:gd name="T7" fmla="*/ 96 h 540"/>
                    <a:gd name="T8" fmla="*/ 137 w 546"/>
                    <a:gd name="T9" fmla="*/ 21 h 540"/>
                    <a:gd name="T10" fmla="*/ 306 w 546"/>
                    <a:gd name="T11" fmla="*/ 18 h 540"/>
                    <a:gd name="T12" fmla="*/ 432 w 546"/>
                    <a:gd name="T13" fmla="*/ 42 h 540"/>
                    <a:gd name="T14" fmla="*/ 546 w 546"/>
                    <a:gd name="T15" fmla="*/ 0 h 540"/>
                    <a:gd name="T16" fmla="*/ 486 w 546"/>
                    <a:gd name="T17" fmla="*/ 234 h 540"/>
                    <a:gd name="T18" fmla="*/ 420 w 546"/>
                    <a:gd name="T19" fmla="*/ 504 h 540"/>
                    <a:gd name="T20" fmla="*/ 192 w 546"/>
                    <a:gd name="T21" fmla="*/ 48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6" h="540">
                      <a:moveTo>
                        <a:pt x="192" y="480"/>
                      </a:moveTo>
                      <a:lnTo>
                        <a:pt x="60" y="540"/>
                      </a:lnTo>
                      <a:lnTo>
                        <a:pt x="0" y="306"/>
                      </a:lnTo>
                      <a:lnTo>
                        <a:pt x="48" y="96"/>
                      </a:lnTo>
                      <a:lnTo>
                        <a:pt x="137" y="21"/>
                      </a:lnTo>
                      <a:lnTo>
                        <a:pt x="306" y="18"/>
                      </a:lnTo>
                      <a:lnTo>
                        <a:pt x="432" y="42"/>
                      </a:lnTo>
                      <a:lnTo>
                        <a:pt x="546" y="0"/>
                      </a:lnTo>
                      <a:lnTo>
                        <a:pt x="486" y="234"/>
                      </a:lnTo>
                      <a:lnTo>
                        <a:pt x="420" y="504"/>
                      </a:lnTo>
                      <a:lnTo>
                        <a:pt x="192" y="48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25" name="Freeform 35">
                  <a:extLst>
                    <a:ext uri="{FF2B5EF4-FFF2-40B4-BE49-F238E27FC236}">
                      <a16:creationId xmlns:a16="http://schemas.microsoft.com/office/drawing/2014/main" id="{B06A6C87-7AE8-5556-7B5F-87237B0CB1E1}"/>
                    </a:ext>
                  </a:extLst>
                </p:cNvPr>
                <p:cNvSpPr>
                  <a:spLocks/>
                </p:cNvSpPr>
                <p:nvPr/>
              </p:nvSpPr>
              <p:spPr bwMode="auto">
                <a:xfrm>
                  <a:off x="3850089" y="1838430"/>
                  <a:ext cx="85725" cy="53975"/>
                </a:xfrm>
                <a:custGeom>
                  <a:avLst/>
                  <a:gdLst>
                    <a:gd name="T0" fmla="*/ 432 w 571"/>
                    <a:gd name="T1" fmla="*/ 446 h 446"/>
                    <a:gd name="T2" fmla="*/ 408 w 571"/>
                    <a:gd name="T3" fmla="*/ 365 h 446"/>
                    <a:gd name="T4" fmla="*/ 365 w 571"/>
                    <a:gd name="T5" fmla="*/ 288 h 446"/>
                    <a:gd name="T6" fmla="*/ 307 w 571"/>
                    <a:gd name="T7" fmla="*/ 273 h 446"/>
                    <a:gd name="T8" fmla="*/ 278 w 571"/>
                    <a:gd name="T9" fmla="*/ 326 h 446"/>
                    <a:gd name="T10" fmla="*/ 221 w 571"/>
                    <a:gd name="T11" fmla="*/ 321 h 446"/>
                    <a:gd name="T12" fmla="*/ 192 w 571"/>
                    <a:gd name="T13" fmla="*/ 245 h 446"/>
                    <a:gd name="T14" fmla="*/ 144 w 571"/>
                    <a:gd name="T15" fmla="*/ 230 h 446"/>
                    <a:gd name="T16" fmla="*/ 43 w 571"/>
                    <a:gd name="T17" fmla="*/ 273 h 446"/>
                    <a:gd name="T18" fmla="*/ 0 w 571"/>
                    <a:gd name="T19" fmla="*/ 221 h 446"/>
                    <a:gd name="T20" fmla="*/ 110 w 571"/>
                    <a:gd name="T21" fmla="*/ 120 h 446"/>
                    <a:gd name="T22" fmla="*/ 226 w 571"/>
                    <a:gd name="T23" fmla="*/ 105 h 446"/>
                    <a:gd name="T24" fmla="*/ 331 w 571"/>
                    <a:gd name="T25" fmla="*/ 91 h 446"/>
                    <a:gd name="T26" fmla="*/ 427 w 571"/>
                    <a:gd name="T27" fmla="*/ 9 h 446"/>
                    <a:gd name="T28" fmla="*/ 571 w 571"/>
                    <a:gd name="T29" fmla="*/ 0 h 446"/>
                    <a:gd name="T30" fmla="*/ 533 w 571"/>
                    <a:gd name="T31" fmla="*/ 163 h 446"/>
                    <a:gd name="T32" fmla="*/ 509 w 571"/>
                    <a:gd name="T33" fmla="*/ 288 h 446"/>
                    <a:gd name="T34" fmla="*/ 470 w 571"/>
                    <a:gd name="T35" fmla="*/ 350 h 446"/>
                    <a:gd name="T36" fmla="*/ 432 w 571"/>
                    <a:gd name="T3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1" h="446">
                      <a:moveTo>
                        <a:pt x="432" y="446"/>
                      </a:moveTo>
                      <a:lnTo>
                        <a:pt x="408" y="365"/>
                      </a:lnTo>
                      <a:lnTo>
                        <a:pt x="365" y="288"/>
                      </a:lnTo>
                      <a:lnTo>
                        <a:pt x="307" y="273"/>
                      </a:lnTo>
                      <a:lnTo>
                        <a:pt x="278" y="326"/>
                      </a:lnTo>
                      <a:lnTo>
                        <a:pt x="221" y="321"/>
                      </a:lnTo>
                      <a:lnTo>
                        <a:pt x="192" y="245"/>
                      </a:lnTo>
                      <a:lnTo>
                        <a:pt x="144" y="230"/>
                      </a:lnTo>
                      <a:lnTo>
                        <a:pt x="43" y="273"/>
                      </a:lnTo>
                      <a:lnTo>
                        <a:pt x="0" y="221"/>
                      </a:lnTo>
                      <a:lnTo>
                        <a:pt x="110" y="120"/>
                      </a:lnTo>
                      <a:lnTo>
                        <a:pt x="226" y="105"/>
                      </a:lnTo>
                      <a:lnTo>
                        <a:pt x="331" y="91"/>
                      </a:lnTo>
                      <a:lnTo>
                        <a:pt x="427" y="9"/>
                      </a:lnTo>
                      <a:lnTo>
                        <a:pt x="571" y="0"/>
                      </a:lnTo>
                      <a:lnTo>
                        <a:pt x="533" y="163"/>
                      </a:lnTo>
                      <a:lnTo>
                        <a:pt x="509" y="288"/>
                      </a:lnTo>
                      <a:lnTo>
                        <a:pt x="470" y="350"/>
                      </a:lnTo>
                      <a:lnTo>
                        <a:pt x="432" y="446"/>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grpSp>
            <p:nvGrpSpPr>
              <p:cNvPr id="201" name="组合 98">
                <a:extLst>
                  <a:ext uri="{FF2B5EF4-FFF2-40B4-BE49-F238E27FC236}">
                    <a16:creationId xmlns:a16="http://schemas.microsoft.com/office/drawing/2014/main" id="{C94CE32E-9170-1351-F316-D2D9CB3507C8}"/>
                  </a:ext>
                </a:extLst>
              </p:cNvPr>
              <p:cNvGrpSpPr/>
              <p:nvPr/>
            </p:nvGrpSpPr>
            <p:grpSpPr>
              <a:xfrm>
                <a:off x="3308751" y="1477274"/>
                <a:ext cx="2616200" cy="2287587"/>
                <a:chOff x="3092851" y="1506643"/>
                <a:chExt cx="2616200" cy="2287587"/>
              </a:xfrm>
              <a:grpFill/>
            </p:grpSpPr>
            <p:sp>
              <p:nvSpPr>
                <p:cNvPr id="204" name="Freeform 7">
                  <a:extLst>
                    <a:ext uri="{FF2B5EF4-FFF2-40B4-BE49-F238E27FC236}">
                      <a16:creationId xmlns:a16="http://schemas.microsoft.com/office/drawing/2014/main" id="{1EE0B7E5-48A1-84AF-80DB-37EE5FB58739}"/>
                    </a:ext>
                  </a:extLst>
                </p:cNvPr>
                <p:cNvSpPr>
                  <a:spLocks/>
                </p:cNvSpPr>
                <p:nvPr/>
              </p:nvSpPr>
              <p:spPr bwMode="auto">
                <a:xfrm>
                  <a:off x="3092851" y="2300393"/>
                  <a:ext cx="1695450" cy="1493837"/>
                </a:xfrm>
                <a:custGeom>
                  <a:avLst/>
                  <a:gdLst>
                    <a:gd name="T0" fmla="*/ 3030 w 4720"/>
                    <a:gd name="T1" fmla="*/ 3626 h 4156"/>
                    <a:gd name="T2" fmla="*/ 3225 w 4720"/>
                    <a:gd name="T3" fmla="*/ 3301 h 4156"/>
                    <a:gd name="T4" fmla="*/ 3490 w 4720"/>
                    <a:gd name="T5" fmla="*/ 3181 h 4156"/>
                    <a:gd name="T6" fmla="*/ 3225 w 4720"/>
                    <a:gd name="T7" fmla="*/ 3046 h 4156"/>
                    <a:gd name="T8" fmla="*/ 3055 w 4720"/>
                    <a:gd name="T9" fmla="*/ 2866 h 4156"/>
                    <a:gd name="T10" fmla="*/ 3475 w 4720"/>
                    <a:gd name="T11" fmla="*/ 3031 h 4156"/>
                    <a:gd name="T12" fmla="*/ 3720 w 4720"/>
                    <a:gd name="T13" fmla="*/ 2921 h 4156"/>
                    <a:gd name="T14" fmla="*/ 4030 w 4720"/>
                    <a:gd name="T15" fmla="*/ 2531 h 4156"/>
                    <a:gd name="T16" fmla="*/ 3475 w 4720"/>
                    <a:gd name="T17" fmla="*/ 2336 h 4156"/>
                    <a:gd name="T18" fmla="*/ 3915 w 4720"/>
                    <a:gd name="T19" fmla="*/ 2491 h 4156"/>
                    <a:gd name="T20" fmla="*/ 4155 w 4720"/>
                    <a:gd name="T21" fmla="*/ 2246 h 4156"/>
                    <a:gd name="T22" fmla="*/ 4330 w 4720"/>
                    <a:gd name="T23" fmla="*/ 2266 h 4156"/>
                    <a:gd name="T24" fmla="*/ 4405 w 4720"/>
                    <a:gd name="T25" fmla="*/ 1995 h 4156"/>
                    <a:gd name="T26" fmla="*/ 4720 w 4720"/>
                    <a:gd name="T27" fmla="*/ 1780 h 4156"/>
                    <a:gd name="T28" fmla="*/ 4695 w 4720"/>
                    <a:gd name="T29" fmla="*/ 1455 h 4156"/>
                    <a:gd name="T30" fmla="*/ 4570 w 4720"/>
                    <a:gd name="T31" fmla="*/ 1245 h 4156"/>
                    <a:gd name="T32" fmla="*/ 4110 w 4720"/>
                    <a:gd name="T33" fmla="*/ 1180 h 4156"/>
                    <a:gd name="T34" fmla="*/ 4185 w 4720"/>
                    <a:gd name="T35" fmla="*/ 1455 h 4156"/>
                    <a:gd name="T36" fmla="*/ 4000 w 4720"/>
                    <a:gd name="T37" fmla="*/ 1755 h 4156"/>
                    <a:gd name="T38" fmla="*/ 3870 w 4720"/>
                    <a:gd name="T39" fmla="*/ 1840 h 4156"/>
                    <a:gd name="T40" fmla="*/ 3825 w 4720"/>
                    <a:gd name="T41" fmla="*/ 1450 h 4156"/>
                    <a:gd name="T42" fmla="*/ 3645 w 4720"/>
                    <a:gd name="T43" fmla="*/ 1555 h 4156"/>
                    <a:gd name="T44" fmla="*/ 3475 w 4720"/>
                    <a:gd name="T45" fmla="*/ 1360 h 4156"/>
                    <a:gd name="T46" fmla="*/ 3400 w 4720"/>
                    <a:gd name="T47" fmla="*/ 1270 h 4156"/>
                    <a:gd name="T48" fmla="*/ 3280 w 4720"/>
                    <a:gd name="T49" fmla="*/ 910 h 4156"/>
                    <a:gd name="T50" fmla="*/ 3150 w 4720"/>
                    <a:gd name="T51" fmla="*/ 600 h 4156"/>
                    <a:gd name="T52" fmla="*/ 3195 w 4720"/>
                    <a:gd name="T53" fmla="*/ 360 h 4156"/>
                    <a:gd name="T54" fmla="*/ 3585 w 4720"/>
                    <a:gd name="T55" fmla="*/ 25 h 4156"/>
                    <a:gd name="T56" fmla="*/ 3180 w 4720"/>
                    <a:gd name="T57" fmla="*/ 0 h 4156"/>
                    <a:gd name="T58" fmla="*/ 3055 w 4720"/>
                    <a:gd name="T59" fmla="*/ 300 h 4156"/>
                    <a:gd name="T60" fmla="*/ 3115 w 4720"/>
                    <a:gd name="T61" fmla="*/ 595 h 4156"/>
                    <a:gd name="T62" fmla="*/ 2895 w 4720"/>
                    <a:gd name="T63" fmla="*/ 865 h 4156"/>
                    <a:gd name="T64" fmla="*/ 2865 w 4720"/>
                    <a:gd name="T65" fmla="*/ 990 h 4156"/>
                    <a:gd name="T66" fmla="*/ 3165 w 4720"/>
                    <a:gd name="T67" fmla="*/ 1305 h 4156"/>
                    <a:gd name="T68" fmla="*/ 3085 w 4720"/>
                    <a:gd name="T69" fmla="*/ 1615 h 4156"/>
                    <a:gd name="T70" fmla="*/ 2935 w 4720"/>
                    <a:gd name="T71" fmla="*/ 1885 h 4156"/>
                    <a:gd name="T72" fmla="*/ 2865 w 4720"/>
                    <a:gd name="T73" fmla="*/ 2116 h 4156"/>
                    <a:gd name="T74" fmla="*/ 2865 w 4720"/>
                    <a:gd name="T75" fmla="*/ 1900 h 4156"/>
                    <a:gd name="T76" fmla="*/ 2785 w 4720"/>
                    <a:gd name="T77" fmla="*/ 1620 h 4156"/>
                    <a:gd name="T78" fmla="*/ 2935 w 4720"/>
                    <a:gd name="T79" fmla="*/ 1380 h 4156"/>
                    <a:gd name="T80" fmla="*/ 2670 w 4720"/>
                    <a:gd name="T81" fmla="*/ 1230 h 4156"/>
                    <a:gd name="T82" fmla="*/ 2680 w 4720"/>
                    <a:gd name="T83" fmla="*/ 1485 h 4156"/>
                    <a:gd name="T84" fmla="*/ 2740 w 4720"/>
                    <a:gd name="T85" fmla="*/ 1735 h 4156"/>
                    <a:gd name="T86" fmla="*/ 2320 w 4720"/>
                    <a:gd name="T87" fmla="*/ 1675 h 4156"/>
                    <a:gd name="T88" fmla="*/ 1710 w 4720"/>
                    <a:gd name="T89" fmla="*/ 1455 h 4156"/>
                    <a:gd name="T90" fmla="*/ 1690 w 4720"/>
                    <a:gd name="T91" fmla="*/ 1270 h 4156"/>
                    <a:gd name="T92" fmla="*/ 1320 w 4720"/>
                    <a:gd name="T93" fmla="*/ 1390 h 4156"/>
                    <a:gd name="T94" fmla="*/ 1570 w 4720"/>
                    <a:gd name="T95" fmla="*/ 1470 h 4156"/>
                    <a:gd name="T96" fmla="*/ 1405 w 4720"/>
                    <a:gd name="T97" fmla="*/ 1780 h 4156"/>
                    <a:gd name="T98" fmla="*/ 1335 w 4720"/>
                    <a:gd name="T99" fmla="*/ 2005 h 4156"/>
                    <a:gd name="T100" fmla="*/ 1285 w 4720"/>
                    <a:gd name="T101" fmla="*/ 1630 h 4156"/>
                    <a:gd name="T102" fmla="*/ 700 w 4720"/>
                    <a:gd name="T103" fmla="*/ 1425 h 4156"/>
                    <a:gd name="T104" fmla="*/ 795 w 4720"/>
                    <a:gd name="T105" fmla="*/ 1210 h 4156"/>
                    <a:gd name="T106" fmla="*/ 480 w 4720"/>
                    <a:gd name="T107" fmla="*/ 955 h 4156"/>
                    <a:gd name="T108" fmla="*/ 0 w 4720"/>
                    <a:gd name="T109" fmla="*/ 1090 h 4156"/>
                    <a:gd name="T110" fmla="*/ 853 w 4720"/>
                    <a:gd name="T111" fmla="*/ 2168 h 4156"/>
                    <a:gd name="T112" fmla="*/ 1845 w 4720"/>
                    <a:gd name="T113" fmla="*/ 2716 h 4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20" h="4156">
                      <a:moveTo>
                        <a:pt x="1561" y="4046"/>
                      </a:moveTo>
                      <a:lnTo>
                        <a:pt x="2797" y="4156"/>
                      </a:lnTo>
                      <a:lnTo>
                        <a:pt x="3030" y="3626"/>
                      </a:lnTo>
                      <a:lnTo>
                        <a:pt x="3130" y="3461"/>
                      </a:lnTo>
                      <a:lnTo>
                        <a:pt x="3220" y="3376"/>
                      </a:lnTo>
                      <a:lnTo>
                        <a:pt x="3225" y="3301"/>
                      </a:lnTo>
                      <a:lnTo>
                        <a:pt x="3285" y="3256"/>
                      </a:lnTo>
                      <a:lnTo>
                        <a:pt x="3420" y="3301"/>
                      </a:lnTo>
                      <a:lnTo>
                        <a:pt x="3490" y="3181"/>
                      </a:lnTo>
                      <a:lnTo>
                        <a:pt x="3445" y="3076"/>
                      </a:lnTo>
                      <a:lnTo>
                        <a:pt x="3355" y="3056"/>
                      </a:lnTo>
                      <a:lnTo>
                        <a:pt x="3225" y="3046"/>
                      </a:lnTo>
                      <a:lnTo>
                        <a:pt x="3255" y="3011"/>
                      </a:lnTo>
                      <a:lnTo>
                        <a:pt x="3040" y="2906"/>
                      </a:lnTo>
                      <a:lnTo>
                        <a:pt x="3055" y="2866"/>
                      </a:lnTo>
                      <a:lnTo>
                        <a:pt x="3250" y="2956"/>
                      </a:lnTo>
                      <a:lnTo>
                        <a:pt x="3385" y="2971"/>
                      </a:lnTo>
                      <a:lnTo>
                        <a:pt x="3475" y="3031"/>
                      </a:lnTo>
                      <a:lnTo>
                        <a:pt x="3595" y="3016"/>
                      </a:lnTo>
                      <a:lnTo>
                        <a:pt x="3595" y="2896"/>
                      </a:lnTo>
                      <a:lnTo>
                        <a:pt x="3720" y="2921"/>
                      </a:lnTo>
                      <a:lnTo>
                        <a:pt x="3840" y="2881"/>
                      </a:lnTo>
                      <a:lnTo>
                        <a:pt x="3975" y="2716"/>
                      </a:lnTo>
                      <a:lnTo>
                        <a:pt x="4030" y="2531"/>
                      </a:lnTo>
                      <a:lnTo>
                        <a:pt x="3805" y="2521"/>
                      </a:lnTo>
                      <a:lnTo>
                        <a:pt x="3600" y="2386"/>
                      </a:lnTo>
                      <a:lnTo>
                        <a:pt x="3475" y="2336"/>
                      </a:lnTo>
                      <a:lnTo>
                        <a:pt x="3630" y="2311"/>
                      </a:lnTo>
                      <a:lnTo>
                        <a:pt x="3780" y="2411"/>
                      </a:lnTo>
                      <a:lnTo>
                        <a:pt x="3915" y="2491"/>
                      </a:lnTo>
                      <a:lnTo>
                        <a:pt x="4035" y="2456"/>
                      </a:lnTo>
                      <a:lnTo>
                        <a:pt x="4090" y="2321"/>
                      </a:lnTo>
                      <a:lnTo>
                        <a:pt x="4155" y="2246"/>
                      </a:lnTo>
                      <a:lnTo>
                        <a:pt x="4030" y="2141"/>
                      </a:lnTo>
                      <a:lnTo>
                        <a:pt x="4225" y="2111"/>
                      </a:lnTo>
                      <a:lnTo>
                        <a:pt x="4330" y="2266"/>
                      </a:lnTo>
                      <a:lnTo>
                        <a:pt x="4435" y="2171"/>
                      </a:lnTo>
                      <a:lnTo>
                        <a:pt x="4270" y="1980"/>
                      </a:lnTo>
                      <a:lnTo>
                        <a:pt x="4405" y="1995"/>
                      </a:lnTo>
                      <a:lnTo>
                        <a:pt x="4530" y="2171"/>
                      </a:lnTo>
                      <a:lnTo>
                        <a:pt x="4665" y="1965"/>
                      </a:lnTo>
                      <a:lnTo>
                        <a:pt x="4720" y="1780"/>
                      </a:lnTo>
                      <a:lnTo>
                        <a:pt x="4590" y="1690"/>
                      </a:lnTo>
                      <a:lnTo>
                        <a:pt x="4530" y="1555"/>
                      </a:lnTo>
                      <a:lnTo>
                        <a:pt x="4695" y="1455"/>
                      </a:lnTo>
                      <a:lnTo>
                        <a:pt x="4575" y="1410"/>
                      </a:lnTo>
                      <a:lnTo>
                        <a:pt x="4620" y="1350"/>
                      </a:lnTo>
                      <a:lnTo>
                        <a:pt x="4570" y="1245"/>
                      </a:lnTo>
                      <a:lnTo>
                        <a:pt x="4450" y="1225"/>
                      </a:lnTo>
                      <a:lnTo>
                        <a:pt x="4335" y="1165"/>
                      </a:lnTo>
                      <a:lnTo>
                        <a:pt x="4110" y="1180"/>
                      </a:lnTo>
                      <a:lnTo>
                        <a:pt x="4150" y="1330"/>
                      </a:lnTo>
                      <a:lnTo>
                        <a:pt x="4230" y="1380"/>
                      </a:lnTo>
                      <a:lnTo>
                        <a:pt x="4185" y="1455"/>
                      </a:lnTo>
                      <a:lnTo>
                        <a:pt x="4120" y="1465"/>
                      </a:lnTo>
                      <a:lnTo>
                        <a:pt x="4090" y="1720"/>
                      </a:lnTo>
                      <a:lnTo>
                        <a:pt x="4000" y="1755"/>
                      </a:lnTo>
                      <a:lnTo>
                        <a:pt x="4075" y="1870"/>
                      </a:lnTo>
                      <a:lnTo>
                        <a:pt x="3945" y="1960"/>
                      </a:lnTo>
                      <a:lnTo>
                        <a:pt x="3870" y="1840"/>
                      </a:lnTo>
                      <a:lnTo>
                        <a:pt x="3795" y="1650"/>
                      </a:lnTo>
                      <a:lnTo>
                        <a:pt x="3895" y="1630"/>
                      </a:lnTo>
                      <a:lnTo>
                        <a:pt x="3825" y="1450"/>
                      </a:lnTo>
                      <a:lnTo>
                        <a:pt x="3690" y="1330"/>
                      </a:lnTo>
                      <a:lnTo>
                        <a:pt x="3640" y="1420"/>
                      </a:lnTo>
                      <a:lnTo>
                        <a:pt x="3645" y="1555"/>
                      </a:lnTo>
                      <a:lnTo>
                        <a:pt x="3565" y="1645"/>
                      </a:lnTo>
                      <a:lnTo>
                        <a:pt x="3555" y="1480"/>
                      </a:lnTo>
                      <a:lnTo>
                        <a:pt x="3475" y="1360"/>
                      </a:lnTo>
                      <a:lnTo>
                        <a:pt x="3540" y="1290"/>
                      </a:lnTo>
                      <a:lnTo>
                        <a:pt x="3435" y="1215"/>
                      </a:lnTo>
                      <a:lnTo>
                        <a:pt x="3400" y="1270"/>
                      </a:lnTo>
                      <a:lnTo>
                        <a:pt x="3255" y="1170"/>
                      </a:lnTo>
                      <a:lnTo>
                        <a:pt x="3400" y="1050"/>
                      </a:lnTo>
                      <a:lnTo>
                        <a:pt x="3280" y="910"/>
                      </a:lnTo>
                      <a:lnTo>
                        <a:pt x="3265" y="795"/>
                      </a:lnTo>
                      <a:lnTo>
                        <a:pt x="3250" y="700"/>
                      </a:lnTo>
                      <a:lnTo>
                        <a:pt x="3150" y="600"/>
                      </a:lnTo>
                      <a:lnTo>
                        <a:pt x="3220" y="505"/>
                      </a:lnTo>
                      <a:lnTo>
                        <a:pt x="3240" y="445"/>
                      </a:lnTo>
                      <a:lnTo>
                        <a:pt x="3195" y="360"/>
                      </a:lnTo>
                      <a:lnTo>
                        <a:pt x="3295" y="345"/>
                      </a:lnTo>
                      <a:lnTo>
                        <a:pt x="3400" y="370"/>
                      </a:lnTo>
                      <a:lnTo>
                        <a:pt x="3585" y="25"/>
                      </a:lnTo>
                      <a:lnTo>
                        <a:pt x="3445" y="70"/>
                      </a:lnTo>
                      <a:lnTo>
                        <a:pt x="3340" y="0"/>
                      </a:lnTo>
                      <a:lnTo>
                        <a:pt x="3180" y="0"/>
                      </a:lnTo>
                      <a:lnTo>
                        <a:pt x="3150" y="105"/>
                      </a:lnTo>
                      <a:lnTo>
                        <a:pt x="3070" y="130"/>
                      </a:lnTo>
                      <a:lnTo>
                        <a:pt x="3055" y="300"/>
                      </a:lnTo>
                      <a:lnTo>
                        <a:pt x="3105" y="460"/>
                      </a:lnTo>
                      <a:lnTo>
                        <a:pt x="3070" y="525"/>
                      </a:lnTo>
                      <a:lnTo>
                        <a:pt x="3115" y="595"/>
                      </a:lnTo>
                      <a:lnTo>
                        <a:pt x="3025" y="685"/>
                      </a:lnTo>
                      <a:lnTo>
                        <a:pt x="2935" y="735"/>
                      </a:lnTo>
                      <a:lnTo>
                        <a:pt x="2895" y="865"/>
                      </a:lnTo>
                      <a:lnTo>
                        <a:pt x="2980" y="915"/>
                      </a:lnTo>
                      <a:lnTo>
                        <a:pt x="2950" y="960"/>
                      </a:lnTo>
                      <a:lnTo>
                        <a:pt x="2865" y="990"/>
                      </a:lnTo>
                      <a:lnTo>
                        <a:pt x="2905" y="1135"/>
                      </a:lnTo>
                      <a:lnTo>
                        <a:pt x="3030" y="1240"/>
                      </a:lnTo>
                      <a:lnTo>
                        <a:pt x="3165" y="1305"/>
                      </a:lnTo>
                      <a:lnTo>
                        <a:pt x="3100" y="1425"/>
                      </a:lnTo>
                      <a:lnTo>
                        <a:pt x="3175" y="1480"/>
                      </a:lnTo>
                      <a:lnTo>
                        <a:pt x="3085" y="1615"/>
                      </a:lnTo>
                      <a:lnTo>
                        <a:pt x="2970" y="1635"/>
                      </a:lnTo>
                      <a:lnTo>
                        <a:pt x="2890" y="1735"/>
                      </a:lnTo>
                      <a:lnTo>
                        <a:pt x="2935" y="1885"/>
                      </a:lnTo>
                      <a:lnTo>
                        <a:pt x="2925" y="2005"/>
                      </a:lnTo>
                      <a:lnTo>
                        <a:pt x="2845" y="1980"/>
                      </a:lnTo>
                      <a:lnTo>
                        <a:pt x="2865" y="2116"/>
                      </a:lnTo>
                      <a:lnTo>
                        <a:pt x="2830" y="2146"/>
                      </a:lnTo>
                      <a:lnTo>
                        <a:pt x="2775" y="1965"/>
                      </a:lnTo>
                      <a:lnTo>
                        <a:pt x="2865" y="1900"/>
                      </a:lnTo>
                      <a:lnTo>
                        <a:pt x="2770" y="1825"/>
                      </a:lnTo>
                      <a:lnTo>
                        <a:pt x="2865" y="1620"/>
                      </a:lnTo>
                      <a:lnTo>
                        <a:pt x="2785" y="1620"/>
                      </a:lnTo>
                      <a:lnTo>
                        <a:pt x="2755" y="1530"/>
                      </a:lnTo>
                      <a:lnTo>
                        <a:pt x="2910" y="1485"/>
                      </a:lnTo>
                      <a:lnTo>
                        <a:pt x="2935" y="1380"/>
                      </a:lnTo>
                      <a:lnTo>
                        <a:pt x="2875" y="1275"/>
                      </a:lnTo>
                      <a:lnTo>
                        <a:pt x="2710" y="1120"/>
                      </a:lnTo>
                      <a:lnTo>
                        <a:pt x="2670" y="1230"/>
                      </a:lnTo>
                      <a:lnTo>
                        <a:pt x="2595" y="1300"/>
                      </a:lnTo>
                      <a:lnTo>
                        <a:pt x="2490" y="1345"/>
                      </a:lnTo>
                      <a:lnTo>
                        <a:pt x="2680" y="1485"/>
                      </a:lnTo>
                      <a:lnTo>
                        <a:pt x="2595" y="1600"/>
                      </a:lnTo>
                      <a:lnTo>
                        <a:pt x="2640" y="1665"/>
                      </a:lnTo>
                      <a:lnTo>
                        <a:pt x="2740" y="1735"/>
                      </a:lnTo>
                      <a:lnTo>
                        <a:pt x="2670" y="1795"/>
                      </a:lnTo>
                      <a:lnTo>
                        <a:pt x="2505" y="1735"/>
                      </a:lnTo>
                      <a:lnTo>
                        <a:pt x="2320" y="1675"/>
                      </a:lnTo>
                      <a:lnTo>
                        <a:pt x="2130" y="1690"/>
                      </a:lnTo>
                      <a:lnTo>
                        <a:pt x="1800" y="1525"/>
                      </a:lnTo>
                      <a:lnTo>
                        <a:pt x="1710" y="1455"/>
                      </a:lnTo>
                      <a:lnTo>
                        <a:pt x="1645" y="1395"/>
                      </a:lnTo>
                      <a:lnTo>
                        <a:pt x="1765" y="1335"/>
                      </a:lnTo>
                      <a:lnTo>
                        <a:pt x="1690" y="1270"/>
                      </a:lnTo>
                      <a:lnTo>
                        <a:pt x="1570" y="1315"/>
                      </a:lnTo>
                      <a:lnTo>
                        <a:pt x="1440" y="1300"/>
                      </a:lnTo>
                      <a:lnTo>
                        <a:pt x="1320" y="1390"/>
                      </a:lnTo>
                      <a:lnTo>
                        <a:pt x="1410" y="1455"/>
                      </a:lnTo>
                      <a:lnTo>
                        <a:pt x="1600" y="1425"/>
                      </a:lnTo>
                      <a:lnTo>
                        <a:pt x="1570" y="1470"/>
                      </a:lnTo>
                      <a:lnTo>
                        <a:pt x="1440" y="1515"/>
                      </a:lnTo>
                      <a:lnTo>
                        <a:pt x="1405" y="1560"/>
                      </a:lnTo>
                      <a:lnTo>
                        <a:pt x="1405" y="1780"/>
                      </a:lnTo>
                      <a:lnTo>
                        <a:pt x="1335" y="1845"/>
                      </a:lnTo>
                      <a:lnTo>
                        <a:pt x="1375" y="1990"/>
                      </a:lnTo>
                      <a:lnTo>
                        <a:pt x="1335" y="2005"/>
                      </a:lnTo>
                      <a:lnTo>
                        <a:pt x="1255" y="1735"/>
                      </a:lnTo>
                      <a:lnTo>
                        <a:pt x="1335" y="1750"/>
                      </a:lnTo>
                      <a:lnTo>
                        <a:pt x="1285" y="1630"/>
                      </a:lnTo>
                      <a:lnTo>
                        <a:pt x="1170" y="1450"/>
                      </a:lnTo>
                      <a:lnTo>
                        <a:pt x="940" y="1470"/>
                      </a:lnTo>
                      <a:lnTo>
                        <a:pt x="700" y="1425"/>
                      </a:lnTo>
                      <a:lnTo>
                        <a:pt x="565" y="1305"/>
                      </a:lnTo>
                      <a:lnTo>
                        <a:pt x="625" y="1240"/>
                      </a:lnTo>
                      <a:lnTo>
                        <a:pt x="795" y="1210"/>
                      </a:lnTo>
                      <a:lnTo>
                        <a:pt x="690" y="1015"/>
                      </a:lnTo>
                      <a:lnTo>
                        <a:pt x="610" y="1020"/>
                      </a:lnTo>
                      <a:lnTo>
                        <a:pt x="480" y="955"/>
                      </a:lnTo>
                      <a:lnTo>
                        <a:pt x="405" y="850"/>
                      </a:lnTo>
                      <a:lnTo>
                        <a:pt x="286" y="686"/>
                      </a:lnTo>
                      <a:lnTo>
                        <a:pt x="0" y="1090"/>
                      </a:lnTo>
                      <a:lnTo>
                        <a:pt x="556" y="2036"/>
                      </a:lnTo>
                      <a:lnTo>
                        <a:pt x="720" y="2095"/>
                      </a:lnTo>
                      <a:lnTo>
                        <a:pt x="853" y="2168"/>
                      </a:lnTo>
                      <a:lnTo>
                        <a:pt x="910" y="2342"/>
                      </a:lnTo>
                      <a:lnTo>
                        <a:pt x="1330" y="2515"/>
                      </a:lnTo>
                      <a:lnTo>
                        <a:pt x="1845" y="2716"/>
                      </a:lnTo>
                      <a:lnTo>
                        <a:pt x="1785" y="3104"/>
                      </a:lnTo>
                      <a:lnTo>
                        <a:pt x="1561" y="4046"/>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05" name="Freeform 8">
                  <a:extLst>
                    <a:ext uri="{FF2B5EF4-FFF2-40B4-BE49-F238E27FC236}">
                      <a16:creationId xmlns:a16="http://schemas.microsoft.com/office/drawing/2014/main" id="{9493BE8B-9852-E5CE-B6B6-E74DF32D880D}"/>
                    </a:ext>
                  </a:extLst>
                </p:cNvPr>
                <p:cNvSpPr>
                  <a:spLocks/>
                </p:cNvSpPr>
                <p:nvPr/>
              </p:nvSpPr>
              <p:spPr bwMode="auto">
                <a:xfrm>
                  <a:off x="4383489" y="2314680"/>
                  <a:ext cx="1325562" cy="1085850"/>
                </a:xfrm>
                <a:custGeom>
                  <a:avLst/>
                  <a:gdLst>
                    <a:gd name="T0" fmla="*/ 1755 w 3691"/>
                    <a:gd name="T1" fmla="*/ 2296 h 3021"/>
                    <a:gd name="T2" fmla="*/ 2061 w 3691"/>
                    <a:gd name="T3" fmla="*/ 2026 h 3021"/>
                    <a:gd name="T4" fmla="*/ 2196 w 3691"/>
                    <a:gd name="T5" fmla="*/ 1786 h 3021"/>
                    <a:gd name="T6" fmla="*/ 1936 w 3691"/>
                    <a:gd name="T7" fmla="*/ 1295 h 3021"/>
                    <a:gd name="T8" fmla="*/ 1620 w 3691"/>
                    <a:gd name="T9" fmla="*/ 1305 h 3021"/>
                    <a:gd name="T10" fmla="*/ 1185 w 3691"/>
                    <a:gd name="T11" fmla="*/ 840 h 3021"/>
                    <a:gd name="T12" fmla="*/ 1125 w 3691"/>
                    <a:gd name="T13" fmla="*/ 1020 h 3021"/>
                    <a:gd name="T14" fmla="*/ 755 w 3691"/>
                    <a:gd name="T15" fmla="*/ 1065 h 3021"/>
                    <a:gd name="T16" fmla="*/ 200 w 3691"/>
                    <a:gd name="T17" fmla="*/ 1005 h 3021"/>
                    <a:gd name="T18" fmla="*/ 350 w 3691"/>
                    <a:gd name="T19" fmla="*/ 815 h 3021"/>
                    <a:gd name="T20" fmla="*/ 15 w 3691"/>
                    <a:gd name="T21" fmla="*/ 725 h 3021"/>
                    <a:gd name="T22" fmla="*/ 270 w 3691"/>
                    <a:gd name="T23" fmla="*/ 20 h 3021"/>
                    <a:gd name="T24" fmla="*/ 365 w 3691"/>
                    <a:gd name="T25" fmla="*/ 395 h 3021"/>
                    <a:gd name="T26" fmla="*/ 575 w 3691"/>
                    <a:gd name="T27" fmla="*/ 695 h 3021"/>
                    <a:gd name="T28" fmla="*/ 420 w 3691"/>
                    <a:gd name="T29" fmla="*/ 500 h 3021"/>
                    <a:gd name="T30" fmla="*/ 585 w 3691"/>
                    <a:gd name="T31" fmla="*/ 395 h 3021"/>
                    <a:gd name="T32" fmla="*/ 570 w 3691"/>
                    <a:gd name="T33" fmla="*/ 315 h 3021"/>
                    <a:gd name="T34" fmla="*/ 620 w 3691"/>
                    <a:gd name="T35" fmla="*/ 210 h 3021"/>
                    <a:gd name="T36" fmla="*/ 780 w 3691"/>
                    <a:gd name="T37" fmla="*/ 35 h 3021"/>
                    <a:gd name="T38" fmla="*/ 960 w 3691"/>
                    <a:gd name="T39" fmla="*/ 515 h 3021"/>
                    <a:gd name="T40" fmla="*/ 1260 w 3691"/>
                    <a:gd name="T41" fmla="*/ 440 h 3021"/>
                    <a:gd name="T42" fmla="*/ 1170 w 3691"/>
                    <a:gd name="T43" fmla="*/ 275 h 3021"/>
                    <a:gd name="T44" fmla="*/ 980 w 3691"/>
                    <a:gd name="T45" fmla="*/ 230 h 3021"/>
                    <a:gd name="T46" fmla="*/ 975 w 3691"/>
                    <a:gd name="T47" fmla="*/ 30 h 3021"/>
                    <a:gd name="T48" fmla="*/ 1355 w 3691"/>
                    <a:gd name="T49" fmla="*/ 185 h 3021"/>
                    <a:gd name="T50" fmla="*/ 1380 w 3691"/>
                    <a:gd name="T51" fmla="*/ 440 h 3021"/>
                    <a:gd name="T52" fmla="*/ 1921 w 3691"/>
                    <a:gd name="T53" fmla="*/ 455 h 3021"/>
                    <a:gd name="T54" fmla="*/ 1906 w 3691"/>
                    <a:gd name="T55" fmla="*/ 740 h 3021"/>
                    <a:gd name="T56" fmla="*/ 1986 w 3691"/>
                    <a:gd name="T57" fmla="*/ 765 h 3021"/>
                    <a:gd name="T58" fmla="*/ 2181 w 3691"/>
                    <a:gd name="T59" fmla="*/ 630 h 3021"/>
                    <a:gd name="T60" fmla="*/ 2281 w 3691"/>
                    <a:gd name="T61" fmla="*/ 885 h 3021"/>
                    <a:gd name="T62" fmla="*/ 2521 w 3691"/>
                    <a:gd name="T63" fmla="*/ 840 h 3021"/>
                    <a:gd name="T64" fmla="*/ 2676 w 3691"/>
                    <a:gd name="T65" fmla="*/ 965 h 3021"/>
                    <a:gd name="T66" fmla="*/ 2476 w 3691"/>
                    <a:gd name="T67" fmla="*/ 1140 h 3021"/>
                    <a:gd name="T68" fmla="*/ 2986 w 3691"/>
                    <a:gd name="T69" fmla="*/ 1275 h 3021"/>
                    <a:gd name="T70" fmla="*/ 3111 w 3691"/>
                    <a:gd name="T71" fmla="*/ 1400 h 3021"/>
                    <a:gd name="T72" fmla="*/ 3346 w 3691"/>
                    <a:gd name="T73" fmla="*/ 1531 h 3021"/>
                    <a:gd name="T74" fmla="*/ 3556 w 3691"/>
                    <a:gd name="T75" fmla="*/ 1641 h 3021"/>
                    <a:gd name="T76" fmla="*/ 3646 w 3691"/>
                    <a:gd name="T77" fmla="*/ 2016 h 3021"/>
                    <a:gd name="T78" fmla="*/ 3301 w 3691"/>
                    <a:gd name="T79" fmla="*/ 1656 h 3021"/>
                    <a:gd name="T80" fmla="*/ 2976 w 3691"/>
                    <a:gd name="T81" fmla="*/ 1686 h 3021"/>
                    <a:gd name="T82" fmla="*/ 2791 w 3691"/>
                    <a:gd name="T83" fmla="*/ 1851 h 3021"/>
                    <a:gd name="T84" fmla="*/ 3076 w 3691"/>
                    <a:gd name="T85" fmla="*/ 2016 h 3021"/>
                    <a:gd name="T86" fmla="*/ 3516 w 3691"/>
                    <a:gd name="T87" fmla="*/ 2341 h 3021"/>
                    <a:gd name="T88" fmla="*/ 3181 w 3691"/>
                    <a:gd name="T89" fmla="*/ 2526 h 3021"/>
                    <a:gd name="T90" fmla="*/ 3681 w 3691"/>
                    <a:gd name="T91" fmla="*/ 2926 h 3021"/>
                    <a:gd name="T92" fmla="*/ 3226 w 3691"/>
                    <a:gd name="T93" fmla="*/ 2986 h 3021"/>
                    <a:gd name="T94" fmla="*/ 2916 w 3691"/>
                    <a:gd name="T95" fmla="*/ 2881 h 3021"/>
                    <a:gd name="T96" fmla="*/ 2671 w 3691"/>
                    <a:gd name="T97" fmla="*/ 2776 h 3021"/>
                    <a:gd name="T98" fmla="*/ 2511 w 3691"/>
                    <a:gd name="T99" fmla="*/ 2686 h 3021"/>
                    <a:gd name="T100" fmla="*/ 2086 w 3691"/>
                    <a:gd name="T101" fmla="*/ 2371 h 3021"/>
                    <a:gd name="T102" fmla="*/ 1971 w 3691"/>
                    <a:gd name="T103" fmla="*/ 2641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1" h="3021">
                      <a:moveTo>
                        <a:pt x="1760" y="2666"/>
                      </a:moveTo>
                      <a:lnTo>
                        <a:pt x="1685" y="2496"/>
                      </a:lnTo>
                      <a:lnTo>
                        <a:pt x="1755" y="2296"/>
                      </a:lnTo>
                      <a:lnTo>
                        <a:pt x="1981" y="2286"/>
                      </a:lnTo>
                      <a:lnTo>
                        <a:pt x="2241" y="2181"/>
                      </a:lnTo>
                      <a:lnTo>
                        <a:pt x="2061" y="2026"/>
                      </a:lnTo>
                      <a:lnTo>
                        <a:pt x="2161" y="1911"/>
                      </a:lnTo>
                      <a:lnTo>
                        <a:pt x="2206" y="1816"/>
                      </a:lnTo>
                      <a:lnTo>
                        <a:pt x="2196" y="1786"/>
                      </a:lnTo>
                      <a:lnTo>
                        <a:pt x="2251" y="1656"/>
                      </a:lnTo>
                      <a:lnTo>
                        <a:pt x="2146" y="1490"/>
                      </a:lnTo>
                      <a:lnTo>
                        <a:pt x="1936" y="1295"/>
                      </a:lnTo>
                      <a:lnTo>
                        <a:pt x="1830" y="1365"/>
                      </a:lnTo>
                      <a:lnTo>
                        <a:pt x="1790" y="1250"/>
                      </a:lnTo>
                      <a:lnTo>
                        <a:pt x="1620" y="1305"/>
                      </a:lnTo>
                      <a:lnTo>
                        <a:pt x="1700" y="1160"/>
                      </a:lnTo>
                      <a:lnTo>
                        <a:pt x="1370" y="935"/>
                      </a:lnTo>
                      <a:lnTo>
                        <a:pt x="1185" y="840"/>
                      </a:lnTo>
                      <a:lnTo>
                        <a:pt x="980" y="855"/>
                      </a:lnTo>
                      <a:lnTo>
                        <a:pt x="1275" y="1010"/>
                      </a:lnTo>
                      <a:lnTo>
                        <a:pt x="1125" y="1020"/>
                      </a:lnTo>
                      <a:lnTo>
                        <a:pt x="815" y="975"/>
                      </a:lnTo>
                      <a:lnTo>
                        <a:pt x="945" y="1070"/>
                      </a:lnTo>
                      <a:lnTo>
                        <a:pt x="755" y="1065"/>
                      </a:lnTo>
                      <a:lnTo>
                        <a:pt x="435" y="1065"/>
                      </a:lnTo>
                      <a:lnTo>
                        <a:pt x="375" y="945"/>
                      </a:lnTo>
                      <a:lnTo>
                        <a:pt x="200" y="1005"/>
                      </a:lnTo>
                      <a:lnTo>
                        <a:pt x="80" y="845"/>
                      </a:lnTo>
                      <a:lnTo>
                        <a:pt x="120" y="810"/>
                      </a:lnTo>
                      <a:lnTo>
                        <a:pt x="350" y="815"/>
                      </a:lnTo>
                      <a:lnTo>
                        <a:pt x="350" y="800"/>
                      </a:lnTo>
                      <a:lnTo>
                        <a:pt x="240" y="725"/>
                      </a:lnTo>
                      <a:lnTo>
                        <a:pt x="15" y="725"/>
                      </a:lnTo>
                      <a:lnTo>
                        <a:pt x="0" y="440"/>
                      </a:lnTo>
                      <a:lnTo>
                        <a:pt x="80" y="230"/>
                      </a:lnTo>
                      <a:lnTo>
                        <a:pt x="270" y="20"/>
                      </a:lnTo>
                      <a:lnTo>
                        <a:pt x="455" y="45"/>
                      </a:lnTo>
                      <a:lnTo>
                        <a:pt x="290" y="335"/>
                      </a:lnTo>
                      <a:lnTo>
                        <a:pt x="365" y="395"/>
                      </a:lnTo>
                      <a:lnTo>
                        <a:pt x="390" y="530"/>
                      </a:lnTo>
                      <a:lnTo>
                        <a:pt x="500" y="690"/>
                      </a:lnTo>
                      <a:lnTo>
                        <a:pt x="575" y="695"/>
                      </a:lnTo>
                      <a:lnTo>
                        <a:pt x="575" y="605"/>
                      </a:lnTo>
                      <a:lnTo>
                        <a:pt x="495" y="585"/>
                      </a:lnTo>
                      <a:lnTo>
                        <a:pt x="420" y="500"/>
                      </a:lnTo>
                      <a:lnTo>
                        <a:pt x="525" y="440"/>
                      </a:lnTo>
                      <a:lnTo>
                        <a:pt x="605" y="525"/>
                      </a:lnTo>
                      <a:lnTo>
                        <a:pt x="585" y="395"/>
                      </a:lnTo>
                      <a:lnTo>
                        <a:pt x="440" y="350"/>
                      </a:lnTo>
                      <a:lnTo>
                        <a:pt x="435" y="245"/>
                      </a:lnTo>
                      <a:lnTo>
                        <a:pt x="570" y="315"/>
                      </a:lnTo>
                      <a:lnTo>
                        <a:pt x="600" y="240"/>
                      </a:lnTo>
                      <a:lnTo>
                        <a:pt x="510" y="165"/>
                      </a:lnTo>
                      <a:lnTo>
                        <a:pt x="620" y="210"/>
                      </a:lnTo>
                      <a:lnTo>
                        <a:pt x="600" y="90"/>
                      </a:lnTo>
                      <a:lnTo>
                        <a:pt x="665" y="20"/>
                      </a:lnTo>
                      <a:lnTo>
                        <a:pt x="780" y="35"/>
                      </a:lnTo>
                      <a:lnTo>
                        <a:pt x="935" y="270"/>
                      </a:lnTo>
                      <a:lnTo>
                        <a:pt x="885" y="435"/>
                      </a:lnTo>
                      <a:lnTo>
                        <a:pt x="960" y="515"/>
                      </a:lnTo>
                      <a:lnTo>
                        <a:pt x="1020" y="405"/>
                      </a:lnTo>
                      <a:lnTo>
                        <a:pt x="1235" y="525"/>
                      </a:lnTo>
                      <a:lnTo>
                        <a:pt x="1260" y="440"/>
                      </a:lnTo>
                      <a:lnTo>
                        <a:pt x="1305" y="380"/>
                      </a:lnTo>
                      <a:lnTo>
                        <a:pt x="1070" y="365"/>
                      </a:lnTo>
                      <a:lnTo>
                        <a:pt x="1170" y="275"/>
                      </a:lnTo>
                      <a:lnTo>
                        <a:pt x="1155" y="210"/>
                      </a:lnTo>
                      <a:lnTo>
                        <a:pt x="1020" y="255"/>
                      </a:lnTo>
                      <a:lnTo>
                        <a:pt x="980" y="230"/>
                      </a:lnTo>
                      <a:lnTo>
                        <a:pt x="860" y="65"/>
                      </a:lnTo>
                      <a:lnTo>
                        <a:pt x="905" y="0"/>
                      </a:lnTo>
                      <a:lnTo>
                        <a:pt x="975" y="30"/>
                      </a:lnTo>
                      <a:lnTo>
                        <a:pt x="1110" y="5"/>
                      </a:lnTo>
                      <a:lnTo>
                        <a:pt x="1215" y="60"/>
                      </a:lnTo>
                      <a:lnTo>
                        <a:pt x="1355" y="185"/>
                      </a:lnTo>
                      <a:lnTo>
                        <a:pt x="1200" y="225"/>
                      </a:lnTo>
                      <a:lnTo>
                        <a:pt x="1535" y="320"/>
                      </a:lnTo>
                      <a:lnTo>
                        <a:pt x="1380" y="440"/>
                      </a:lnTo>
                      <a:lnTo>
                        <a:pt x="1755" y="660"/>
                      </a:lnTo>
                      <a:lnTo>
                        <a:pt x="1815" y="435"/>
                      </a:lnTo>
                      <a:lnTo>
                        <a:pt x="1921" y="455"/>
                      </a:lnTo>
                      <a:lnTo>
                        <a:pt x="1966" y="510"/>
                      </a:lnTo>
                      <a:lnTo>
                        <a:pt x="1866" y="660"/>
                      </a:lnTo>
                      <a:lnTo>
                        <a:pt x="1906" y="740"/>
                      </a:lnTo>
                      <a:lnTo>
                        <a:pt x="2026" y="545"/>
                      </a:lnTo>
                      <a:lnTo>
                        <a:pt x="2056" y="635"/>
                      </a:lnTo>
                      <a:lnTo>
                        <a:pt x="1986" y="765"/>
                      </a:lnTo>
                      <a:lnTo>
                        <a:pt x="2061" y="830"/>
                      </a:lnTo>
                      <a:lnTo>
                        <a:pt x="2071" y="695"/>
                      </a:lnTo>
                      <a:lnTo>
                        <a:pt x="2181" y="630"/>
                      </a:lnTo>
                      <a:lnTo>
                        <a:pt x="2326" y="645"/>
                      </a:lnTo>
                      <a:lnTo>
                        <a:pt x="2191" y="845"/>
                      </a:lnTo>
                      <a:lnTo>
                        <a:pt x="2281" y="885"/>
                      </a:lnTo>
                      <a:lnTo>
                        <a:pt x="2286" y="975"/>
                      </a:lnTo>
                      <a:lnTo>
                        <a:pt x="2421" y="725"/>
                      </a:lnTo>
                      <a:lnTo>
                        <a:pt x="2521" y="840"/>
                      </a:lnTo>
                      <a:lnTo>
                        <a:pt x="2281" y="980"/>
                      </a:lnTo>
                      <a:lnTo>
                        <a:pt x="2566" y="905"/>
                      </a:lnTo>
                      <a:lnTo>
                        <a:pt x="2676" y="965"/>
                      </a:lnTo>
                      <a:lnTo>
                        <a:pt x="2406" y="1040"/>
                      </a:lnTo>
                      <a:lnTo>
                        <a:pt x="2566" y="1085"/>
                      </a:lnTo>
                      <a:lnTo>
                        <a:pt x="2476" y="1140"/>
                      </a:lnTo>
                      <a:lnTo>
                        <a:pt x="2736" y="1205"/>
                      </a:lnTo>
                      <a:lnTo>
                        <a:pt x="2826" y="1320"/>
                      </a:lnTo>
                      <a:lnTo>
                        <a:pt x="2986" y="1275"/>
                      </a:lnTo>
                      <a:lnTo>
                        <a:pt x="2926" y="1370"/>
                      </a:lnTo>
                      <a:lnTo>
                        <a:pt x="3106" y="1305"/>
                      </a:lnTo>
                      <a:lnTo>
                        <a:pt x="3111" y="1400"/>
                      </a:lnTo>
                      <a:lnTo>
                        <a:pt x="3166" y="1500"/>
                      </a:lnTo>
                      <a:lnTo>
                        <a:pt x="3231" y="1415"/>
                      </a:lnTo>
                      <a:lnTo>
                        <a:pt x="3346" y="1531"/>
                      </a:lnTo>
                      <a:lnTo>
                        <a:pt x="3496" y="1455"/>
                      </a:lnTo>
                      <a:lnTo>
                        <a:pt x="3651" y="1485"/>
                      </a:lnTo>
                      <a:lnTo>
                        <a:pt x="3556" y="1641"/>
                      </a:lnTo>
                      <a:lnTo>
                        <a:pt x="3681" y="1786"/>
                      </a:lnTo>
                      <a:lnTo>
                        <a:pt x="3556" y="1836"/>
                      </a:lnTo>
                      <a:lnTo>
                        <a:pt x="3646" y="2016"/>
                      </a:lnTo>
                      <a:lnTo>
                        <a:pt x="3366" y="1936"/>
                      </a:lnTo>
                      <a:lnTo>
                        <a:pt x="3301" y="1836"/>
                      </a:lnTo>
                      <a:lnTo>
                        <a:pt x="3301" y="1656"/>
                      </a:lnTo>
                      <a:lnTo>
                        <a:pt x="3241" y="1776"/>
                      </a:lnTo>
                      <a:lnTo>
                        <a:pt x="3141" y="1791"/>
                      </a:lnTo>
                      <a:lnTo>
                        <a:pt x="2976" y="1686"/>
                      </a:lnTo>
                      <a:lnTo>
                        <a:pt x="2881" y="1726"/>
                      </a:lnTo>
                      <a:lnTo>
                        <a:pt x="2896" y="1791"/>
                      </a:lnTo>
                      <a:lnTo>
                        <a:pt x="2791" y="1851"/>
                      </a:lnTo>
                      <a:lnTo>
                        <a:pt x="2886" y="1861"/>
                      </a:lnTo>
                      <a:lnTo>
                        <a:pt x="2976" y="1951"/>
                      </a:lnTo>
                      <a:lnTo>
                        <a:pt x="3076" y="2016"/>
                      </a:lnTo>
                      <a:lnTo>
                        <a:pt x="3256" y="2191"/>
                      </a:lnTo>
                      <a:lnTo>
                        <a:pt x="3351" y="2161"/>
                      </a:lnTo>
                      <a:lnTo>
                        <a:pt x="3516" y="2341"/>
                      </a:lnTo>
                      <a:lnTo>
                        <a:pt x="3621" y="2506"/>
                      </a:lnTo>
                      <a:lnTo>
                        <a:pt x="3651" y="2661"/>
                      </a:lnTo>
                      <a:lnTo>
                        <a:pt x="3181" y="2526"/>
                      </a:lnTo>
                      <a:lnTo>
                        <a:pt x="3091" y="2601"/>
                      </a:lnTo>
                      <a:lnTo>
                        <a:pt x="3561" y="2841"/>
                      </a:lnTo>
                      <a:lnTo>
                        <a:pt x="3681" y="2926"/>
                      </a:lnTo>
                      <a:lnTo>
                        <a:pt x="3691" y="3021"/>
                      </a:lnTo>
                      <a:lnTo>
                        <a:pt x="3501" y="2976"/>
                      </a:lnTo>
                      <a:lnTo>
                        <a:pt x="3226" y="2986"/>
                      </a:lnTo>
                      <a:lnTo>
                        <a:pt x="3036" y="2866"/>
                      </a:lnTo>
                      <a:lnTo>
                        <a:pt x="2991" y="2931"/>
                      </a:lnTo>
                      <a:lnTo>
                        <a:pt x="2916" y="2881"/>
                      </a:lnTo>
                      <a:lnTo>
                        <a:pt x="2856" y="2796"/>
                      </a:lnTo>
                      <a:lnTo>
                        <a:pt x="2796" y="2881"/>
                      </a:lnTo>
                      <a:lnTo>
                        <a:pt x="2671" y="2776"/>
                      </a:lnTo>
                      <a:lnTo>
                        <a:pt x="2751" y="2686"/>
                      </a:lnTo>
                      <a:lnTo>
                        <a:pt x="2611" y="2641"/>
                      </a:lnTo>
                      <a:lnTo>
                        <a:pt x="2511" y="2686"/>
                      </a:lnTo>
                      <a:lnTo>
                        <a:pt x="2476" y="2596"/>
                      </a:lnTo>
                      <a:lnTo>
                        <a:pt x="2356" y="2511"/>
                      </a:lnTo>
                      <a:lnTo>
                        <a:pt x="2086" y="2371"/>
                      </a:lnTo>
                      <a:lnTo>
                        <a:pt x="2181" y="2511"/>
                      </a:lnTo>
                      <a:lnTo>
                        <a:pt x="2061" y="2521"/>
                      </a:lnTo>
                      <a:lnTo>
                        <a:pt x="1971" y="2641"/>
                      </a:lnTo>
                      <a:lnTo>
                        <a:pt x="1760" y="2666"/>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06" name="Freeform 9">
                  <a:extLst>
                    <a:ext uri="{FF2B5EF4-FFF2-40B4-BE49-F238E27FC236}">
                      <a16:creationId xmlns:a16="http://schemas.microsoft.com/office/drawing/2014/main" id="{0AB14401-5B7B-E322-1A8D-E92DCF8C2DBB}"/>
                    </a:ext>
                  </a:extLst>
                </p:cNvPr>
                <p:cNvSpPr>
                  <a:spLocks/>
                </p:cNvSpPr>
                <p:nvPr/>
              </p:nvSpPr>
              <p:spPr bwMode="auto">
                <a:xfrm>
                  <a:off x="4527951" y="3144943"/>
                  <a:ext cx="374650" cy="292100"/>
                </a:xfrm>
                <a:custGeom>
                  <a:avLst/>
                  <a:gdLst>
                    <a:gd name="T0" fmla="*/ 193 w 209"/>
                    <a:gd name="T1" fmla="*/ 136 h 163"/>
                    <a:gd name="T2" fmla="*/ 173 w 209"/>
                    <a:gd name="T3" fmla="*/ 123 h 163"/>
                    <a:gd name="T4" fmla="*/ 151 w 209"/>
                    <a:gd name="T5" fmla="*/ 126 h 163"/>
                    <a:gd name="T6" fmla="*/ 134 w 209"/>
                    <a:gd name="T7" fmla="*/ 100 h 163"/>
                    <a:gd name="T8" fmla="*/ 124 w 209"/>
                    <a:gd name="T9" fmla="*/ 91 h 163"/>
                    <a:gd name="T10" fmla="*/ 111 w 209"/>
                    <a:gd name="T11" fmla="*/ 100 h 163"/>
                    <a:gd name="T12" fmla="*/ 110 w 209"/>
                    <a:gd name="T13" fmla="*/ 117 h 163"/>
                    <a:gd name="T14" fmla="*/ 93 w 209"/>
                    <a:gd name="T15" fmla="*/ 127 h 163"/>
                    <a:gd name="T16" fmla="*/ 87 w 209"/>
                    <a:gd name="T17" fmla="*/ 151 h 163"/>
                    <a:gd name="T18" fmla="*/ 66 w 209"/>
                    <a:gd name="T19" fmla="*/ 163 h 163"/>
                    <a:gd name="T20" fmla="*/ 48 w 209"/>
                    <a:gd name="T21" fmla="*/ 160 h 163"/>
                    <a:gd name="T22" fmla="*/ 54 w 209"/>
                    <a:gd name="T23" fmla="*/ 130 h 163"/>
                    <a:gd name="T24" fmla="*/ 25 w 209"/>
                    <a:gd name="T25" fmla="*/ 132 h 163"/>
                    <a:gd name="T26" fmla="*/ 12 w 209"/>
                    <a:gd name="T27" fmla="*/ 144 h 163"/>
                    <a:gd name="T28" fmla="*/ 0 w 209"/>
                    <a:gd name="T29" fmla="*/ 135 h 163"/>
                    <a:gd name="T30" fmla="*/ 14 w 209"/>
                    <a:gd name="T31" fmla="*/ 114 h 163"/>
                    <a:gd name="T32" fmla="*/ 38 w 209"/>
                    <a:gd name="T33" fmla="*/ 103 h 163"/>
                    <a:gd name="T34" fmla="*/ 29 w 209"/>
                    <a:gd name="T35" fmla="*/ 79 h 163"/>
                    <a:gd name="T36" fmla="*/ 32 w 209"/>
                    <a:gd name="T37" fmla="*/ 54 h 163"/>
                    <a:gd name="T38" fmla="*/ 34 w 209"/>
                    <a:gd name="T39" fmla="*/ 0 h 163"/>
                    <a:gd name="T40" fmla="*/ 55 w 209"/>
                    <a:gd name="T41" fmla="*/ 13 h 163"/>
                    <a:gd name="T42" fmla="*/ 65 w 209"/>
                    <a:gd name="T43" fmla="*/ 33 h 163"/>
                    <a:gd name="T44" fmla="*/ 89 w 209"/>
                    <a:gd name="T45" fmla="*/ 25 h 163"/>
                    <a:gd name="T46" fmla="*/ 116 w 209"/>
                    <a:gd name="T47" fmla="*/ 43 h 163"/>
                    <a:gd name="T48" fmla="*/ 143 w 209"/>
                    <a:gd name="T49" fmla="*/ 55 h 163"/>
                    <a:gd name="T50" fmla="*/ 164 w 209"/>
                    <a:gd name="T51" fmla="*/ 76 h 163"/>
                    <a:gd name="T52" fmla="*/ 161 w 209"/>
                    <a:gd name="T53" fmla="*/ 96 h 163"/>
                    <a:gd name="T54" fmla="*/ 194 w 209"/>
                    <a:gd name="T55" fmla="*/ 93 h 163"/>
                    <a:gd name="T56" fmla="*/ 209 w 209"/>
                    <a:gd name="T57" fmla="*/ 109 h 163"/>
                    <a:gd name="T58" fmla="*/ 193 w 209"/>
                    <a:gd name="T59" fmla="*/ 13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163">
                      <a:moveTo>
                        <a:pt x="193" y="136"/>
                      </a:moveTo>
                      <a:lnTo>
                        <a:pt x="173" y="123"/>
                      </a:lnTo>
                      <a:lnTo>
                        <a:pt x="151" y="126"/>
                      </a:lnTo>
                      <a:lnTo>
                        <a:pt x="134" y="100"/>
                      </a:lnTo>
                      <a:lnTo>
                        <a:pt x="124" y="91"/>
                      </a:lnTo>
                      <a:lnTo>
                        <a:pt x="111" y="100"/>
                      </a:lnTo>
                      <a:lnTo>
                        <a:pt x="110" y="117"/>
                      </a:lnTo>
                      <a:lnTo>
                        <a:pt x="93" y="127"/>
                      </a:lnTo>
                      <a:lnTo>
                        <a:pt x="87" y="151"/>
                      </a:lnTo>
                      <a:lnTo>
                        <a:pt x="66" y="163"/>
                      </a:lnTo>
                      <a:lnTo>
                        <a:pt x="48" y="160"/>
                      </a:lnTo>
                      <a:lnTo>
                        <a:pt x="54" y="130"/>
                      </a:lnTo>
                      <a:lnTo>
                        <a:pt x="25" y="132"/>
                      </a:lnTo>
                      <a:lnTo>
                        <a:pt x="12" y="144"/>
                      </a:lnTo>
                      <a:lnTo>
                        <a:pt x="0" y="135"/>
                      </a:lnTo>
                      <a:lnTo>
                        <a:pt x="14" y="114"/>
                      </a:lnTo>
                      <a:lnTo>
                        <a:pt x="38" y="103"/>
                      </a:lnTo>
                      <a:lnTo>
                        <a:pt x="29" y="79"/>
                      </a:lnTo>
                      <a:lnTo>
                        <a:pt x="32" y="54"/>
                      </a:lnTo>
                      <a:lnTo>
                        <a:pt x="34" y="0"/>
                      </a:lnTo>
                      <a:lnTo>
                        <a:pt x="55" y="13"/>
                      </a:lnTo>
                      <a:lnTo>
                        <a:pt x="65" y="33"/>
                      </a:lnTo>
                      <a:lnTo>
                        <a:pt x="89" y="25"/>
                      </a:lnTo>
                      <a:lnTo>
                        <a:pt x="116" y="43"/>
                      </a:lnTo>
                      <a:lnTo>
                        <a:pt x="143" y="55"/>
                      </a:lnTo>
                      <a:lnTo>
                        <a:pt x="164" y="76"/>
                      </a:lnTo>
                      <a:lnTo>
                        <a:pt x="161" y="96"/>
                      </a:lnTo>
                      <a:lnTo>
                        <a:pt x="194" y="93"/>
                      </a:lnTo>
                      <a:lnTo>
                        <a:pt x="209" y="109"/>
                      </a:lnTo>
                      <a:lnTo>
                        <a:pt x="193" y="136"/>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07" name="Freeform 10">
                  <a:extLst>
                    <a:ext uri="{FF2B5EF4-FFF2-40B4-BE49-F238E27FC236}">
                      <a16:creationId xmlns:a16="http://schemas.microsoft.com/office/drawing/2014/main" id="{7B9CDDD5-10FE-706D-E3CF-8B24AC924F09}"/>
                    </a:ext>
                  </a:extLst>
                </p:cNvPr>
                <p:cNvSpPr>
                  <a:spLocks/>
                </p:cNvSpPr>
                <p:nvPr/>
              </p:nvSpPr>
              <p:spPr bwMode="auto">
                <a:xfrm>
                  <a:off x="4956576" y="2821093"/>
                  <a:ext cx="96838" cy="127000"/>
                </a:xfrm>
                <a:custGeom>
                  <a:avLst/>
                  <a:gdLst>
                    <a:gd name="T0" fmla="*/ 33 w 54"/>
                    <a:gd name="T1" fmla="*/ 70 h 70"/>
                    <a:gd name="T2" fmla="*/ 12 w 54"/>
                    <a:gd name="T3" fmla="*/ 64 h 70"/>
                    <a:gd name="T4" fmla="*/ 0 w 54"/>
                    <a:gd name="T5" fmla="*/ 45 h 70"/>
                    <a:gd name="T6" fmla="*/ 5 w 54"/>
                    <a:gd name="T7" fmla="*/ 16 h 70"/>
                    <a:gd name="T8" fmla="*/ 29 w 54"/>
                    <a:gd name="T9" fmla="*/ 0 h 70"/>
                    <a:gd name="T10" fmla="*/ 47 w 54"/>
                    <a:gd name="T11" fmla="*/ 15 h 70"/>
                    <a:gd name="T12" fmla="*/ 54 w 54"/>
                    <a:gd name="T13" fmla="*/ 42 h 70"/>
                    <a:gd name="T14" fmla="*/ 50 w 54"/>
                    <a:gd name="T15" fmla="*/ 57 h 70"/>
                    <a:gd name="T16" fmla="*/ 33 w 54"/>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0">
                      <a:moveTo>
                        <a:pt x="33" y="70"/>
                      </a:moveTo>
                      <a:lnTo>
                        <a:pt x="12" y="64"/>
                      </a:lnTo>
                      <a:lnTo>
                        <a:pt x="0" y="45"/>
                      </a:lnTo>
                      <a:lnTo>
                        <a:pt x="5" y="16"/>
                      </a:lnTo>
                      <a:lnTo>
                        <a:pt x="29" y="0"/>
                      </a:lnTo>
                      <a:lnTo>
                        <a:pt x="47" y="15"/>
                      </a:lnTo>
                      <a:lnTo>
                        <a:pt x="54" y="42"/>
                      </a:lnTo>
                      <a:lnTo>
                        <a:pt x="50" y="57"/>
                      </a:lnTo>
                      <a:lnTo>
                        <a:pt x="33" y="7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08" name="Freeform 11">
                  <a:extLst>
                    <a:ext uri="{FF2B5EF4-FFF2-40B4-BE49-F238E27FC236}">
                      <a16:creationId xmlns:a16="http://schemas.microsoft.com/office/drawing/2014/main" id="{3FF41351-C202-1BCD-6908-FB0FCF0334BE}"/>
                    </a:ext>
                  </a:extLst>
                </p:cNvPr>
                <p:cNvSpPr>
                  <a:spLocks/>
                </p:cNvSpPr>
                <p:nvPr/>
              </p:nvSpPr>
              <p:spPr bwMode="auto">
                <a:xfrm>
                  <a:off x="4729564" y="3441805"/>
                  <a:ext cx="101600" cy="90488"/>
                </a:xfrm>
                <a:custGeom>
                  <a:avLst/>
                  <a:gdLst>
                    <a:gd name="T0" fmla="*/ 25 w 57"/>
                    <a:gd name="T1" fmla="*/ 51 h 51"/>
                    <a:gd name="T2" fmla="*/ 7 w 57"/>
                    <a:gd name="T3" fmla="*/ 51 h 51"/>
                    <a:gd name="T4" fmla="*/ 0 w 57"/>
                    <a:gd name="T5" fmla="*/ 38 h 51"/>
                    <a:gd name="T6" fmla="*/ 9 w 57"/>
                    <a:gd name="T7" fmla="*/ 24 h 51"/>
                    <a:gd name="T8" fmla="*/ 5 w 57"/>
                    <a:gd name="T9" fmla="*/ 9 h 51"/>
                    <a:gd name="T10" fmla="*/ 33 w 57"/>
                    <a:gd name="T11" fmla="*/ 7 h 51"/>
                    <a:gd name="T12" fmla="*/ 54 w 57"/>
                    <a:gd name="T13" fmla="*/ 0 h 51"/>
                    <a:gd name="T14" fmla="*/ 57 w 57"/>
                    <a:gd name="T15" fmla="*/ 12 h 51"/>
                    <a:gd name="T16" fmla="*/ 43 w 57"/>
                    <a:gd name="T17" fmla="*/ 36 h 51"/>
                    <a:gd name="T18" fmla="*/ 36 w 57"/>
                    <a:gd name="T19" fmla="*/ 45 h 51"/>
                    <a:gd name="T20" fmla="*/ 25 w 57"/>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1">
                      <a:moveTo>
                        <a:pt x="25" y="51"/>
                      </a:moveTo>
                      <a:lnTo>
                        <a:pt x="7" y="51"/>
                      </a:lnTo>
                      <a:lnTo>
                        <a:pt x="0" y="38"/>
                      </a:lnTo>
                      <a:lnTo>
                        <a:pt x="9" y="24"/>
                      </a:lnTo>
                      <a:lnTo>
                        <a:pt x="5" y="9"/>
                      </a:lnTo>
                      <a:lnTo>
                        <a:pt x="33" y="7"/>
                      </a:lnTo>
                      <a:lnTo>
                        <a:pt x="54" y="0"/>
                      </a:lnTo>
                      <a:lnTo>
                        <a:pt x="57" y="12"/>
                      </a:lnTo>
                      <a:lnTo>
                        <a:pt x="43" y="36"/>
                      </a:lnTo>
                      <a:lnTo>
                        <a:pt x="36" y="45"/>
                      </a:lnTo>
                      <a:lnTo>
                        <a:pt x="25" y="51"/>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09" name="Freeform 12">
                  <a:extLst>
                    <a:ext uri="{FF2B5EF4-FFF2-40B4-BE49-F238E27FC236}">
                      <a16:creationId xmlns:a16="http://schemas.microsoft.com/office/drawing/2014/main" id="{9897C2FF-4CAE-7071-CC1A-5E7DC2C57938}"/>
                    </a:ext>
                  </a:extLst>
                </p:cNvPr>
                <p:cNvSpPr>
                  <a:spLocks/>
                </p:cNvSpPr>
                <p:nvPr/>
              </p:nvSpPr>
              <p:spPr bwMode="auto">
                <a:xfrm>
                  <a:off x="4061226" y="1506643"/>
                  <a:ext cx="747713" cy="765175"/>
                </a:xfrm>
                <a:custGeom>
                  <a:avLst/>
                  <a:gdLst>
                    <a:gd name="T0" fmla="*/ 645 w 2085"/>
                    <a:gd name="T1" fmla="*/ 830 h 2130"/>
                    <a:gd name="T2" fmla="*/ 755 w 2085"/>
                    <a:gd name="T3" fmla="*/ 860 h 2130"/>
                    <a:gd name="T4" fmla="*/ 815 w 2085"/>
                    <a:gd name="T5" fmla="*/ 1185 h 2130"/>
                    <a:gd name="T6" fmla="*/ 1055 w 2085"/>
                    <a:gd name="T7" fmla="*/ 1370 h 2130"/>
                    <a:gd name="T8" fmla="*/ 1020 w 2085"/>
                    <a:gd name="T9" fmla="*/ 1610 h 2130"/>
                    <a:gd name="T10" fmla="*/ 620 w 2085"/>
                    <a:gd name="T11" fmla="*/ 1515 h 2130"/>
                    <a:gd name="T12" fmla="*/ 635 w 2085"/>
                    <a:gd name="T13" fmla="*/ 1370 h 2130"/>
                    <a:gd name="T14" fmla="*/ 560 w 2085"/>
                    <a:gd name="T15" fmla="*/ 1100 h 2130"/>
                    <a:gd name="T16" fmla="*/ 455 w 2085"/>
                    <a:gd name="T17" fmla="*/ 1290 h 2130"/>
                    <a:gd name="T18" fmla="*/ 525 w 2085"/>
                    <a:gd name="T19" fmla="*/ 1655 h 2130"/>
                    <a:gd name="T20" fmla="*/ 285 w 2085"/>
                    <a:gd name="T21" fmla="*/ 1785 h 2130"/>
                    <a:gd name="T22" fmla="*/ 105 w 2085"/>
                    <a:gd name="T23" fmla="*/ 1680 h 2130"/>
                    <a:gd name="T24" fmla="*/ 165 w 2085"/>
                    <a:gd name="T25" fmla="*/ 1740 h 2130"/>
                    <a:gd name="T26" fmla="*/ 210 w 2085"/>
                    <a:gd name="T27" fmla="*/ 1940 h 2130"/>
                    <a:gd name="T28" fmla="*/ 390 w 2085"/>
                    <a:gd name="T29" fmla="*/ 1965 h 2130"/>
                    <a:gd name="T30" fmla="*/ 620 w 2085"/>
                    <a:gd name="T31" fmla="*/ 1925 h 2130"/>
                    <a:gd name="T32" fmla="*/ 690 w 2085"/>
                    <a:gd name="T33" fmla="*/ 1710 h 2130"/>
                    <a:gd name="T34" fmla="*/ 765 w 2085"/>
                    <a:gd name="T35" fmla="*/ 2070 h 2130"/>
                    <a:gd name="T36" fmla="*/ 1020 w 2085"/>
                    <a:gd name="T37" fmla="*/ 2025 h 2130"/>
                    <a:gd name="T38" fmla="*/ 1470 w 2085"/>
                    <a:gd name="T39" fmla="*/ 2075 h 2130"/>
                    <a:gd name="T40" fmla="*/ 1725 w 2085"/>
                    <a:gd name="T41" fmla="*/ 2085 h 2130"/>
                    <a:gd name="T42" fmla="*/ 1625 w 2085"/>
                    <a:gd name="T43" fmla="*/ 1760 h 2130"/>
                    <a:gd name="T44" fmla="*/ 1200 w 2085"/>
                    <a:gd name="T45" fmla="*/ 1865 h 2130"/>
                    <a:gd name="T46" fmla="*/ 965 w 2085"/>
                    <a:gd name="T47" fmla="*/ 1800 h 2130"/>
                    <a:gd name="T48" fmla="*/ 1155 w 2085"/>
                    <a:gd name="T49" fmla="*/ 1610 h 2130"/>
                    <a:gd name="T50" fmla="*/ 1545 w 2085"/>
                    <a:gd name="T51" fmla="*/ 1580 h 2130"/>
                    <a:gd name="T52" fmla="*/ 1785 w 2085"/>
                    <a:gd name="T53" fmla="*/ 1430 h 2130"/>
                    <a:gd name="T54" fmla="*/ 1485 w 2085"/>
                    <a:gd name="T55" fmla="*/ 1310 h 2130"/>
                    <a:gd name="T56" fmla="*/ 1700 w 2085"/>
                    <a:gd name="T57" fmla="*/ 1190 h 2130"/>
                    <a:gd name="T58" fmla="*/ 1770 w 2085"/>
                    <a:gd name="T59" fmla="*/ 1040 h 2130"/>
                    <a:gd name="T60" fmla="*/ 1650 w 2085"/>
                    <a:gd name="T61" fmla="*/ 1035 h 2130"/>
                    <a:gd name="T62" fmla="*/ 1860 w 2085"/>
                    <a:gd name="T63" fmla="*/ 780 h 2130"/>
                    <a:gd name="T64" fmla="*/ 1965 w 2085"/>
                    <a:gd name="T65" fmla="*/ 315 h 2130"/>
                    <a:gd name="T66" fmla="*/ 1940 w 2085"/>
                    <a:gd name="T67" fmla="*/ 240 h 2130"/>
                    <a:gd name="T68" fmla="*/ 1935 w 2085"/>
                    <a:gd name="T69" fmla="*/ 0 h 2130"/>
                    <a:gd name="T70" fmla="*/ 1500 w 2085"/>
                    <a:gd name="T71" fmla="*/ 65 h 2130"/>
                    <a:gd name="T72" fmla="*/ 1275 w 2085"/>
                    <a:gd name="T73" fmla="*/ 150 h 2130"/>
                    <a:gd name="T74" fmla="*/ 1170 w 2085"/>
                    <a:gd name="T75" fmla="*/ 330 h 2130"/>
                    <a:gd name="T76" fmla="*/ 965 w 2085"/>
                    <a:gd name="T77" fmla="*/ 485 h 2130"/>
                    <a:gd name="T78" fmla="*/ 1265 w 2085"/>
                    <a:gd name="T79" fmla="*/ 455 h 2130"/>
                    <a:gd name="T80" fmla="*/ 1340 w 2085"/>
                    <a:gd name="T81" fmla="*/ 560 h 2130"/>
                    <a:gd name="T82" fmla="*/ 1505 w 2085"/>
                    <a:gd name="T83" fmla="*/ 510 h 2130"/>
                    <a:gd name="T84" fmla="*/ 1325 w 2085"/>
                    <a:gd name="T85" fmla="*/ 665 h 2130"/>
                    <a:gd name="T86" fmla="*/ 1245 w 2085"/>
                    <a:gd name="T87" fmla="*/ 680 h 2130"/>
                    <a:gd name="T88" fmla="*/ 1440 w 2085"/>
                    <a:gd name="T89" fmla="*/ 950 h 2130"/>
                    <a:gd name="T90" fmla="*/ 1095 w 2085"/>
                    <a:gd name="T91" fmla="*/ 1081 h 2130"/>
                    <a:gd name="T92" fmla="*/ 1335 w 2085"/>
                    <a:gd name="T93" fmla="*/ 1215 h 2130"/>
                    <a:gd name="T94" fmla="*/ 1325 w 2085"/>
                    <a:gd name="T95" fmla="*/ 1410 h 2130"/>
                    <a:gd name="T96" fmla="*/ 1160 w 2085"/>
                    <a:gd name="T97" fmla="*/ 945 h 2130"/>
                    <a:gd name="T98" fmla="*/ 795 w 2085"/>
                    <a:gd name="T99" fmla="*/ 45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5" h="2130">
                      <a:moveTo>
                        <a:pt x="720" y="480"/>
                      </a:moveTo>
                      <a:lnTo>
                        <a:pt x="620" y="650"/>
                      </a:lnTo>
                      <a:lnTo>
                        <a:pt x="645" y="830"/>
                      </a:lnTo>
                      <a:lnTo>
                        <a:pt x="545" y="815"/>
                      </a:lnTo>
                      <a:lnTo>
                        <a:pt x="615" y="900"/>
                      </a:lnTo>
                      <a:lnTo>
                        <a:pt x="755" y="860"/>
                      </a:lnTo>
                      <a:lnTo>
                        <a:pt x="870" y="960"/>
                      </a:lnTo>
                      <a:lnTo>
                        <a:pt x="645" y="1020"/>
                      </a:lnTo>
                      <a:lnTo>
                        <a:pt x="815" y="1185"/>
                      </a:lnTo>
                      <a:lnTo>
                        <a:pt x="990" y="1185"/>
                      </a:lnTo>
                      <a:lnTo>
                        <a:pt x="1070" y="1285"/>
                      </a:lnTo>
                      <a:lnTo>
                        <a:pt x="1055" y="1370"/>
                      </a:lnTo>
                      <a:lnTo>
                        <a:pt x="1145" y="1415"/>
                      </a:lnTo>
                      <a:lnTo>
                        <a:pt x="965" y="1500"/>
                      </a:lnTo>
                      <a:lnTo>
                        <a:pt x="1020" y="1610"/>
                      </a:lnTo>
                      <a:lnTo>
                        <a:pt x="815" y="1610"/>
                      </a:lnTo>
                      <a:lnTo>
                        <a:pt x="680" y="1565"/>
                      </a:lnTo>
                      <a:lnTo>
                        <a:pt x="620" y="1515"/>
                      </a:lnTo>
                      <a:lnTo>
                        <a:pt x="515" y="1470"/>
                      </a:lnTo>
                      <a:lnTo>
                        <a:pt x="474" y="1345"/>
                      </a:lnTo>
                      <a:lnTo>
                        <a:pt x="635" y="1370"/>
                      </a:lnTo>
                      <a:lnTo>
                        <a:pt x="660" y="1295"/>
                      </a:lnTo>
                      <a:lnTo>
                        <a:pt x="500" y="1250"/>
                      </a:lnTo>
                      <a:lnTo>
                        <a:pt x="560" y="1100"/>
                      </a:lnTo>
                      <a:lnTo>
                        <a:pt x="440" y="1040"/>
                      </a:lnTo>
                      <a:lnTo>
                        <a:pt x="390" y="1060"/>
                      </a:lnTo>
                      <a:lnTo>
                        <a:pt x="455" y="1290"/>
                      </a:lnTo>
                      <a:lnTo>
                        <a:pt x="515" y="1470"/>
                      </a:lnTo>
                      <a:lnTo>
                        <a:pt x="390" y="1515"/>
                      </a:lnTo>
                      <a:lnTo>
                        <a:pt x="525" y="1655"/>
                      </a:lnTo>
                      <a:lnTo>
                        <a:pt x="500" y="1790"/>
                      </a:lnTo>
                      <a:lnTo>
                        <a:pt x="410" y="1875"/>
                      </a:lnTo>
                      <a:lnTo>
                        <a:pt x="285" y="1785"/>
                      </a:lnTo>
                      <a:lnTo>
                        <a:pt x="300" y="1580"/>
                      </a:lnTo>
                      <a:lnTo>
                        <a:pt x="155" y="1605"/>
                      </a:lnTo>
                      <a:lnTo>
                        <a:pt x="105" y="1680"/>
                      </a:lnTo>
                      <a:lnTo>
                        <a:pt x="0" y="1640"/>
                      </a:lnTo>
                      <a:lnTo>
                        <a:pt x="60" y="1755"/>
                      </a:lnTo>
                      <a:lnTo>
                        <a:pt x="165" y="1740"/>
                      </a:lnTo>
                      <a:lnTo>
                        <a:pt x="45" y="1955"/>
                      </a:lnTo>
                      <a:lnTo>
                        <a:pt x="165" y="1965"/>
                      </a:lnTo>
                      <a:lnTo>
                        <a:pt x="210" y="1940"/>
                      </a:lnTo>
                      <a:lnTo>
                        <a:pt x="260" y="1850"/>
                      </a:lnTo>
                      <a:lnTo>
                        <a:pt x="305" y="1830"/>
                      </a:lnTo>
                      <a:lnTo>
                        <a:pt x="390" y="1965"/>
                      </a:lnTo>
                      <a:lnTo>
                        <a:pt x="510" y="2075"/>
                      </a:lnTo>
                      <a:lnTo>
                        <a:pt x="615" y="2055"/>
                      </a:lnTo>
                      <a:lnTo>
                        <a:pt x="620" y="1925"/>
                      </a:lnTo>
                      <a:lnTo>
                        <a:pt x="540" y="1815"/>
                      </a:lnTo>
                      <a:lnTo>
                        <a:pt x="605" y="1635"/>
                      </a:lnTo>
                      <a:lnTo>
                        <a:pt x="690" y="1710"/>
                      </a:lnTo>
                      <a:lnTo>
                        <a:pt x="735" y="1815"/>
                      </a:lnTo>
                      <a:lnTo>
                        <a:pt x="705" y="1905"/>
                      </a:lnTo>
                      <a:lnTo>
                        <a:pt x="765" y="2070"/>
                      </a:lnTo>
                      <a:lnTo>
                        <a:pt x="845" y="2040"/>
                      </a:lnTo>
                      <a:lnTo>
                        <a:pt x="935" y="2130"/>
                      </a:lnTo>
                      <a:lnTo>
                        <a:pt x="1020" y="2025"/>
                      </a:lnTo>
                      <a:lnTo>
                        <a:pt x="1050" y="2120"/>
                      </a:lnTo>
                      <a:lnTo>
                        <a:pt x="1310" y="2060"/>
                      </a:lnTo>
                      <a:lnTo>
                        <a:pt x="1470" y="2075"/>
                      </a:lnTo>
                      <a:lnTo>
                        <a:pt x="1440" y="1970"/>
                      </a:lnTo>
                      <a:lnTo>
                        <a:pt x="1550" y="2060"/>
                      </a:lnTo>
                      <a:lnTo>
                        <a:pt x="1725" y="2085"/>
                      </a:lnTo>
                      <a:lnTo>
                        <a:pt x="1725" y="1955"/>
                      </a:lnTo>
                      <a:lnTo>
                        <a:pt x="1775" y="1835"/>
                      </a:lnTo>
                      <a:lnTo>
                        <a:pt x="1625" y="1760"/>
                      </a:lnTo>
                      <a:lnTo>
                        <a:pt x="1385" y="1770"/>
                      </a:lnTo>
                      <a:lnTo>
                        <a:pt x="1305" y="1820"/>
                      </a:lnTo>
                      <a:lnTo>
                        <a:pt x="1200" y="1865"/>
                      </a:lnTo>
                      <a:lnTo>
                        <a:pt x="1070" y="1880"/>
                      </a:lnTo>
                      <a:lnTo>
                        <a:pt x="965" y="1860"/>
                      </a:lnTo>
                      <a:lnTo>
                        <a:pt x="965" y="1800"/>
                      </a:lnTo>
                      <a:lnTo>
                        <a:pt x="860" y="1710"/>
                      </a:lnTo>
                      <a:lnTo>
                        <a:pt x="815" y="1611"/>
                      </a:lnTo>
                      <a:lnTo>
                        <a:pt x="1155" y="1610"/>
                      </a:lnTo>
                      <a:lnTo>
                        <a:pt x="1305" y="1610"/>
                      </a:lnTo>
                      <a:lnTo>
                        <a:pt x="1385" y="1545"/>
                      </a:lnTo>
                      <a:lnTo>
                        <a:pt x="1545" y="1580"/>
                      </a:lnTo>
                      <a:lnTo>
                        <a:pt x="1620" y="1655"/>
                      </a:lnTo>
                      <a:lnTo>
                        <a:pt x="1820" y="1505"/>
                      </a:lnTo>
                      <a:lnTo>
                        <a:pt x="1785" y="1430"/>
                      </a:lnTo>
                      <a:lnTo>
                        <a:pt x="1695" y="1445"/>
                      </a:lnTo>
                      <a:lnTo>
                        <a:pt x="1470" y="1370"/>
                      </a:lnTo>
                      <a:lnTo>
                        <a:pt x="1485" y="1310"/>
                      </a:lnTo>
                      <a:lnTo>
                        <a:pt x="1665" y="1365"/>
                      </a:lnTo>
                      <a:lnTo>
                        <a:pt x="1750" y="1285"/>
                      </a:lnTo>
                      <a:lnTo>
                        <a:pt x="1700" y="1190"/>
                      </a:lnTo>
                      <a:lnTo>
                        <a:pt x="1875" y="1160"/>
                      </a:lnTo>
                      <a:lnTo>
                        <a:pt x="1745" y="1110"/>
                      </a:lnTo>
                      <a:lnTo>
                        <a:pt x="1770" y="1040"/>
                      </a:lnTo>
                      <a:lnTo>
                        <a:pt x="1865" y="1035"/>
                      </a:lnTo>
                      <a:lnTo>
                        <a:pt x="1710" y="945"/>
                      </a:lnTo>
                      <a:lnTo>
                        <a:pt x="1650" y="1035"/>
                      </a:lnTo>
                      <a:lnTo>
                        <a:pt x="1595" y="935"/>
                      </a:lnTo>
                      <a:lnTo>
                        <a:pt x="1595" y="845"/>
                      </a:lnTo>
                      <a:lnTo>
                        <a:pt x="1860" y="780"/>
                      </a:lnTo>
                      <a:lnTo>
                        <a:pt x="1980" y="545"/>
                      </a:lnTo>
                      <a:lnTo>
                        <a:pt x="2055" y="270"/>
                      </a:lnTo>
                      <a:lnTo>
                        <a:pt x="1965" y="315"/>
                      </a:lnTo>
                      <a:lnTo>
                        <a:pt x="1880" y="395"/>
                      </a:lnTo>
                      <a:lnTo>
                        <a:pt x="1805" y="270"/>
                      </a:lnTo>
                      <a:lnTo>
                        <a:pt x="1940" y="240"/>
                      </a:lnTo>
                      <a:lnTo>
                        <a:pt x="2025" y="170"/>
                      </a:lnTo>
                      <a:lnTo>
                        <a:pt x="2085" y="60"/>
                      </a:lnTo>
                      <a:lnTo>
                        <a:pt x="1935" y="0"/>
                      </a:lnTo>
                      <a:lnTo>
                        <a:pt x="1625" y="20"/>
                      </a:lnTo>
                      <a:lnTo>
                        <a:pt x="1575" y="105"/>
                      </a:lnTo>
                      <a:lnTo>
                        <a:pt x="1500" y="65"/>
                      </a:lnTo>
                      <a:lnTo>
                        <a:pt x="1470" y="125"/>
                      </a:lnTo>
                      <a:lnTo>
                        <a:pt x="1370" y="95"/>
                      </a:lnTo>
                      <a:lnTo>
                        <a:pt x="1275" y="150"/>
                      </a:lnTo>
                      <a:lnTo>
                        <a:pt x="1245" y="275"/>
                      </a:lnTo>
                      <a:lnTo>
                        <a:pt x="1050" y="195"/>
                      </a:lnTo>
                      <a:lnTo>
                        <a:pt x="1170" y="330"/>
                      </a:lnTo>
                      <a:lnTo>
                        <a:pt x="965" y="320"/>
                      </a:lnTo>
                      <a:lnTo>
                        <a:pt x="1025" y="420"/>
                      </a:lnTo>
                      <a:lnTo>
                        <a:pt x="965" y="485"/>
                      </a:lnTo>
                      <a:lnTo>
                        <a:pt x="1070" y="515"/>
                      </a:lnTo>
                      <a:lnTo>
                        <a:pt x="1170" y="435"/>
                      </a:lnTo>
                      <a:lnTo>
                        <a:pt x="1265" y="455"/>
                      </a:lnTo>
                      <a:lnTo>
                        <a:pt x="1275" y="510"/>
                      </a:lnTo>
                      <a:lnTo>
                        <a:pt x="1170" y="585"/>
                      </a:lnTo>
                      <a:lnTo>
                        <a:pt x="1340" y="560"/>
                      </a:lnTo>
                      <a:lnTo>
                        <a:pt x="1425" y="465"/>
                      </a:lnTo>
                      <a:lnTo>
                        <a:pt x="1505" y="375"/>
                      </a:lnTo>
                      <a:lnTo>
                        <a:pt x="1505" y="510"/>
                      </a:lnTo>
                      <a:lnTo>
                        <a:pt x="1590" y="510"/>
                      </a:lnTo>
                      <a:lnTo>
                        <a:pt x="1485" y="605"/>
                      </a:lnTo>
                      <a:lnTo>
                        <a:pt x="1325" y="665"/>
                      </a:lnTo>
                      <a:lnTo>
                        <a:pt x="1500" y="815"/>
                      </a:lnTo>
                      <a:lnTo>
                        <a:pt x="1395" y="830"/>
                      </a:lnTo>
                      <a:lnTo>
                        <a:pt x="1245" y="680"/>
                      </a:lnTo>
                      <a:lnTo>
                        <a:pt x="1115" y="710"/>
                      </a:lnTo>
                      <a:lnTo>
                        <a:pt x="1350" y="1020"/>
                      </a:lnTo>
                      <a:lnTo>
                        <a:pt x="1440" y="950"/>
                      </a:lnTo>
                      <a:lnTo>
                        <a:pt x="1410" y="1080"/>
                      </a:lnTo>
                      <a:lnTo>
                        <a:pt x="1235" y="1050"/>
                      </a:lnTo>
                      <a:lnTo>
                        <a:pt x="1095" y="1081"/>
                      </a:lnTo>
                      <a:lnTo>
                        <a:pt x="1050" y="1170"/>
                      </a:lnTo>
                      <a:lnTo>
                        <a:pt x="1205" y="1140"/>
                      </a:lnTo>
                      <a:lnTo>
                        <a:pt x="1335" y="1215"/>
                      </a:lnTo>
                      <a:lnTo>
                        <a:pt x="1410" y="1175"/>
                      </a:lnTo>
                      <a:lnTo>
                        <a:pt x="1415" y="1290"/>
                      </a:lnTo>
                      <a:lnTo>
                        <a:pt x="1325" y="1410"/>
                      </a:lnTo>
                      <a:lnTo>
                        <a:pt x="1245" y="1410"/>
                      </a:lnTo>
                      <a:lnTo>
                        <a:pt x="1050" y="1175"/>
                      </a:lnTo>
                      <a:lnTo>
                        <a:pt x="1160" y="945"/>
                      </a:lnTo>
                      <a:lnTo>
                        <a:pt x="1050" y="825"/>
                      </a:lnTo>
                      <a:lnTo>
                        <a:pt x="995" y="705"/>
                      </a:lnTo>
                      <a:lnTo>
                        <a:pt x="795" y="450"/>
                      </a:lnTo>
                      <a:lnTo>
                        <a:pt x="720" y="48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0" name="Freeform 13">
                  <a:extLst>
                    <a:ext uri="{FF2B5EF4-FFF2-40B4-BE49-F238E27FC236}">
                      <a16:creationId xmlns:a16="http://schemas.microsoft.com/office/drawing/2014/main" id="{9A263051-B230-3A5A-FEB4-A7727827007B}"/>
                    </a:ext>
                  </a:extLst>
                </p:cNvPr>
                <p:cNvSpPr>
                  <a:spLocks/>
                </p:cNvSpPr>
                <p:nvPr/>
              </p:nvSpPr>
              <p:spPr bwMode="auto">
                <a:xfrm>
                  <a:off x="4939114" y="3495780"/>
                  <a:ext cx="58737" cy="73025"/>
                </a:xfrm>
                <a:custGeom>
                  <a:avLst/>
                  <a:gdLst>
                    <a:gd name="T0" fmla="*/ 12 w 33"/>
                    <a:gd name="T1" fmla="*/ 41 h 41"/>
                    <a:gd name="T2" fmla="*/ 0 w 33"/>
                    <a:gd name="T3" fmla="*/ 22 h 41"/>
                    <a:gd name="T4" fmla="*/ 9 w 33"/>
                    <a:gd name="T5" fmla="*/ 0 h 41"/>
                    <a:gd name="T6" fmla="*/ 33 w 33"/>
                    <a:gd name="T7" fmla="*/ 0 h 41"/>
                    <a:gd name="T8" fmla="*/ 24 w 33"/>
                    <a:gd name="T9" fmla="*/ 30 h 41"/>
                    <a:gd name="T10" fmla="*/ 12 w 33"/>
                    <a:gd name="T11" fmla="*/ 41 h 41"/>
                  </a:gdLst>
                  <a:ahLst/>
                  <a:cxnLst>
                    <a:cxn ang="0">
                      <a:pos x="T0" y="T1"/>
                    </a:cxn>
                    <a:cxn ang="0">
                      <a:pos x="T2" y="T3"/>
                    </a:cxn>
                    <a:cxn ang="0">
                      <a:pos x="T4" y="T5"/>
                    </a:cxn>
                    <a:cxn ang="0">
                      <a:pos x="T6" y="T7"/>
                    </a:cxn>
                    <a:cxn ang="0">
                      <a:pos x="T8" y="T9"/>
                    </a:cxn>
                    <a:cxn ang="0">
                      <a:pos x="T10" y="T11"/>
                    </a:cxn>
                  </a:cxnLst>
                  <a:rect l="0" t="0" r="r" b="b"/>
                  <a:pathLst>
                    <a:path w="33" h="41">
                      <a:moveTo>
                        <a:pt x="12" y="41"/>
                      </a:moveTo>
                      <a:lnTo>
                        <a:pt x="0" y="22"/>
                      </a:lnTo>
                      <a:lnTo>
                        <a:pt x="9" y="0"/>
                      </a:lnTo>
                      <a:lnTo>
                        <a:pt x="33" y="0"/>
                      </a:lnTo>
                      <a:lnTo>
                        <a:pt x="24" y="30"/>
                      </a:lnTo>
                      <a:lnTo>
                        <a:pt x="12" y="41"/>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1" name="Freeform 14">
                  <a:extLst>
                    <a:ext uri="{FF2B5EF4-FFF2-40B4-BE49-F238E27FC236}">
                      <a16:creationId xmlns:a16="http://schemas.microsoft.com/office/drawing/2014/main" id="{E4BE259D-1C7F-B862-228C-F85066E8C3A7}"/>
                    </a:ext>
                  </a:extLst>
                </p:cNvPr>
                <p:cNvSpPr>
                  <a:spLocks/>
                </p:cNvSpPr>
                <p:nvPr/>
              </p:nvSpPr>
              <p:spPr bwMode="auto">
                <a:xfrm>
                  <a:off x="3943751" y="2309918"/>
                  <a:ext cx="223838" cy="249237"/>
                </a:xfrm>
                <a:custGeom>
                  <a:avLst/>
                  <a:gdLst>
                    <a:gd name="T0" fmla="*/ 53 w 125"/>
                    <a:gd name="T1" fmla="*/ 128 h 139"/>
                    <a:gd name="T2" fmla="*/ 14 w 125"/>
                    <a:gd name="T3" fmla="*/ 79 h 139"/>
                    <a:gd name="T4" fmla="*/ 0 w 125"/>
                    <a:gd name="T5" fmla="*/ 58 h 139"/>
                    <a:gd name="T6" fmla="*/ 7 w 125"/>
                    <a:gd name="T7" fmla="*/ 37 h 139"/>
                    <a:gd name="T8" fmla="*/ 33 w 125"/>
                    <a:gd name="T9" fmla="*/ 61 h 139"/>
                    <a:gd name="T10" fmla="*/ 54 w 125"/>
                    <a:gd name="T11" fmla="*/ 36 h 139"/>
                    <a:gd name="T12" fmla="*/ 36 w 125"/>
                    <a:gd name="T13" fmla="*/ 22 h 139"/>
                    <a:gd name="T14" fmla="*/ 54 w 125"/>
                    <a:gd name="T15" fmla="*/ 1 h 139"/>
                    <a:gd name="T16" fmla="*/ 80 w 125"/>
                    <a:gd name="T17" fmla="*/ 7 h 139"/>
                    <a:gd name="T18" fmla="*/ 107 w 125"/>
                    <a:gd name="T19" fmla="*/ 0 h 139"/>
                    <a:gd name="T20" fmla="*/ 125 w 125"/>
                    <a:gd name="T21" fmla="*/ 18 h 139"/>
                    <a:gd name="T22" fmla="*/ 93 w 125"/>
                    <a:gd name="T23" fmla="*/ 45 h 139"/>
                    <a:gd name="T24" fmla="*/ 120 w 125"/>
                    <a:gd name="T25" fmla="*/ 72 h 139"/>
                    <a:gd name="T26" fmla="*/ 120 w 125"/>
                    <a:gd name="T27" fmla="*/ 90 h 139"/>
                    <a:gd name="T28" fmla="*/ 113 w 125"/>
                    <a:gd name="T29" fmla="*/ 115 h 139"/>
                    <a:gd name="T30" fmla="*/ 96 w 125"/>
                    <a:gd name="T31" fmla="*/ 120 h 139"/>
                    <a:gd name="T32" fmla="*/ 75 w 125"/>
                    <a:gd name="T33" fmla="*/ 114 h 139"/>
                    <a:gd name="T34" fmla="*/ 65 w 125"/>
                    <a:gd name="T35" fmla="*/ 139 h 139"/>
                    <a:gd name="T36" fmla="*/ 53 w 125"/>
                    <a:gd name="T37" fmla="*/ 1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39">
                      <a:moveTo>
                        <a:pt x="53" y="128"/>
                      </a:moveTo>
                      <a:lnTo>
                        <a:pt x="14" y="79"/>
                      </a:lnTo>
                      <a:lnTo>
                        <a:pt x="0" y="58"/>
                      </a:lnTo>
                      <a:lnTo>
                        <a:pt x="7" y="37"/>
                      </a:lnTo>
                      <a:lnTo>
                        <a:pt x="33" y="61"/>
                      </a:lnTo>
                      <a:lnTo>
                        <a:pt x="54" y="36"/>
                      </a:lnTo>
                      <a:lnTo>
                        <a:pt x="36" y="22"/>
                      </a:lnTo>
                      <a:lnTo>
                        <a:pt x="54" y="1"/>
                      </a:lnTo>
                      <a:lnTo>
                        <a:pt x="80" y="7"/>
                      </a:lnTo>
                      <a:lnTo>
                        <a:pt x="107" y="0"/>
                      </a:lnTo>
                      <a:lnTo>
                        <a:pt x="125" y="18"/>
                      </a:lnTo>
                      <a:lnTo>
                        <a:pt x="93" y="45"/>
                      </a:lnTo>
                      <a:lnTo>
                        <a:pt x="120" y="72"/>
                      </a:lnTo>
                      <a:lnTo>
                        <a:pt x="120" y="90"/>
                      </a:lnTo>
                      <a:lnTo>
                        <a:pt x="113" y="115"/>
                      </a:lnTo>
                      <a:lnTo>
                        <a:pt x="96" y="120"/>
                      </a:lnTo>
                      <a:lnTo>
                        <a:pt x="75" y="114"/>
                      </a:lnTo>
                      <a:lnTo>
                        <a:pt x="65" y="139"/>
                      </a:lnTo>
                      <a:lnTo>
                        <a:pt x="53" y="128"/>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2" name="Freeform 15">
                  <a:extLst>
                    <a:ext uri="{FF2B5EF4-FFF2-40B4-BE49-F238E27FC236}">
                      <a16:creationId xmlns:a16="http://schemas.microsoft.com/office/drawing/2014/main" id="{8EB4652C-4666-F443-5600-0E76564E565A}"/>
                    </a:ext>
                  </a:extLst>
                </p:cNvPr>
                <p:cNvSpPr>
                  <a:spLocks/>
                </p:cNvSpPr>
                <p:nvPr/>
              </p:nvSpPr>
              <p:spPr bwMode="auto">
                <a:xfrm>
                  <a:off x="4039001" y="1806680"/>
                  <a:ext cx="146050" cy="152400"/>
                </a:xfrm>
                <a:custGeom>
                  <a:avLst/>
                  <a:gdLst>
                    <a:gd name="T0" fmla="*/ 81 w 81"/>
                    <a:gd name="T1" fmla="*/ 82 h 85"/>
                    <a:gd name="T2" fmla="*/ 60 w 81"/>
                    <a:gd name="T3" fmla="*/ 85 h 85"/>
                    <a:gd name="T4" fmla="*/ 46 w 81"/>
                    <a:gd name="T5" fmla="*/ 61 h 85"/>
                    <a:gd name="T6" fmla="*/ 22 w 81"/>
                    <a:gd name="T7" fmla="*/ 53 h 85"/>
                    <a:gd name="T8" fmla="*/ 0 w 81"/>
                    <a:gd name="T9" fmla="*/ 45 h 85"/>
                    <a:gd name="T10" fmla="*/ 24 w 81"/>
                    <a:gd name="T11" fmla="*/ 32 h 85"/>
                    <a:gd name="T12" fmla="*/ 10 w 81"/>
                    <a:gd name="T13" fmla="*/ 23 h 85"/>
                    <a:gd name="T14" fmla="*/ 0 w 81"/>
                    <a:gd name="T15" fmla="*/ 0 h 85"/>
                    <a:gd name="T16" fmla="*/ 33 w 81"/>
                    <a:gd name="T17" fmla="*/ 5 h 85"/>
                    <a:gd name="T18" fmla="*/ 40 w 81"/>
                    <a:gd name="T19" fmla="*/ 22 h 85"/>
                    <a:gd name="T20" fmla="*/ 58 w 81"/>
                    <a:gd name="T21" fmla="*/ 29 h 85"/>
                    <a:gd name="T22" fmla="*/ 70 w 81"/>
                    <a:gd name="T23" fmla="*/ 43 h 85"/>
                    <a:gd name="T24" fmla="*/ 69 w 81"/>
                    <a:gd name="T25" fmla="*/ 65 h 85"/>
                    <a:gd name="T26" fmla="*/ 81 w 81"/>
                    <a:gd name="T27"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85">
                      <a:moveTo>
                        <a:pt x="81" y="82"/>
                      </a:moveTo>
                      <a:lnTo>
                        <a:pt x="60" y="85"/>
                      </a:lnTo>
                      <a:lnTo>
                        <a:pt x="46" y="61"/>
                      </a:lnTo>
                      <a:lnTo>
                        <a:pt x="22" y="53"/>
                      </a:lnTo>
                      <a:lnTo>
                        <a:pt x="0" y="45"/>
                      </a:lnTo>
                      <a:lnTo>
                        <a:pt x="24" y="32"/>
                      </a:lnTo>
                      <a:lnTo>
                        <a:pt x="10" y="23"/>
                      </a:lnTo>
                      <a:lnTo>
                        <a:pt x="0" y="0"/>
                      </a:lnTo>
                      <a:lnTo>
                        <a:pt x="33" y="5"/>
                      </a:lnTo>
                      <a:lnTo>
                        <a:pt x="40" y="22"/>
                      </a:lnTo>
                      <a:lnTo>
                        <a:pt x="58" y="29"/>
                      </a:lnTo>
                      <a:lnTo>
                        <a:pt x="70" y="43"/>
                      </a:lnTo>
                      <a:lnTo>
                        <a:pt x="69" y="65"/>
                      </a:lnTo>
                      <a:lnTo>
                        <a:pt x="81" y="82"/>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3" name="Freeform 29">
                  <a:extLst>
                    <a:ext uri="{FF2B5EF4-FFF2-40B4-BE49-F238E27FC236}">
                      <a16:creationId xmlns:a16="http://schemas.microsoft.com/office/drawing/2014/main" id="{37CC6E4D-28A7-8FE7-463B-E8C8ABB798FF}"/>
                    </a:ext>
                  </a:extLst>
                </p:cNvPr>
                <p:cNvSpPr>
                  <a:spLocks/>
                </p:cNvSpPr>
                <p:nvPr/>
              </p:nvSpPr>
              <p:spPr bwMode="auto">
                <a:xfrm>
                  <a:off x="3319864" y="2332143"/>
                  <a:ext cx="625475" cy="450850"/>
                </a:xfrm>
                <a:custGeom>
                  <a:avLst/>
                  <a:gdLst>
                    <a:gd name="T0" fmla="*/ 880 w 1969"/>
                    <a:gd name="T1" fmla="*/ 935 h 1416"/>
                    <a:gd name="T2" fmla="*/ 546 w 1969"/>
                    <a:gd name="T3" fmla="*/ 899 h 1416"/>
                    <a:gd name="T4" fmla="*/ 516 w 1969"/>
                    <a:gd name="T5" fmla="*/ 844 h 1416"/>
                    <a:gd name="T6" fmla="*/ 0 w 1969"/>
                    <a:gd name="T7" fmla="*/ 757 h 1416"/>
                    <a:gd name="T8" fmla="*/ 49 w 1969"/>
                    <a:gd name="T9" fmla="*/ 935 h 1416"/>
                    <a:gd name="T10" fmla="*/ 228 w 1969"/>
                    <a:gd name="T11" fmla="*/ 987 h 1416"/>
                    <a:gd name="T12" fmla="*/ 341 w 1969"/>
                    <a:gd name="T13" fmla="*/ 1053 h 1416"/>
                    <a:gd name="T14" fmla="*/ 277 w 1969"/>
                    <a:gd name="T15" fmla="*/ 1156 h 1416"/>
                    <a:gd name="T16" fmla="*/ 603 w 1969"/>
                    <a:gd name="T17" fmla="*/ 1304 h 1416"/>
                    <a:gd name="T18" fmla="*/ 690 w 1969"/>
                    <a:gd name="T19" fmla="*/ 1301 h 1416"/>
                    <a:gd name="T20" fmla="*/ 986 w 1969"/>
                    <a:gd name="T21" fmla="*/ 1280 h 1416"/>
                    <a:gd name="T22" fmla="*/ 1157 w 1969"/>
                    <a:gd name="T23" fmla="*/ 1235 h 1416"/>
                    <a:gd name="T24" fmla="*/ 1256 w 1969"/>
                    <a:gd name="T25" fmla="*/ 1198 h 1416"/>
                    <a:gd name="T26" fmla="*/ 1328 w 1969"/>
                    <a:gd name="T27" fmla="*/ 1286 h 1416"/>
                    <a:gd name="T28" fmla="*/ 1370 w 1969"/>
                    <a:gd name="T29" fmla="*/ 1359 h 1416"/>
                    <a:gd name="T30" fmla="*/ 1563 w 1969"/>
                    <a:gd name="T31" fmla="*/ 1416 h 1416"/>
                    <a:gd name="T32" fmla="*/ 1768 w 1969"/>
                    <a:gd name="T33" fmla="*/ 1386 h 1416"/>
                    <a:gd name="T34" fmla="*/ 1794 w 1969"/>
                    <a:gd name="T35" fmla="*/ 1322 h 1416"/>
                    <a:gd name="T36" fmla="*/ 1745 w 1969"/>
                    <a:gd name="T37" fmla="*/ 1265 h 1416"/>
                    <a:gd name="T38" fmla="*/ 1677 w 1969"/>
                    <a:gd name="T39" fmla="*/ 1265 h 1416"/>
                    <a:gd name="T40" fmla="*/ 1692 w 1969"/>
                    <a:gd name="T41" fmla="*/ 1210 h 1416"/>
                    <a:gd name="T42" fmla="*/ 1779 w 1969"/>
                    <a:gd name="T43" fmla="*/ 1165 h 1416"/>
                    <a:gd name="T44" fmla="*/ 1836 w 1969"/>
                    <a:gd name="T45" fmla="*/ 1186 h 1416"/>
                    <a:gd name="T46" fmla="*/ 1916 w 1969"/>
                    <a:gd name="T47" fmla="*/ 1183 h 1416"/>
                    <a:gd name="T48" fmla="*/ 1969 w 1969"/>
                    <a:gd name="T49" fmla="*/ 1195 h 1416"/>
                    <a:gd name="T50" fmla="*/ 1886 w 1969"/>
                    <a:gd name="T51" fmla="*/ 1053 h 1416"/>
                    <a:gd name="T52" fmla="*/ 1700 w 1969"/>
                    <a:gd name="T53" fmla="*/ 932 h 1416"/>
                    <a:gd name="T54" fmla="*/ 1628 w 1969"/>
                    <a:gd name="T55" fmla="*/ 799 h 1416"/>
                    <a:gd name="T56" fmla="*/ 1628 w 1969"/>
                    <a:gd name="T57" fmla="*/ 717 h 1416"/>
                    <a:gd name="T58" fmla="*/ 1717 w 1969"/>
                    <a:gd name="T59" fmla="*/ 583 h 1416"/>
                    <a:gd name="T60" fmla="*/ 1684 w 1969"/>
                    <a:gd name="T61" fmla="*/ 423 h 1416"/>
                    <a:gd name="T62" fmla="*/ 1669 w 1969"/>
                    <a:gd name="T63" fmla="*/ 201 h 1416"/>
                    <a:gd name="T64" fmla="*/ 1621 w 1969"/>
                    <a:gd name="T65" fmla="*/ 96 h 1416"/>
                    <a:gd name="T66" fmla="*/ 1486 w 1969"/>
                    <a:gd name="T67" fmla="*/ 0 h 1416"/>
                    <a:gd name="T68" fmla="*/ 1401 w 1969"/>
                    <a:gd name="T69" fmla="*/ 46 h 1416"/>
                    <a:gd name="T70" fmla="*/ 1354 w 1969"/>
                    <a:gd name="T71" fmla="*/ 264 h 1416"/>
                    <a:gd name="T72" fmla="*/ 1339 w 1969"/>
                    <a:gd name="T73" fmla="*/ 424 h 1416"/>
                    <a:gd name="T74" fmla="*/ 1271 w 1969"/>
                    <a:gd name="T75" fmla="*/ 524 h 1416"/>
                    <a:gd name="T76" fmla="*/ 1239 w 1969"/>
                    <a:gd name="T77" fmla="*/ 408 h 1416"/>
                    <a:gd name="T78" fmla="*/ 1191 w 1969"/>
                    <a:gd name="T79" fmla="*/ 64 h 1416"/>
                    <a:gd name="T80" fmla="*/ 1021 w 1969"/>
                    <a:gd name="T81" fmla="*/ 533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9" h="1416">
                      <a:moveTo>
                        <a:pt x="1021" y="533"/>
                      </a:moveTo>
                      <a:lnTo>
                        <a:pt x="880" y="935"/>
                      </a:lnTo>
                      <a:lnTo>
                        <a:pt x="584" y="869"/>
                      </a:lnTo>
                      <a:lnTo>
                        <a:pt x="546" y="899"/>
                      </a:lnTo>
                      <a:lnTo>
                        <a:pt x="512" y="902"/>
                      </a:lnTo>
                      <a:lnTo>
                        <a:pt x="516" y="844"/>
                      </a:lnTo>
                      <a:lnTo>
                        <a:pt x="46" y="702"/>
                      </a:lnTo>
                      <a:lnTo>
                        <a:pt x="0" y="757"/>
                      </a:lnTo>
                      <a:lnTo>
                        <a:pt x="23" y="878"/>
                      </a:lnTo>
                      <a:lnTo>
                        <a:pt x="49" y="935"/>
                      </a:lnTo>
                      <a:lnTo>
                        <a:pt x="144" y="971"/>
                      </a:lnTo>
                      <a:lnTo>
                        <a:pt x="228" y="987"/>
                      </a:lnTo>
                      <a:lnTo>
                        <a:pt x="296" y="1014"/>
                      </a:lnTo>
                      <a:lnTo>
                        <a:pt x="341" y="1053"/>
                      </a:lnTo>
                      <a:lnTo>
                        <a:pt x="315" y="1117"/>
                      </a:lnTo>
                      <a:lnTo>
                        <a:pt x="277" y="1156"/>
                      </a:lnTo>
                      <a:lnTo>
                        <a:pt x="326" y="1247"/>
                      </a:lnTo>
                      <a:lnTo>
                        <a:pt x="603" y="1304"/>
                      </a:lnTo>
                      <a:lnTo>
                        <a:pt x="649" y="1280"/>
                      </a:lnTo>
                      <a:lnTo>
                        <a:pt x="690" y="1301"/>
                      </a:lnTo>
                      <a:lnTo>
                        <a:pt x="850" y="1322"/>
                      </a:lnTo>
                      <a:lnTo>
                        <a:pt x="986" y="1280"/>
                      </a:lnTo>
                      <a:lnTo>
                        <a:pt x="1077" y="1286"/>
                      </a:lnTo>
                      <a:lnTo>
                        <a:pt x="1157" y="1235"/>
                      </a:lnTo>
                      <a:lnTo>
                        <a:pt x="1199" y="1174"/>
                      </a:lnTo>
                      <a:lnTo>
                        <a:pt x="1256" y="1198"/>
                      </a:lnTo>
                      <a:lnTo>
                        <a:pt x="1260" y="1259"/>
                      </a:lnTo>
                      <a:lnTo>
                        <a:pt x="1328" y="1286"/>
                      </a:lnTo>
                      <a:lnTo>
                        <a:pt x="1389" y="1316"/>
                      </a:lnTo>
                      <a:lnTo>
                        <a:pt x="1370" y="1359"/>
                      </a:lnTo>
                      <a:lnTo>
                        <a:pt x="1434" y="1386"/>
                      </a:lnTo>
                      <a:lnTo>
                        <a:pt x="1563" y="1416"/>
                      </a:lnTo>
                      <a:lnTo>
                        <a:pt x="1658" y="1416"/>
                      </a:lnTo>
                      <a:lnTo>
                        <a:pt x="1768" y="1386"/>
                      </a:lnTo>
                      <a:lnTo>
                        <a:pt x="1821" y="1349"/>
                      </a:lnTo>
                      <a:lnTo>
                        <a:pt x="1794" y="1322"/>
                      </a:lnTo>
                      <a:lnTo>
                        <a:pt x="1798" y="1250"/>
                      </a:lnTo>
                      <a:lnTo>
                        <a:pt x="1745" y="1265"/>
                      </a:lnTo>
                      <a:lnTo>
                        <a:pt x="1650" y="1322"/>
                      </a:lnTo>
                      <a:lnTo>
                        <a:pt x="1677" y="1265"/>
                      </a:lnTo>
                      <a:lnTo>
                        <a:pt x="1643" y="1195"/>
                      </a:lnTo>
                      <a:lnTo>
                        <a:pt x="1692" y="1210"/>
                      </a:lnTo>
                      <a:lnTo>
                        <a:pt x="1749" y="1222"/>
                      </a:lnTo>
                      <a:lnTo>
                        <a:pt x="1779" y="1165"/>
                      </a:lnTo>
                      <a:lnTo>
                        <a:pt x="1836" y="1137"/>
                      </a:lnTo>
                      <a:lnTo>
                        <a:pt x="1836" y="1186"/>
                      </a:lnTo>
                      <a:lnTo>
                        <a:pt x="1870" y="1198"/>
                      </a:lnTo>
                      <a:lnTo>
                        <a:pt x="1916" y="1183"/>
                      </a:lnTo>
                      <a:lnTo>
                        <a:pt x="1923" y="1210"/>
                      </a:lnTo>
                      <a:lnTo>
                        <a:pt x="1969" y="1195"/>
                      </a:lnTo>
                      <a:lnTo>
                        <a:pt x="1969" y="1108"/>
                      </a:lnTo>
                      <a:lnTo>
                        <a:pt x="1886" y="1053"/>
                      </a:lnTo>
                      <a:lnTo>
                        <a:pt x="1836" y="1003"/>
                      </a:lnTo>
                      <a:lnTo>
                        <a:pt x="1700" y="932"/>
                      </a:lnTo>
                      <a:lnTo>
                        <a:pt x="1639" y="872"/>
                      </a:lnTo>
                      <a:lnTo>
                        <a:pt x="1628" y="799"/>
                      </a:lnTo>
                      <a:lnTo>
                        <a:pt x="1601" y="760"/>
                      </a:lnTo>
                      <a:lnTo>
                        <a:pt x="1628" y="717"/>
                      </a:lnTo>
                      <a:lnTo>
                        <a:pt x="1649" y="656"/>
                      </a:lnTo>
                      <a:lnTo>
                        <a:pt x="1717" y="583"/>
                      </a:lnTo>
                      <a:lnTo>
                        <a:pt x="1687" y="505"/>
                      </a:lnTo>
                      <a:lnTo>
                        <a:pt x="1684" y="423"/>
                      </a:lnTo>
                      <a:lnTo>
                        <a:pt x="1681" y="288"/>
                      </a:lnTo>
                      <a:lnTo>
                        <a:pt x="1669" y="201"/>
                      </a:lnTo>
                      <a:lnTo>
                        <a:pt x="1685" y="151"/>
                      </a:lnTo>
                      <a:lnTo>
                        <a:pt x="1621" y="96"/>
                      </a:lnTo>
                      <a:lnTo>
                        <a:pt x="1553" y="45"/>
                      </a:lnTo>
                      <a:lnTo>
                        <a:pt x="1486" y="0"/>
                      </a:lnTo>
                      <a:lnTo>
                        <a:pt x="1453" y="55"/>
                      </a:lnTo>
                      <a:lnTo>
                        <a:pt x="1401" y="46"/>
                      </a:lnTo>
                      <a:lnTo>
                        <a:pt x="1370" y="110"/>
                      </a:lnTo>
                      <a:lnTo>
                        <a:pt x="1354" y="264"/>
                      </a:lnTo>
                      <a:lnTo>
                        <a:pt x="1332" y="345"/>
                      </a:lnTo>
                      <a:lnTo>
                        <a:pt x="1339" y="424"/>
                      </a:lnTo>
                      <a:lnTo>
                        <a:pt x="1332" y="497"/>
                      </a:lnTo>
                      <a:lnTo>
                        <a:pt x="1271" y="524"/>
                      </a:lnTo>
                      <a:lnTo>
                        <a:pt x="1241" y="469"/>
                      </a:lnTo>
                      <a:lnTo>
                        <a:pt x="1239" y="408"/>
                      </a:lnTo>
                      <a:lnTo>
                        <a:pt x="1258" y="170"/>
                      </a:lnTo>
                      <a:lnTo>
                        <a:pt x="1191" y="64"/>
                      </a:lnTo>
                      <a:lnTo>
                        <a:pt x="1134" y="209"/>
                      </a:lnTo>
                      <a:lnTo>
                        <a:pt x="1021" y="533"/>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4" name="Freeform 30">
                  <a:extLst>
                    <a:ext uri="{FF2B5EF4-FFF2-40B4-BE49-F238E27FC236}">
                      <a16:creationId xmlns:a16="http://schemas.microsoft.com/office/drawing/2014/main" id="{466C3093-3E9A-E106-E25B-DACA440D6B19}"/>
                    </a:ext>
                  </a:extLst>
                </p:cNvPr>
                <p:cNvSpPr>
                  <a:spLocks/>
                </p:cNvSpPr>
                <p:nvPr/>
              </p:nvSpPr>
              <p:spPr bwMode="auto">
                <a:xfrm>
                  <a:off x="3794526" y="2000355"/>
                  <a:ext cx="158750" cy="188913"/>
                </a:xfrm>
                <a:custGeom>
                  <a:avLst/>
                  <a:gdLst>
                    <a:gd name="T0" fmla="*/ 672 w 1051"/>
                    <a:gd name="T1" fmla="*/ 1551 h 1575"/>
                    <a:gd name="T2" fmla="*/ 547 w 1051"/>
                    <a:gd name="T3" fmla="*/ 1575 h 1575"/>
                    <a:gd name="T4" fmla="*/ 466 w 1051"/>
                    <a:gd name="T5" fmla="*/ 1488 h 1575"/>
                    <a:gd name="T6" fmla="*/ 370 w 1051"/>
                    <a:gd name="T7" fmla="*/ 1498 h 1575"/>
                    <a:gd name="T8" fmla="*/ 283 w 1051"/>
                    <a:gd name="T9" fmla="*/ 1407 h 1575"/>
                    <a:gd name="T10" fmla="*/ 144 w 1051"/>
                    <a:gd name="T11" fmla="*/ 1474 h 1575"/>
                    <a:gd name="T12" fmla="*/ 0 w 1051"/>
                    <a:gd name="T13" fmla="*/ 1462 h 1575"/>
                    <a:gd name="T14" fmla="*/ 120 w 1051"/>
                    <a:gd name="T15" fmla="*/ 967 h 1575"/>
                    <a:gd name="T16" fmla="*/ 211 w 1051"/>
                    <a:gd name="T17" fmla="*/ 980 h 1575"/>
                    <a:gd name="T18" fmla="*/ 278 w 1051"/>
                    <a:gd name="T19" fmla="*/ 1023 h 1575"/>
                    <a:gd name="T20" fmla="*/ 346 w 1051"/>
                    <a:gd name="T21" fmla="*/ 1071 h 1575"/>
                    <a:gd name="T22" fmla="*/ 384 w 1051"/>
                    <a:gd name="T23" fmla="*/ 980 h 1575"/>
                    <a:gd name="T24" fmla="*/ 350 w 1051"/>
                    <a:gd name="T25" fmla="*/ 845 h 1575"/>
                    <a:gd name="T26" fmla="*/ 249 w 1051"/>
                    <a:gd name="T27" fmla="*/ 766 h 1575"/>
                    <a:gd name="T28" fmla="*/ 475 w 1051"/>
                    <a:gd name="T29" fmla="*/ 0 h 1575"/>
                    <a:gd name="T30" fmla="*/ 600 w 1051"/>
                    <a:gd name="T31" fmla="*/ 87 h 1575"/>
                    <a:gd name="T32" fmla="*/ 682 w 1051"/>
                    <a:gd name="T33" fmla="*/ 178 h 1575"/>
                    <a:gd name="T34" fmla="*/ 605 w 1051"/>
                    <a:gd name="T35" fmla="*/ 260 h 1575"/>
                    <a:gd name="T36" fmla="*/ 595 w 1051"/>
                    <a:gd name="T37" fmla="*/ 404 h 1575"/>
                    <a:gd name="T38" fmla="*/ 662 w 1051"/>
                    <a:gd name="T39" fmla="*/ 524 h 1575"/>
                    <a:gd name="T40" fmla="*/ 586 w 1051"/>
                    <a:gd name="T41" fmla="*/ 615 h 1575"/>
                    <a:gd name="T42" fmla="*/ 595 w 1051"/>
                    <a:gd name="T43" fmla="*/ 687 h 1575"/>
                    <a:gd name="T44" fmla="*/ 658 w 1051"/>
                    <a:gd name="T45" fmla="*/ 749 h 1575"/>
                    <a:gd name="T46" fmla="*/ 624 w 1051"/>
                    <a:gd name="T47" fmla="*/ 826 h 1575"/>
                    <a:gd name="T48" fmla="*/ 648 w 1051"/>
                    <a:gd name="T49" fmla="*/ 845 h 1575"/>
                    <a:gd name="T50" fmla="*/ 734 w 1051"/>
                    <a:gd name="T51" fmla="*/ 831 h 1575"/>
                    <a:gd name="T52" fmla="*/ 763 w 1051"/>
                    <a:gd name="T53" fmla="*/ 984 h 1575"/>
                    <a:gd name="T54" fmla="*/ 802 w 1051"/>
                    <a:gd name="T55" fmla="*/ 821 h 1575"/>
                    <a:gd name="T56" fmla="*/ 878 w 1051"/>
                    <a:gd name="T57" fmla="*/ 783 h 1575"/>
                    <a:gd name="T58" fmla="*/ 994 w 1051"/>
                    <a:gd name="T59" fmla="*/ 812 h 1575"/>
                    <a:gd name="T60" fmla="*/ 1046 w 1051"/>
                    <a:gd name="T61" fmla="*/ 922 h 1575"/>
                    <a:gd name="T62" fmla="*/ 1051 w 1051"/>
                    <a:gd name="T63" fmla="*/ 1066 h 1575"/>
                    <a:gd name="T64" fmla="*/ 984 w 1051"/>
                    <a:gd name="T65" fmla="*/ 1176 h 1575"/>
                    <a:gd name="T66" fmla="*/ 931 w 1051"/>
                    <a:gd name="T67" fmla="*/ 1253 h 1575"/>
                    <a:gd name="T68" fmla="*/ 907 w 1051"/>
                    <a:gd name="T69" fmla="*/ 1378 h 1575"/>
                    <a:gd name="T70" fmla="*/ 854 w 1051"/>
                    <a:gd name="T71" fmla="*/ 1455 h 1575"/>
                    <a:gd name="T72" fmla="*/ 778 w 1051"/>
                    <a:gd name="T73" fmla="*/ 1532 h 1575"/>
                    <a:gd name="T74" fmla="*/ 672 w 1051"/>
                    <a:gd name="T75" fmla="*/ 155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1" h="1575">
                      <a:moveTo>
                        <a:pt x="672" y="1551"/>
                      </a:moveTo>
                      <a:lnTo>
                        <a:pt x="547" y="1575"/>
                      </a:lnTo>
                      <a:lnTo>
                        <a:pt x="466" y="1488"/>
                      </a:lnTo>
                      <a:lnTo>
                        <a:pt x="370" y="1498"/>
                      </a:lnTo>
                      <a:lnTo>
                        <a:pt x="283" y="1407"/>
                      </a:lnTo>
                      <a:lnTo>
                        <a:pt x="144" y="1474"/>
                      </a:lnTo>
                      <a:lnTo>
                        <a:pt x="0" y="1462"/>
                      </a:lnTo>
                      <a:lnTo>
                        <a:pt x="120" y="967"/>
                      </a:lnTo>
                      <a:lnTo>
                        <a:pt x="211" y="980"/>
                      </a:lnTo>
                      <a:lnTo>
                        <a:pt x="278" y="1023"/>
                      </a:lnTo>
                      <a:lnTo>
                        <a:pt x="346" y="1071"/>
                      </a:lnTo>
                      <a:lnTo>
                        <a:pt x="384" y="980"/>
                      </a:lnTo>
                      <a:lnTo>
                        <a:pt x="350" y="845"/>
                      </a:lnTo>
                      <a:lnTo>
                        <a:pt x="249" y="766"/>
                      </a:lnTo>
                      <a:lnTo>
                        <a:pt x="475" y="0"/>
                      </a:lnTo>
                      <a:lnTo>
                        <a:pt x="600" y="87"/>
                      </a:lnTo>
                      <a:lnTo>
                        <a:pt x="682" y="178"/>
                      </a:lnTo>
                      <a:lnTo>
                        <a:pt x="605" y="260"/>
                      </a:lnTo>
                      <a:lnTo>
                        <a:pt x="595" y="404"/>
                      </a:lnTo>
                      <a:lnTo>
                        <a:pt x="662" y="524"/>
                      </a:lnTo>
                      <a:lnTo>
                        <a:pt x="586" y="615"/>
                      </a:lnTo>
                      <a:lnTo>
                        <a:pt x="595" y="687"/>
                      </a:lnTo>
                      <a:lnTo>
                        <a:pt x="658" y="749"/>
                      </a:lnTo>
                      <a:lnTo>
                        <a:pt x="624" y="826"/>
                      </a:lnTo>
                      <a:lnTo>
                        <a:pt x="648" y="845"/>
                      </a:lnTo>
                      <a:lnTo>
                        <a:pt x="734" y="831"/>
                      </a:lnTo>
                      <a:lnTo>
                        <a:pt x="763" y="984"/>
                      </a:lnTo>
                      <a:lnTo>
                        <a:pt x="802" y="821"/>
                      </a:lnTo>
                      <a:lnTo>
                        <a:pt x="878" y="783"/>
                      </a:lnTo>
                      <a:lnTo>
                        <a:pt x="994" y="812"/>
                      </a:lnTo>
                      <a:lnTo>
                        <a:pt x="1046" y="922"/>
                      </a:lnTo>
                      <a:lnTo>
                        <a:pt x="1051" y="1066"/>
                      </a:lnTo>
                      <a:lnTo>
                        <a:pt x="984" y="1176"/>
                      </a:lnTo>
                      <a:lnTo>
                        <a:pt x="931" y="1253"/>
                      </a:lnTo>
                      <a:lnTo>
                        <a:pt x="907" y="1378"/>
                      </a:lnTo>
                      <a:lnTo>
                        <a:pt x="854" y="1455"/>
                      </a:lnTo>
                      <a:lnTo>
                        <a:pt x="778" y="1532"/>
                      </a:lnTo>
                      <a:lnTo>
                        <a:pt x="672" y="1551"/>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5" name="Freeform 36">
                  <a:extLst>
                    <a:ext uri="{FF2B5EF4-FFF2-40B4-BE49-F238E27FC236}">
                      <a16:creationId xmlns:a16="http://schemas.microsoft.com/office/drawing/2014/main" id="{827A2332-E8C5-E30D-F2DC-6B3BA1BE1AF1}"/>
                    </a:ext>
                  </a:extLst>
                </p:cNvPr>
                <p:cNvSpPr>
                  <a:spLocks/>
                </p:cNvSpPr>
                <p:nvPr/>
              </p:nvSpPr>
              <p:spPr bwMode="auto">
                <a:xfrm>
                  <a:off x="3573864" y="2011468"/>
                  <a:ext cx="69850" cy="47625"/>
                </a:xfrm>
                <a:custGeom>
                  <a:avLst/>
                  <a:gdLst>
                    <a:gd name="T0" fmla="*/ 288 w 464"/>
                    <a:gd name="T1" fmla="*/ 280 h 400"/>
                    <a:gd name="T2" fmla="*/ 136 w 464"/>
                    <a:gd name="T3" fmla="*/ 400 h 400"/>
                    <a:gd name="T4" fmla="*/ 0 w 464"/>
                    <a:gd name="T5" fmla="*/ 288 h 400"/>
                    <a:gd name="T6" fmla="*/ 96 w 464"/>
                    <a:gd name="T7" fmla="*/ 168 h 400"/>
                    <a:gd name="T8" fmla="*/ 304 w 464"/>
                    <a:gd name="T9" fmla="*/ 80 h 400"/>
                    <a:gd name="T10" fmla="*/ 432 w 464"/>
                    <a:gd name="T11" fmla="*/ 0 h 400"/>
                    <a:gd name="T12" fmla="*/ 464 w 464"/>
                    <a:gd name="T13" fmla="*/ 80 h 400"/>
                    <a:gd name="T14" fmla="*/ 368 w 464"/>
                    <a:gd name="T15" fmla="*/ 192 h 400"/>
                    <a:gd name="T16" fmla="*/ 288 w 464"/>
                    <a:gd name="T17"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0">
                      <a:moveTo>
                        <a:pt x="288" y="280"/>
                      </a:moveTo>
                      <a:lnTo>
                        <a:pt x="136" y="400"/>
                      </a:lnTo>
                      <a:lnTo>
                        <a:pt x="0" y="288"/>
                      </a:lnTo>
                      <a:lnTo>
                        <a:pt x="96" y="168"/>
                      </a:lnTo>
                      <a:lnTo>
                        <a:pt x="304" y="80"/>
                      </a:lnTo>
                      <a:lnTo>
                        <a:pt x="432" y="0"/>
                      </a:lnTo>
                      <a:lnTo>
                        <a:pt x="464" y="80"/>
                      </a:lnTo>
                      <a:lnTo>
                        <a:pt x="368" y="192"/>
                      </a:lnTo>
                      <a:lnTo>
                        <a:pt x="288" y="280"/>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6" name="Freeform 37">
                  <a:extLst>
                    <a:ext uri="{FF2B5EF4-FFF2-40B4-BE49-F238E27FC236}">
                      <a16:creationId xmlns:a16="http://schemas.microsoft.com/office/drawing/2014/main" id="{ABBA2525-CA01-1C07-C783-5F0140C0FE2B}"/>
                    </a:ext>
                  </a:extLst>
                </p:cNvPr>
                <p:cNvSpPr>
                  <a:spLocks/>
                </p:cNvSpPr>
                <p:nvPr/>
              </p:nvSpPr>
              <p:spPr bwMode="auto">
                <a:xfrm>
                  <a:off x="3746901" y="1968605"/>
                  <a:ext cx="33338" cy="15875"/>
                </a:xfrm>
                <a:custGeom>
                  <a:avLst/>
                  <a:gdLst>
                    <a:gd name="T0" fmla="*/ 230 w 230"/>
                    <a:gd name="T1" fmla="*/ 103 h 140"/>
                    <a:gd name="T2" fmla="*/ 171 w 230"/>
                    <a:gd name="T3" fmla="*/ 140 h 140"/>
                    <a:gd name="T4" fmla="*/ 62 w 230"/>
                    <a:gd name="T5" fmla="*/ 122 h 140"/>
                    <a:gd name="T6" fmla="*/ 0 w 230"/>
                    <a:gd name="T7" fmla="*/ 46 h 140"/>
                    <a:gd name="T8" fmla="*/ 33 w 230"/>
                    <a:gd name="T9" fmla="*/ 0 h 140"/>
                    <a:gd name="T10" fmla="*/ 96 w 230"/>
                    <a:gd name="T11" fmla="*/ 5 h 140"/>
                    <a:gd name="T12" fmla="*/ 135 w 230"/>
                    <a:gd name="T13" fmla="*/ 4 h 140"/>
                    <a:gd name="T14" fmla="*/ 191 w 230"/>
                    <a:gd name="T15" fmla="*/ 36 h 140"/>
                    <a:gd name="T16" fmla="*/ 230 w 230"/>
                    <a:gd name="T17" fmla="*/ 10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40">
                      <a:moveTo>
                        <a:pt x="230" y="103"/>
                      </a:moveTo>
                      <a:lnTo>
                        <a:pt x="171" y="140"/>
                      </a:lnTo>
                      <a:lnTo>
                        <a:pt x="62" y="122"/>
                      </a:lnTo>
                      <a:lnTo>
                        <a:pt x="0" y="46"/>
                      </a:lnTo>
                      <a:lnTo>
                        <a:pt x="33" y="0"/>
                      </a:lnTo>
                      <a:lnTo>
                        <a:pt x="96" y="5"/>
                      </a:lnTo>
                      <a:lnTo>
                        <a:pt x="135" y="4"/>
                      </a:lnTo>
                      <a:lnTo>
                        <a:pt x="191" y="36"/>
                      </a:lnTo>
                      <a:lnTo>
                        <a:pt x="230" y="103"/>
                      </a:lnTo>
                      <a:close/>
                    </a:path>
                  </a:pathLst>
                </a:custGeom>
                <a:grpFill/>
                <a:ln w="12700" cmpd="sng">
                  <a:solidFill>
                    <a:sysClr val="window" lastClr="FFFFFF">
                      <a:lumMod val="95000"/>
                    </a:sysClr>
                  </a:solidFill>
                  <a:prstDash val="solid"/>
                  <a:round/>
                  <a:headEnd/>
                  <a:tailEnd/>
                </a:ln>
                <a:effectLst>
                  <a:outerShdw dist="28398" dir="6993903" algn="ctr" rotWithShape="0">
                    <a:srgbClr val="B2B2B2">
                      <a:alpha val="50000"/>
                    </a:srgbClr>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7" name="Freeform 38">
                  <a:extLst>
                    <a:ext uri="{FF2B5EF4-FFF2-40B4-BE49-F238E27FC236}">
                      <a16:creationId xmlns:a16="http://schemas.microsoft.com/office/drawing/2014/main" id="{C1ED1B54-C283-C622-B081-5595EABBBAFB}"/>
                    </a:ext>
                  </a:extLst>
                </p:cNvPr>
                <p:cNvSpPr>
                  <a:spLocks/>
                </p:cNvSpPr>
                <p:nvPr/>
              </p:nvSpPr>
              <p:spPr bwMode="auto">
                <a:xfrm>
                  <a:off x="3732614" y="1882880"/>
                  <a:ext cx="28575" cy="25400"/>
                </a:xfrm>
                <a:custGeom>
                  <a:avLst/>
                  <a:gdLst>
                    <a:gd name="T0" fmla="*/ 177 w 191"/>
                    <a:gd name="T1" fmla="*/ 144 h 202"/>
                    <a:gd name="T2" fmla="*/ 171 w 191"/>
                    <a:gd name="T3" fmla="*/ 193 h 202"/>
                    <a:gd name="T4" fmla="*/ 105 w 191"/>
                    <a:gd name="T5" fmla="*/ 202 h 202"/>
                    <a:gd name="T6" fmla="*/ 62 w 191"/>
                    <a:gd name="T7" fmla="*/ 175 h 202"/>
                    <a:gd name="T8" fmla="*/ 0 w 191"/>
                    <a:gd name="T9" fmla="*/ 99 h 202"/>
                    <a:gd name="T10" fmla="*/ 7 w 191"/>
                    <a:gd name="T11" fmla="*/ 29 h 202"/>
                    <a:gd name="T12" fmla="*/ 67 w 191"/>
                    <a:gd name="T13" fmla="*/ 0 h 202"/>
                    <a:gd name="T14" fmla="*/ 125 w 191"/>
                    <a:gd name="T15" fmla="*/ 39 h 202"/>
                    <a:gd name="T16" fmla="*/ 191 w 191"/>
                    <a:gd name="T17" fmla="*/ 89 h 202"/>
                    <a:gd name="T18" fmla="*/ 177 w 191"/>
                    <a:gd name="T19" fmla="*/ 1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202">
                      <a:moveTo>
                        <a:pt x="177" y="144"/>
                      </a:moveTo>
                      <a:lnTo>
                        <a:pt x="171" y="193"/>
                      </a:lnTo>
                      <a:lnTo>
                        <a:pt x="105" y="202"/>
                      </a:lnTo>
                      <a:lnTo>
                        <a:pt x="62" y="175"/>
                      </a:lnTo>
                      <a:lnTo>
                        <a:pt x="0" y="99"/>
                      </a:lnTo>
                      <a:lnTo>
                        <a:pt x="7" y="29"/>
                      </a:lnTo>
                      <a:lnTo>
                        <a:pt x="67" y="0"/>
                      </a:lnTo>
                      <a:lnTo>
                        <a:pt x="125" y="39"/>
                      </a:lnTo>
                      <a:lnTo>
                        <a:pt x="191" y="89"/>
                      </a:lnTo>
                      <a:lnTo>
                        <a:pt x="177" y="144"/>
                      </a:lnTo>
                      <a:close/>
                    </a:path>
                  </a:pathLst>
                </a:custGeom>
                <a:grpFill/>
                <a:ln w="12700" cmpd="sng">
                  <a:solidFill>
                    <a:sysClr val="window" lastClr="FFFFFF">
                      <a:lumMod val="95000"/>
                    </a:sysClr>
                  </a:solidFill>
                  <a:prstDash val="solid"/>
                  <a:round/>
                  <a:headEnd/>
                  <a:tailEnd/>
                </a:ln>
                <a:effectLst>
                  <a:outerShdw dist="28398" dir="6993903" algn="ctr" rotWithShape="0">
                    <a:srgbClr val="B2B2B2">
                      <a:alpha val="50000"/>
                    </a:srgbClr>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sp>
              <p:nvSpPr>
                <p:cNvPr id="218" name="Freeform 39">
                  <a:extLst>
                    <a:ext uri="{FF2B5EF4-FFF2-40B4-BE49-F238E27FC236}">
                      <a16:creationId xmlns:a16="http://schemas.microsoft.com/office/drawing/2014/main" id="{D1CD719B-57E9-44B6-394D-0C7EA617C66C}"/>
                    </a:ext>
                  </a:extLst>
                </p:cNvPr>
                <p:cNvSpPr>
                  <a:spLocks/>
                </p:cNvSpPr>
                <p:nvPr/>
              </p:nvSpPr>
              <p:spPr bwMode="auto">
                <a:xfrm>
                  <a:off x="3824689" y="2292455"/>
                  <a:ext cx="82550" cy="77788"/>
                </a:xfrm>
                <a:custGeom>
                  <a:avLst/>
                  <a:gdLst>
                    <a:gd name="T0" fmla="*/ 546 w 546"/>
                    <a:gd name="T1" fmla="*/ 252 h 654"/>
                    <a:gd name="T2" fmla="*/ 450 w 546"/>
                    <a:gd name="T3" fmla="*/ 438 h 654"/>
                    <a:gd name="T4" fmla="*/ 324 w 546"/>
                    <a:gd name="T5" fmla="*/ 528 h 654"/>
                    <a:gd name="T6" fmla="*/ 330 w 546"/>
                    <a:gd name="T7" fmla="*/ 594 h 654"/>
                    <a:gd name="T8" fmla="*/ 270 w 546"/>
                    <a:gd name="T9" fmla="*/ 654 h 654"/>
                    <a:gd name="T10" fmla="*/ 168 w 546"/>
                    <a:gd name="T11" fmla="*/ 606 h 654"/>
                    <a:gd name="T12" fmla="*/ 156 w 546"/>
                    <a:gd name="T13" fmla="*/ 510 h 654"/>
                    <a:gd name="T14" fmla="*/ 130 w 546"/>
                    <a:gd name="T15" fmla="*/ 336 h 654"/>
                    <a:gd name="T16" fmla="*/ 0 w 546"/>
                    <a:gd name="T17" fmla="*/ 174 h 654"/>
                    <a:gd name="T18" fmla="*/ 144 w 546"/>
                    <a:gd name="T19" fmla="*/ 0 h 654"/>
                    <a:gd name="T20" fmla="*/ 354 w 546"/>
                    <a:gd name="T21" fmla="*/ 90 h 654"/>
                    <a:gd name="T22" fmla="*/ 546 w 546"/>
                    <a:gd name="T23" fmla="*/ 25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6" h="654">
                      <a:moveTo>
                        <a:pt x="546" y="252"/>
                      </a:moveTo>
                      <a:lnTo>
                        <a:pt x="450" y="438"/>
                      </a:lnTo>
                      <a:lnTo>
                        <a:pt x="324" y="528"/>
                      </a:lnTo>
                      <a:lnTo>
                        <a:pt x="330" y="594"/>
                      </a:lnTo>
                      <a:lnTo>
                        <a:pt x="270" y="654"/>
                      </a:lnTo>
                      <a:lnTo>
                        <a:pt x="168" y="606"/>
                      </a:lnTo>
                      <a:lnTo>
                        <a:pt x="156" y="510"/>
                      </a:lnTo>
                      <a:lnTo>
                        <a:pt x="130" y="336"/>
                      </a:lnTo>
                      <a:lnTo>
                        <a:pt x="0" y="174"/>
                      </a:lnTo>
                      <a:lnTo>
                        <a:pt x="144" y="0"/>
                      </a:lnTo>
                      <a:lnTo>
                        <a:pt x="354" y="90"/>
                      </a:lnTo>
                      <a:lnTo>
                        <a:pt x="546" y="252"/>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等线" panose="020B0503020204020204" pitchFamily="2" charset="-122"/>
                  </a:endParaRPr>
                </a:p>
              </p:txBody>
            </p:sp>
          </p:grpSp>
          <p:sp>
            <p:nvSpPr>
              <p:cNvPr id="202" name="Freeform 26">
                <a:extLst>
                  <a:ext uri="{FF2B5EF4-FFF2-40B4-BE49-F238E27FC236}">
                    <a16:creationId xmlns:a16="http://schemas.microsoft.com/office/drawing/2014/main" id="{C5AC1B57-BA59-6103-5C6F-5084506C542F}"/>
                  </a:ext>
                </a:extLst>
              </p:cNvPr>
              <p:cNvSpPr>
                <a:spLocks/>
              </p:cNvSpPr>
              <p:nvPr/>
            </p:nvSpPr>
            <p:spPr bwMode="auto">
              <a:xfrm>
                <a:off x="1973664" y="3004449"/>
                <a:ext cx="917575" cy="1757362"/>
              </a:xfrm>
              <a:custGeom>
                <a:avLst/>
                <a:gdLst>
                  <a:gd name="T0" fmla="*/ 370 w 2556"/>
                  <a:gd name="T1" fmla="*/ 2957 h 4892"/>
                  <a:gd name="T2" fmla="*/ 430 w 2556"/>
                  <a:gd name="T3" fmla="*/ 2907 h 4892"/>
                  <a:gd name="T4" fmla="*/ 370 w 2556"/>
                  <a:gd name="T5" fmla="*/ 2757 h 4892"/>
                  <a:gd name="T6" fmla="*/ 425 w 2556"/>
                  <a:gd name="T7" fmla="*/ 2507 h 4892"/>
                  <a:gd name="T8" fmla="*/ 290 w 2556"/>
                  <a:gd name="T9" fmla="*/ 2372 h 4892"/>
                  <a:gd name="T10" fmla="*/ 380 w 2556"/>
                  <a:gd name="T11" fmla="*/ 2052 h 4892"/>
                  <a:gd name="T12" fmla="*/ 590 w 2556"/>
                  <a:gd name="T13" fmla="*/ 1589 h 4892"/>
                  <a:gd name="T14" fmla="*/ 641 w 2556"/>
                  <a:gd name="T15" fmla="*/ 800 h 4892"/>
                  <a:gd name="T16" fmla="*/ 386 w 2556"/>
                  <a:gd name="T17" fmla="*/ 341 h 4892"/>
                  <a:gd name="T18" fmla="*/ 380 w 2556"/>
                  <a:gd name="T19" fmla="*/ 104 h 4892"/>
                  <a:gd name="T20" fmla="*/ 680 w 2556"/>
                  <a:gd name="T21" fmla="*/ 197 h 4892"/>
                  <a:gd name="T22" fmla="*/ 2060 w 2556"/>
                  <a:gd name="T23" fmla="*/ 1052 h 4892"/>
                  <a:gd name="T24" fmla="*/ 1706 w 2556"/>
                  <a:gd name="T25" fmla="*/ 3056 h 4892"/>
                  <a:gd name="T26" fmla="*/ 1866 w 2556"/>
                  <a:gd name="T27" fmla="*/ 3434 h 4892"/>
                  <a:gd name="T28" fmla="*/ 2007 w 2556"/>
                  <a:gd name="T29" fmla="*/ 3917 h 4892"/>
                  <a:gd name="T30" fmla="*/ 2170 w 2556"/>
                  <a:gd name="T31" fmla="*/ 4797 h 4892"/>
                  <a:gd name="T32" fmla="*/ 665 w 2556"/>
                  <a:gd name="T33" fmla="*/ 4267 h 4892"/>
                  <a:gd name="T34" fmla="*/ 490 w 2556"/>
                  <a:gd name="T35" fmla="*/ 4737 h 4892"/>
                  <a:gd name="T36" fmla="*/ 371 w 2556"/>
                  <a:gd name="T37" fmla="*/ 4691 h 4892"/>
                  <a:gd name="T38" fmla="*/ 426 w 2556"/>
                  <a:gd name="T39" fmla="*/ 4458 h 4892"/>
                  <a:gd name="T40" fmla="*/ 255 w 2556"/>
                  <a:gd name="T41" fmla="*/ 4242 h 4892"/>
                  <a:gd name="T42" fmla="*/ 275 w 2556"/>
                  <a:gd name="T43" fmla="*/ 4047 h 4892"/>
                  <a:gd name="T44" fmla="*/ 155 w 2556"/>
                  <a:gd name="T45" fmla="*/ 3857 h 4892"/>
                  <a:gd name="T46" fmla="*/ 0 w 2556"/>
                  <a:gd name="T47" fmla="*/ 3437 h 4892"/>
                  <a:gd name="T48" fmla="*/ 285 w 2556"/>
                  <a:gd name="T49" fmla="*/ 3642 h 4892"/>
                  <a:gd name="T50" fmla="*/ 350 w 2556"/>
                  <a:gd name="T51" fmla="*/ 3972 h 4892"/>
                  <a:gd name="T52" fmla="*/ 470 w 2556"/>
                  <a:gd name="T53" fmla="*/ 4332 h 4892"/>
                  <a:gd name="T54" fmla="*/ 665 w 2556"/>
                  <a:gd name="T55" fmla="*/ 4262 h 4892"/>
                  <a:gd name="T56" fmla="*/ 540 w 2556"/>
                  <a:gd name="T57" fmla="*/ 4047 h 4892"/>
                  <a:gd name="T58" fmla="*/ 480 w 2556"/>
                  <a:gd name="T59" fmla="*/ 3837 h 4892"/>
                  <a:gd name="T60" fmla="*/ 445 w 2556"/>
                  <a:gd name="T61" fmla="*/ 3672 h 4892"/>
                  <a:gd name="T62" fmla="*/ 410 w 2556"/>
                  <a:gd name="T63" fmla="*/ 3572 h 4892"/>
                  <a:gd name="T64" fmla="*/ 350 w 2556"/>
                  <a:gd name="T65" fmla="*/ 3422 h 4892"/>
                  <a:gd name="T66" fmla="*/ 260 w 2556"/>
                  <a:gd name="T67" fmla="*/ 3012 h 4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56" h="4892">
                    <a:moveTo>
                      <a:pt x="260" y="3012"/>
                    </a:moveTo>
                    <a:lnTo>
                      <a:pt x="370" y="2957"/>
                    </a:lnTo>
                    <a:lnTo>
                      <a:pt x="410" y="3072"/>
                    </a:lnTo>
                    <a:lnTo>
                      <a:pt x="430" y="2907"/>
                    </a:lnTo>
                    <a:lnTo>
                      <a:pt x="515" y="2822"/>
                    </a:lnTo>
                    <a:lnTo>
                      <a:pt x="370" y="2757"/>
                    </a:lnTo>
                    <a:lnTo>
                      <a:pt x="325" y="2592"/>
                    </a:lnTo>
                    <a:lnTo>
                      <a:pt x="425" y="2507"/>
                    </a:lnTo>
                    <a:lnTo>
                      <a:pt x="430" y="2337"/>
                    </a:lnTo>
                    <a:lnTo>
                      <a:pt x="290" y="2372"/>
                    </a:lnTo>
                    <a:lnTo>
                      <a:pt x="275" y="2252"/>
                    </a:lnTo>
                    <a:lnTo>
                      <a:pt x="380" y="2052"/>
                    </a:lnTo>
                    <a:lnTo>
                      <a:pt x="425" y="1832"/>
                    </a:lnTo>
                    <a:lnTo>
                      <a:pt x="590" y="1589"/>
                    </a:lnTo>
                    <a:lnTo>
                      <a:pt x="504" y="1325"/>
                    </a:lnTo>
                    <a:lnTo>
                      <a:pt x="641" y="800"/>
                    </a:lnTo>
                    <a:lnTo>
                      <a:pt x="648" y="297"/>
                    </a:lnTo>
                    <a:lnTo>
                      <a:pt x="386" y="341"/>
                    </a:lnTo>
                    <a:lnTo>
                      <a:pt x="341" y="257"/>
                    </a:lnTo>
                    <a:lnTo>
                      <a:pt x="380" y="104"/>
                    </a:lnTo>
                    <a:lnTo>
                      <a:pt x="444" y="0"/>
                    </a:lnTo>
                    <a:lnTo>
                      <a:pt x="680" y="197"/>
                    </a:lnTo>
                    <a:lnTo>
                      <a:pt x="1190" y="557"/>
                    </a:lnTo>
                    <a:lnTo>
                      <a:pt x="2060" y="1052"/>
                    </a:lnTo>
                    <a:lnTo>
                      <a:pt x="2556" y="1292"/>
                    </a:lnTo>
                    <a:lnTo>
                      <a:pt x="1706" y="3056"/>
                    </a:lnTo>
                    <a:lnTo>
                      <a:pt x="1715" y="3212"/>
                    </a:lnTo>
                    <a:lnTo>
                      <a:pt x="1866" y="3434"/>
                    </a:lnTo>
                    <a:lnTo>
                      <a:pt x="1836" y="3611"/>
                    </a:lnTo>
                    <a:lnTo>
                      <a:pt x="2007" y="3917"/>
                    </a:lnTo>
                    <a:lnTo>
                      <a:pt x="2210" y="4497"/>
                    </a:lnTo>
                    <a:lnTo>
                      <a:pt x="2170" y="4797"/>
                    </a:lnTo>
                    <a:lnTo>
                      <a:pt x="2095" y="4892"/>
                    </a:lnTo>
                    <a:lnTo>
                      <a:pt x="665" y="4267"/>
                    </a:lnTo>
                    <a:lnTo>
                      <a:pt x="578" y="4578"/>
                    </a:lnTo>
                    <a:lnTo>
                      <a:pt x="490" y="4737"/>
                    </a:lnTo>
                    <a:lnTo>
                      <a:pt x="368" y="4787"/>
                    </a:lnTo>
                    <a:lnTo>
                      <a:pt x="371" y="4691"/>
                    </a:lnTo>
                    <a:lnTo>
                      <a:pt x="488" y="4547"/>
                    </a:lnTo>
                    <a:lnTo>
                      <a:pt x="426" y="4458"/>
                    </a:lnTo>
                    <a:lnTo>
                      <a:pt x="320" y="4436"/>
                    </a:lnTo>
                    <a:lnTo>
                      <a:pt x="255" y="4242"/>
                    </a:lnTo>
                    <a:lnTo>
                      <a:pt x="215" y="4152"/>
                    </a:lnTo>
                    <a:lnTo>
                      <a:pt x="275" y="4047"/>
                    </a:lnTo>
                    <a:lnTo>
                      <a:pt x="135" y="4007"/>
                    </a:lnTo>
                    <a:lnTo>
                      <a:pt x="155" y="3857"/>
                    </a:lnTo>
                    <a:lnTo>
                      <a:pt x="20" y="3512"/>
                    </a:lnTo>
                    <a:lnTo>
                      <a:pt x="0" y="3437"/>
                    </a:lnTo>
                    <a:lnTo>
                      <a:pt x="95" y="3407"/>
                    </a:lnTo>
                    <a:lnTo>
                      <a:pt x="285" y="3642"/>
                    </a:lnTo>
                    <a:lnTo>
                      <a:pt x="330" y="3717"/>
                    </a:lnTo>
                    <a:lnTo>
                      <a:pt x="350" y="3972"/>
                    </a:lnTo>
                    <a:lnTo>
                      <a:pt x="440" y="4107"/>
                    </a:lnTo>
                    <a:lnTo>
                      <a:pt x="470" y="4332"/>
                    </a:lnTo>
                    <a:lnTo>
                      <a:pt x="530" y="4487"/>
                    </a:lnTo>
                    <a:lnTo>
                      <a:pt x="665" y="4262"/>
                    </a:lnTo>
                    <a:lnTo>
                      <a:pt x="645" y="4182"/>
                    </a:lnTo>
                    <a:lnTo>
                      <a:pt x="540" y="4047"/>
                    </a:lnTo>
                    <a:lnTo>
                      <a:pt x="480" y="3917"/>
                    </a:lnTo>
                    <a:lnTo>
                      <a:pt x="480" y="3837"/>
                    </a:lnTo>
                    <a:lnTo>
                      <a:pt x="570" y="3722"/>
                    </a:lnTo>
                    <a:lnTo>
                      <a:pt x="445" y="3672"/>
                    </a:lnTo>
                    <a:lnTo>
                      <a:pt x="505" y="3582"/>
                    </a:lnTo>
                    <a:lnTo>
                      <a:pt x="410" y="3572"/>
                    </a:lnTo>
                    <a:lnTo>
                      <a:pt x="440" y="3432"/>
                    </a:lnTo>
                    <a:lnTo>
                      <a:pt x="350" y="3422"/>
                    </a:lnTo>
                    <a:lnTo>
                      <a:pt x="205" y="3267"/>
                    </a:lnTo>
                    <a:lnTo>
                      <a:pt x="260" y="3012"/>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ea typeface="等线" panose="020B0503020204020204" pitchFamily="2" charset="-122"/>
                </a:endParaRPr>
              </a:p>
            </p:txBody>
          </p:sp>
          <p:sp>
            <p:nvSpPr>
              <p:cNvPr id="203" name="Freeform 40">
                <a:extLst>
                  <a:ext uri="{FF2B5EF4-FFF2-40B4-BE49-F238E27FC236}">
                    <a16:creationId xmlns:a16="http://schemas.microsoft.com/office/drawing/2014/main" id="{FF20807D-058C-ADA6-F738-A4D86FD7743C}"/>
                  </a:ext>
                </a:extLst>
              </p:cNvPr>
              <p:cNvSpPr>
                <a:spLocks/>
              </p:cNvSpPr>
              <p:nvPr/>
            </p:nvSpPr>
            <p:spPr bwMode="auto">
              <a:xfrm>
                <a:off x="1894289" y="3696599"/>
                <a:ext cx="98425" cy="280987"/>
              </a:xfrm>
              <a:custGeom>
                <a:avLst/>
                <a:gdLst>
                  <a:gd name="T0" fmla="*/ 216 w 312"/>
                  <a:gd name="T1" fmla="*/ 83 h 883"/>
                  <a:gd name="T2" fmla="*/ 187 w 312"/>
                  <a:gd name="T3" fmla="*/ 0 h 883"/>
                  <a:gd name="T4" fmla="*/ 131 w 312"/>
                  <a:gd name="T5" fmla="*/ 36 h 883"/>
                  <a:gd name="T6" fmla="*/ 51 w 312"/>
                  <a:gd name="T7" fmla="*/ 107 h 883"/>
                  <a:gd name="T8" fmla="*/ 60 w 312"/>
                  <a:gd name="T9" fmla="*/ 197 h 883"/>
                  <a:gd name="T10" fmla="*/ 34 w 312"/>
                  <a:gd name="T11" fmla="*/ 307 h 883"/>
                  <a:gd name="T12" fmla="*/ 10 w 312"/>
                  <a:gd name="T13" fmla="*/ 466 h 883"/>
                  <a:gd name="T14" fmla="*/ 5 w 312"/>
                  <a:gd name="T15" fmla="*/ 595 h 883"/>
                  <a:gd name="T16" fmla="*/ 15 w 312"/>
                  <a:gd name="T17" fmla="*/ 682 h 883"/>
                  <a:gd name="T18" fmla="*/ 0 w 312"/>
                  <a:gd name="T19" fmla="*/ 768 h 883"/>
                  <a:gd name="T20" fmla="*/ 43 w 312"/>
                  <a:gd name="T21" fmla="*/ 797 h 883"/>
                  <a:gd name="T22" fmla="*/ 15 w 312"/>
                  <a:gd name="T23" fmla="*/ 883 h 883"/>
                  <a:gd name="T24" fmla="*/ 53 w 312"/>
                  <a:gd name="T25" fmla="*/ 883 h 883"/>
                  <a:gd name="T26" fmla="*/ 101 w 312"/>
                  <a:gd name="T27" fmla="*/ 778 h 883"/>
                  <a:gd name="T28" fmla="*/ 87 w 312"/>
                  <a:gd name="T29" fmla="*/ 658 h 883"/>
                  <a:gd name="T30" fmla="*/ 144 w 312"/>
                  <a:gd name="T31" fmla="*/ 605 h 883"/>
                  <a:gd name="T32" fmla="*/ 115 w 312"/>
                  <a:gd name="T33" fmla="*/ 523 h 883"/>
                  <a:gd name="T34" fmla="*/ 163 w 312"/>
                  <a:gd name="T35" fmla="*/ 461 h 883"/>
                  <a:gd name="T36" fmla="*/ 154 w 312"/>
                  <a:gd name="T37" fmla="*/ 398 h 883"/>
                  <a:gd name="T38" fmla="*/ 192 w 312"/>
                  <a:gd name="T39" fmla="*/ 331 h 883"/>
                  <a:gd name="T40" fmla="*/ 221 w 312"/>
                  <a:gd name="T41" fmla="*/ 280 h 883"/>
                  <a:gd name="T42" fmla="*/ 283 w 312"/>
                  <a:gd name="T43" fmla="*/ 221 h 883"/>
                  <a:gd name="T44" fmla="*/ 312 w 312"/>
                  <a:gd name="T45" fmla="*/ 168 h 883"/>
                  <a:gd name="T46" fmla="*/ 269 w 312"/>
                  <a:gd name="T47" fmla="*/ 115 h 883"/>
                  <a:gd name="T48" fmla="*/ 216 w 312"/>
                  <a:gd name="T49" fmla="*/ 8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883">
                    <a:moveTo>
                      <a:pt x="216" y="83"/>
                    </a:moveTo>
                    <a:lnTo>
                      <a:pt x="187" y="0"/>
                    </a:lnTo>
                    <a:lnTo>
                      <a:pt x="131" y="36"/>
                    </a:lnTo>
                    <a:lnTo>
                      <a:pt x="51" y="107"/>
                    </a:lnTo>
                    <a:lnTo>
                      <a:pt x="60" y="197"/>
                    </a:lnTo>
                    <a:lnTo>
                      <a:pt x="34" y="307"/>
                    </a:lnTo>
                    <a:lnTo>
                      <a:pt x="10" y="466"/>
                    </a:lnTo>
                    <a:lnTo>
                      <a:pt x="5" y="595"/>
                    </a:lnTo>
                    <a:lnTo>
                      <a:pt x="15" y="682"/>
                    </a:lnTo>
                    <a:lnTo>
                      <a:pt x="0" y="768"/>
                    </a:lnTo>
                    <a:lnTo>
                      <a:pt x="43" y="797"/>
                    </a:lnTo>
                    <a:lnTo>
                      <a:pt x="15" y="883"/>
                    </a:lnTo>
                    <a:lnTo>
                      <a:pt x="53" y="883"/>
                    </a:lnTo>
                    <a:lnTo>
                      <a:pt x="101" y="778"/>
                    </a:lnTo>
                    <a:lnTo>
                      <a:pt x="87" y="658"/>
                    </a:lnTo>
                    <a:lnTo>
                      <a:pt x="144" y="605"/>
                    </a:lnTo>
                    <a:lnTo>
                      <a:pt x="115" y="523"/>
                    </a:lnTo>
                    <a:lnTo>
                      <a:pt x="163" y="461"/>
                    </a:lnTo>
                    <a:lnTo>
                      <a:pt x="154" y="398"/>
                    </a:lnTo>
                    <a:lnTo>
                      <a:pt x="192" y="331"/>
                    </a:lnTo>
                    <a:lnTo>
                      <a:pt x="221" y="280"/>
                    </a:lnTo>
                    <a:lnTo>
                      <a:pt x="283" y="221"/>
                    </a:lnTo>
                    <a:lnTo>
                      <a:pt x="312" y="168"/>
                    </a:lnTo>
                    <a:lnTo>
                      <a:pt x="269" y="115"/>
                    </a:lnTo>
                    <a:lnTo>
                      <a:pt x="216" y="83"/>
                    </a:lnTo>
                    <a:close/>
                  </a:path>
                </a:pathLst>
              </a:custGeom>
              <a:solidFill>
                <a:srgbClr val="EB1C2C"/>
              </a:solidFill>
              <a:ln w="12700" cmpd="sng">
                <a:solidFill>
                  <a:sysClr val="window" lastClr="FFFFFF">
                    <a:lumMod val="95000"/>
                  </a:sysClr>
                </a:solidFill>
                <a:prstDash val="solid"/>
                <a:round/>
                <a:headEnd/>
                <a:tailEn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ea typeface="等线" panose="020B0503020204020204" pitchFamily="2" charset="-122"/>
                </a:endParaRPr>
              </a:p>
            </p:txBody>
          </p:sp>
        </p:grpSp>
        <p:sp>
          <p:nvSpPr>
            <p:cNvPr id="179" name="Rectangle 130">
              <a:extLst>
                <a:ext uri="{FF2B5EF4-FFF2-40B4-BE49-F238E27FC236}">
                  <a16:creationId xmlns:a16="http://schemas.microsoft.com/office/drawing/2014/main" id="{66662F8B-FF21-A612-03C8-F4854D7E8A0B}"/>
                </a:ext>
              </a:extLst>
            </p:cNvPr>
            <p:cNvSpPr>
              <a:spLocks noChangeArrowheads="1"/>
            </p:cNvSpPr>
            <p:nvPr/>
          </p:nvSpPr>
          <p:spPr bwMode="gray">
            <a:xfrm>
              <a:off x="10685517" y="3673323"/>
              <a:ext cx="167996"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VT</a:t>
              </a:r>
            </a:p>
          </p:txBody>
        </p:sp>
        <p:grpSp>
          <p:nvGrpSpPr>
            <p:cNvPr id="180" name="Group 179">
              <a:extLst>
                <a:ext uri="{FF2B5EF4-FFF2-40B4-BE49-F238E27FC236}">
                  <a16:creationId xmlns:a16="http://schemas.microsoft.com/office/drawing/2014/main" id="{F6091C5F-52DA-BEAE-2BF3-026418BD44A9}"/>
                </a:ext>
              </a:extLst>
            </p:cNvPr>
            <p:cNvGrpSpPr/>
            <p:nvPr/>
          </p:nvGrpSpPr>
          <p:grpSpPr>
            <a:xfrm>
              <a:off x="10267198" y="3699134"/>
              <a:ext cx="564379" cy="524468"/>
              <a:chOff x="10226558" y="3696594"/>
              <a:chExt cx="564379" cy="524468"/>
            </a:xfrm>
            <a:solidFill>
              <a:srgbClr val="7F7F7F"/>
            </a:solidFill>
          </p:grpSpPr>
          <p:sp>
            <p:nvSpPr>
              <p:cNvPr id="187" name="Freeform 79">
                <a:extLst>
                  <a:ext uri="{FF2B5EF4-FFF2-40B4-BE49-F238E27FC236}">
                    <a16:creationId xmlns:a16="http://schemas.microsoft.com/office/drawing/2014/main" id="{8018AFF4-7E7F-2629-D8BA-D2654023F9FA}"/>
                  </a:ext>
                </a:extLst>
              </p:cNvPr>
              <p:cNvSpPr>
                <a:spLocks/>
              </p:cNvSpPr>
              <p:nvPr/>
            </p:nvSpPr>
            <p:spPr bwMode="gray">
              <a:xfrm>
                <a:off x="10226558" y="36965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grp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88" name="Rectangle 111">
                <a:extLst>
                  <a:ext uri="{FF2B5EF4-FFF2-40B4-BE49-F238E27FC236}">
                    <a16:creationId xmlns:a16="http://schemas.microsoft.com/office/drawing/2014/main" id="{72194B6D-28F1-822C-444F-D0E752236EDE}"/>
                  </a:ext>
                </a:extLst>
              </p:cNvPr>
              <p:cNvSpPr>
                <a:spLocks noChangeArrowheads="1"/>
              </p:cNvSpPr>
              <p:nvPr/>
            </p:nvSpPr>
            <p:spPr bwMode="gray">
              <a:xfrm>
                <a:off x="10497042" y="3902033"/>
                <a:ext cx="174715" cy="132930"/>
              </a:xfrm>
              <a:prstGeom prst="rect">
                <a:avLst/>
              </a:prstGeom>
              <a:grp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grpSp>
          <p:nvGrpSpPr>
            <p:cNvPr id="181" name="Group 180">
              <a:extLst>
                <a:ext uri="{FF2B5EF4-FFF2-40B4-BE49-F238E27FC236}">
                  <a16:creationId xmlns:a16="http://schemas.microsoft.com/office/drawing/2014/main" id="{8B769BB9-C86D-7523-A182-D94BAB88A09C}"/>
                </a:ext>
              </a:extLst>
            </p:cNvPr>
            <p:cNvGrpSpPr/>
            <p:nvPr/>
          </p:nvGrpSpPr>
          <p:grpSpPr>
            <a:xfrm>
              <a:off x="10267198" y="3699134"/>
              <a:ext cx="564379" cy="524468"/>
              <a:chOff x="10226558" y="3696594"/>
              <a:chExt cx="564379" cy="524468"/>
            </a:xfrm>
            <a:solidFill>
              <a:srgbClr val="7F7F7F"/>
            </a:solidFill>
          </p:grpSpPr>
          <p:sp>
            <p:nvSpPr>
              <p:cNvPr id="185" name="Freeform 79">
                <a:extLst>
                  <a:ext uri="{FF2B5EF4-FFF2-40B4-BE49-F238E27FC236}">
                    <a16:creationId xmlns:a16="http://schemas.microsoft.com/office/drawing/2014/main" id="{6E26A86D-7262-449B-75D4-54C3B7C97EE0}"/>
                  </a:ext>
                </a:extLst>
              </p:cNvPr>
              <p:cNvSpPr>
                <a:spLocks/>
              </p:cNvSpPr>
              <p:nvPr/>
            </p:nvSpPr>
            <p:spPr bwMode="gray">
              <a:xfrm>
                <a:off x="10226558" y="3696594"/>
                <a:ext cx="564379" cy="524468"/>
              </a:xfrm>
              <a:custGeom>
                <a:avLst/>
                <a:gdLst>
                  <a:gd name="T0" fmla="*/ 302 w 461"/>
                  <a:gd name="T1" fmla="*/ 24 h 434"/>
                  <a:gd name="T2" fmla="*/ 258 w 461"/>
                  <a:gd name="T3" fmla="*/ 44 h 434"/>
                  <a:gd name="T4" fmla="*/ 227 w 461"/>
                  <a:gd name="T5" fmla="*/ 88 h 434"/>
                  <a:gd name="T6" fmla="*/ 214 w 461"/>
                  <a:gd name="T7" fmla="*/ 128 h 434"/>
                  <a:gd name="T8" fmla="*/ 184 w 461"/>
                  <a:gd name="T9" fmla="*/ 164 h 434"/>
                  <a:gd name="T10" fmla="*/ 201 w 461"/>
                  <a:gd name="T11" fmla="*/ 188 h 434"/>
                  <a:gd name="T12" fmla="*/ 201 w 461"/>
                  <a:gd name="T13" fmla="*/ 212 h 434"/>
                  <a:gd name="T14" fmla="*/ 184 w 461"/>
                  <a:gd name="T15" fmla="*/ 240 h 434"/>
                  <a:gd name="T16" fmla="*/ 149 w 461"/>
                  <a:gd name="T17" fmla="*/ 256 h 434"/>
                  <a:gd name="T18" fmla="*/ 114 w 461"/>
                  <a:gd name="T19" fmla="*/ 260 h 434"/>
                  <a:gd name="T20" fmla="*/ 61 w 461"/>
                  <a:gd name="T21" fmla="*/ 268 h 434"/>
                  <a:gd name="T22" fmla="*/ 31 w 461"/>
                  <a:gd name="T23" fmla="*/ 284 h 434"/>
                  <a:gd name="T24" fmla="*/ 9 w 461"/>
                  <a:gd name="T25" fmla="*/ 313 h 434"/>
                  <a:gd name="T26" fmla="*/ 31 w 461"/>
                  <a:gd name="T27" fmla="*/ 333 h 434"/>
                  <a:gd name="T28" fmla="*/ 35 w 461"/>
                  <a:gd name="T29" fmla="*/ 353 h 434"/>
                  <a:gd name="T30" fmla="*/ 26 w 461"/>
                  <a:gd name="T31" fmla="*/ 381 h 434"/>
                  <a:gd name="T32" fmla="*/ 0 w 461"/>
                  <a:gd name="T33" fmla="*/ 413 h 434"/>
                  <a:gd name="T34" fmla="*/ 4 w 461"/>
                  <a:gd name="T35" fmla="*/ 433 h 434"/>
                  <a:gd name="T36" fmla="*/ 345 w 461"/>
                  <a:gd name="T37" fmla="*/ 349 h 434"/>
                  <a:gd name="T38" fmla="*/ 359 w 461"/>
                  <a:gd name="T39" fmla="*/ 365 h 434"/>
                  <a:gd name="T40" fmla="*/ 372 w 461"/>
                  <a:gd name="T41" fmla="*/ 373 h 434"/>
                  <a:gd name="T42" fmla="*/ 389 w 461"/>
                  <a:gd name="T43" fmla="*/ 381 h 434"/>
                  <a:gd name="T44" fmla="*/ 398 w 461"/>
                  <a:gd name="T45" fmla="*/ 405 h 434"/>
                  <a:gd name="T46" fmla="*/ 411 w 461"/>
                  <a:gd name="T47" fmla="*/ 413 h 434"/>
                  <a:gd name="T48" fmla="*/ 490 w 461"/>
                  <a:gd name="T49" fmla="*/ 425 h 434"/>
                  <a:gd name="T50" fmla="*/ 499 w 461"/>
                  <a:gd name="T51" fmla="*/ 401 h 434"/>
                  <a:gd name="T52" fmla="*/ 494 w 461"/>
                  <a:gd name="T53" fmla="*/ 393 h 434"/>
                  <a:gd name="T54" fmla="*/ 503 w 461"/>
                  <a:gd name="T55" fmla="*/ 377 h 434"/>
                  <a:gd name="T56" fmla="*/ 494 w 461"/>
                  <a:gd name="T57" fmla="*/ 369 h 434"/>
                  <a:gd name="T58" fmla="*/ 481 w 461"/>
                  <a:gd name="T59" fmla="*/ 308 h 434"/>
                  <a:gd name="T60" fmla="*/ 464 w 461"/>
                  <a:gd name="T61" fmla="*/ 232 h 434"/>
                  <a:gd name="T62" fmla="*/ 450 w 461"/>
                  <a:gd name="T63" fmla="*/ 168 h 434"/>
                  <a:gd name="T64" fmla="*/ 446 w 461"/>
                  <a:gd name="T65" fmla="*/ 160 h 434"/>
                  <a:gd name="T66" fmla="*/ 433 w 461"/>
                  <a:gd name="T67" fmla="*/ 152 h 434"/>
                  <a:gd name="T68" fmla="*/ 424 w 461"/>
                  <a:gd name="T69" fmla="*/ 100 h 434"/>
                  <a:gd name="T70" fmla="*/ 394 w 461"/>
                  <a:gd name="T71" fmla="*/ 52 h 434"/>
                  <a:gd name="T72" fmla="*/ 389 w 461"/>
                  <a:gd name="T73" fmla="*/ 0 h 434"/>
                  <a:gd name="T74" fmla="*/ 302 w 461"/>
                  <a:gd name="T75" fmla="*/ 24 h 4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1"/>
                  <a:gd name="T115" fmla="*/ 0 h 434"/>
                  <a:gd name="T116" fmla="*/ 461 w 461"/>
                  <a:gd name="T117" fmla="*/ 434 h 4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1" h="434">
                    <a:moveTo>
                      <a:pt x="276" y="24"/>
                    </a:moveTo>
                    <a:lnTo>
                      <a:pt x="236" y="44"/>
                    </a:lnTo>
                    <a:lnTo>
                      <a:pt x="208" y="88"/>
                    </a:lnTo>
                    <a:lnTo>
                      <a:pt x="196" y="128"/>
                    </a:lnTo>
                    <a:lnTo>
                      <a:pt x="168" y="164"/>
                    </a:lnTo>
                    <a:lnTo>
                      <a:pt x="184" y="188"/>
                    </a:lnTo>
                    <a:lnTo>
                      <a:pt x="184" y="212"/>
                    </a:lnTo>
                    <a:lnTo>
                      <a:pt x="168" y="240"/>
                    </a:lnTo>
                    <a:lnTo>
                      <a:pt x="136" y="256"/>
                    </a:lnTo>
                    <a:lnTo>
                      <a:pt x="104" y="260"/>
                    </a:lnTo>
                    <a:lnTo>
                      <a:pt x="56" y="268"/>
                    </a:lnTo>
                    <a:lnTo>
                      <a:pt x="28" y="284"/>
                    </a:lnTo>
                    <a:lnTo>
                      <a:pt x="8" y="313"/>
                    </a:lnTo>
                    <a:lnTo>
                      <a:pt x="28" y="333"/>
                    </a:lnTo>
                    <a:lnTo>
                      <a:pt x="32" y="353"/>
                    </a:lnTo>
                    <a:lnTo>
                      <a:pt x="24" y="381"/>
                    </a:lnTo>
                    <a:lnTo>
                      <a:pt x="0" y="413"/>
                    </a:lnTo>
                    <a:lnTo>
                      <a:pt x="4" y="433"/>
                    </a:lnTo>
                    <a:lnTo>
                      <a:pt x="316" y="349"/>
                    </a:lnTo>
                    <a:lnTo>
                      <a:pt x="328" y="365"/>
                    </a:lnTo>
                    <a:lnTo>
                      <a:pt x="340" y="373"/>
                    </a:lnTo>
                    <a:lnTo>
                      <a:pt x="356" y="381"/>
                    </a:lnTo>
                    <a:lnTo>
                      <a:pt x="364" y="405"/>
                    </a:lnTo>
                    <a:lnTo>
                      <a:pt x="376" y="413"/>
                    </a:lnTo>
                    <a:lnTo>
                      <a:pt x="448" y="425"/>
                    </a:lnTo>
                    <a:lnTo>
                      <a:pt x="456" y="401"/>
                    </a:lnTo>
                    <a:lnTo>
                      <a:pt x="452" y="393"/>
                    </a:lnTo>
                    <a:lnTo>
                      <a:pt x="460" y="377"/>
                    </a:lnTo>
                    <a:lnTo>
                      <a:pt x="452" y="369"/>
                    </a:lnTo>
                    <a:lnTo>
                      <a:pt x="440" y="308"/>
                    </a:lnTo>
                    <a:lnTo>
                      <a:pt x="424" y="232"/>
                    </a:lnTo>
                    <a:lnTo>
                      <a:pt x="412" y="168"/>
                    </a:lnTo>
                    <a:lnTo>
                      <a:pt x="408" y="160"/>
                    </a:lnTo>
                    <a:lnTo>
                      <a:pt x="396" y="152"/>
                    </a:lnTo>
                    <a:lnTo>
                      <a:pt x="388" y="100"/>
                    </a:lnTo>
                    <a:lnTo>
                      <a:pt x="360" y="52"/>
                    </a:lnTo>
                    <a:lnTo>
                      <a:pt x="356" y="0"/>
                    </a:lnTo>
                    <a:lnTo>
                      <a:pt x="276" y="24"/>
                    </a:lnTo>
                  </a:path>
                </a:pathLst>
              </a:custGeom>
              <a:solidFill>
                <a:srgbClr val="F2F2F2"/>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86" name="Rectangle 111">
                <a:extLst>
                  <a:ext uri="{FF2B5EF4-FFF2-40B4-BE49-F238E27FC236}">
                    <a16:creationId xmlns:a16="http://schemas.microsoft.com/office/drawing/2014/main" id="{AD71B564-F4AD-99E0-332F-99B36BAF2C6F}"/>
                  </a:ext>
                </a:extLst>
              </p:cNvPr>
              <p:cNvSpPr>
                <a:spLocks noChangeArrowheads="1"/>
              </p:cNvSpPr>
              <p:nvPr/>
            </p:nvSpPr>
            <p:spPr bwMode="gray">
              <a:xfrm>
                <a:off x="10497042" y="3902033"/>
                <a:ext cx="174715" cy="132930"/>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NY</a:t>
                </a:r>
                <a:endParaRPr kumimoji="0" lang="en-US" sz="600" b="1" i="0" u="none" strike="noStrike" kern="0" cap="none" spc="0" normalizeH="0" baseline="30000" noProof="0">
                  <a:ln>
                    <a:noFill/>
                  </a:ln>
                  <a:solidFill>
                    <a:prstClr val="black"/>
                  </a:solidFill>
                  <a:effectLst/>
                  <a:uLnTx/>
                  <a:uFillTx/>
                  <a:cs typeface="Arial" panose="020B0604020202020204" pitchFamily="34" charset="0"/>
                </a:endParaRPr>
              </a:p>
            </p:txBody>
          </p:sp>
        </p:grpSp>
        <p:grpSp>
          <p:nvGrpSpPr>
            <p:cNvPr id="182" name="Group 181">
              <a:extLst>
                <a:ext uri="{FF2B5EF4-FFF2-40B4-BE49-F238E27FC236}">
                  <a16:creationId xmlns:a16="http://schemas.microsoft.com/office/drawing/2014/main" id="{D16DA2F3-5118-620C-1E25-CBEAD966936C}"/>
                </a:ext>
              </a:extLst>
            </p:cNvPr>
            <p:cNvGrpSpPr/>
            <p:nvPr/>
          </p:nvGrpSpPr>
          <p:grpSpPr>
            <a:xfrm>
              <a:off x="8880882" y="4580096"/>
              <a:ext cx="657325" cy="537762"/>
              <a:chOff x="8840242" y="4691856"/>
              <a:chExt cx="657325" cy="537762"/>
            </a:xfrm>
            <a:solidFill>
              <a:srgbClr val="7A232E"/>
            </a:solidFill>
          </p:grpSpPr>
          <p:sp>
            <p:nvSpPr>
              <p:cNvPr id="183" name="Freeform 63">
                <a:extLst>
                  <a:ext uri="{FF2B5EF4-FFF2-40B4-BE49-F238E27FC236}">
                    <a16:creationId xmlns:a16="http://schemas.microsoft.com/office/drawing/2014/main" id="{CB4417FD-98F0-1853-FD07-B7A142489A2B}"/>
                  </a:ext>
                </a:extLst>
              </p:cNvPr>
              <p:cNvSpPr>
                <a:spLocks/>
              </p:cNvSpPr>
              <p:nvPr/>
            </p:nvSpPr>
            <p:spPr bwMode="gray">
              <a:xfrm>
                <a:off x="8840242" y="4691856"/>
                <a:ext cx="657325" cy="537762"/>
              </a:xfrm>
              <a:custGeom>
                <a:avLst/>
                <a:gdLst>
                  <a:gd name="T0" fmla="*/ 131 w 537"/>
                  <a:gd name="T1" fmla="*/ 428 h 445"/>
                  <a:gd name="T2" fmla="*/ 289 w 537"/>
                  <a:gd name="T3" fmla="*/ 420 h 445"/>
                  <a:gd name="T4" fmla="*/ 512 w 537"/>
                  <a:gd name="T5" fmla="*/ 400 h 445"/>
                  <a:gd name="T6" fmla="*/ 498 w 537"/>
                  <a:gd name="T7" fmla="*/ 444 h 445"/>
                  <a:gd name="T8" fmla="*/ 542 w 537"/>
                  <a:gd name="T9" fmla="*/ 444 h 445"/>
                  <a:gd name="T10" fmla="*/ 551 w 537"/>
                  <a:gd name="T11" fmla="*/ 400 h 445"/>
                  <a:gd name="T12" fmla="*/ 582 w 537"/>
                  <a:gd name="T13" fmla="*/ 388 h 445"/>
                  <a:gd name="T14" fmla="*/ 586 w 537"/>
                  <a:gd name="T15" fmla="*/ 372 h 445"/>
                  <a:gd name="T16" fmla="*/ 568 w 537"/>
                  <a:gd name="T17" fmla="*/ 360 h 445"/>
                  <a:gd name="T18" fmla="*/ 560 w 537"/>
                  <a:gd name="T19" fmla="*/ 348 h 445"/>
                  <a:gd name="T20" fmla="*/ 538 w 537"/>
                  <a:gd name="T21" fmla="*/ 336 h 445"/>
                  <a:gd name="T22" fmla="*/ 516 w 537"/>
                  <a:gd name="T23" fmla="*/ 296 h 445"/>
                  <a:gd name="T24" fmla="*/ 463 w 537"/>
                  <a:gd name="T25" fmla="*/ 248 h 445"/>
                  <a:gd name="T26" fmla="*/ 472 w 537"/>
                  <a:gd name="T27" fmla="*/ 176 h 445"/>
                  <a:gd name="T28" fmla="*/ 420 w 537"/>
                  <a:gd name="T29" fmla="*/ 148 h 445"/>
                  <a:gd name="T30" fmla="*/ 380 w 537"/>
                  <a:gd name="T31" fmla="*/ 104 h 445"/>
                  <a:gd name="T32" fmla="*/ 350 w 537"/>
                  <a:gd name="T33" fmla="*/ 32 h 445"/>
                  <a:gd name="T34" fmla="*/ 319 w 537"/>
                  <a:gd name="T35" fmla="*/ 0 h 445"/>
                  <a:gd name="T36" fmla="*/ 0 w 537"/>
                  <a:gd name="T37" fmla="*/ 28 h 445"/>
                  <a:gd name="T38" fmla="*/ 35 w 537"/>
                  <a:gd name="T39" fmla="*/ 88 h 445"/>
                  <a:gd name="T40" fmla="*/ 44 w 537"/>
                  <a:gd name="T41" fmla="*/ 108 h 445"/>
                  <a:gd name="T42" fmla="*/ 66 w 537"/>
                  <a:gd name="T43" fmla="*/ 108 h 445"/>
                  <a:gd name="T44" fmla="*/ 70 w 537"/>
                  <a:gd name="T45" fmla="*/ 132 h 445"/>
                  <a:gd name="T46" fmla="*/ 92 w 537"/>
                  <a:gd name="T47" fmla="*/ 168 h 445"/>
                  <a:gd name="T48" fmla="*/ 122 w 537"/>
                  <a:gd name="T49" fmla="*/ 380 h 445"/>
                  <a:gd name="T50" fmla="*/ 131 w 537"/>
                  <a:gd name="T51" fmla="*/ 428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7"/>
                  <a:gd name="T79" fmla="*/ 0 h 445"/>
                  <a:gd name="T80" fmla="*/ 537 w 537"/>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7" h="445">
                    <a:moveTo>
                      <a:pt x="120" y="428"/>
                    </a:moveTo>
                    <a:lnTo>
                      <a:pt x="264" y="420"/>
                    </a:lnTo>
                    <a:lnTo>
                      <a:pt x="468" y="400"/>
                    </a:lnTo>
                    <a:lnTo>
                      <a:pt x="456" y="444"/>
                    </a:lnTo>
                    <a:lnTo>
                      <a:pt x="496" y="444"/>
                    </a:lnTo>
                    <a:lnTo>
                      <a:pt x="504" y="400"/>
                    </a:lnTo>
                    <a:lnTo>
                      <a:pt x="532" y="388"/>
                    </a:lnTo>
                    <a:lnTo>
                      <a:pt x="536" y="372"/>
                    </a:lnTo>
                    <a:lnTo>
                      <a:pt x="520" y="360"/>
                    </a:lnTo>
                    <a:lnTo>
                      <a:pt x="512" y="348"/>
                    </a:lnTo>
                    <a:lnTo>
                      <a:pt x="492" y="336"/>
                    </a:lnTo>
                    <a:lnTo>
                      <a:pt x="472" y="296"/>
                    </a:lnTo>
                    <a:lnTo>
                      <a:pt x="424" y="248"/>
                    </a:lnTo>
                    <a:lnTo>
                      <a:pt x="432" y="176"/>
                    </a:lnTo>
                    <a:lnTo>
                      <a:pt x="384" y="148"/>
                    </a:lnTo>
                    <a:lnTo>
                      <a:pt x="348" y="104"/>
                    </a:lnTo>
                    <a:lnTo>
                      <a:pt x="320" y="32"/>
                    </a:lnTo>
                    <a:lnTo>
                      <a:pt x="292" y="0"/>
                    </a:lnTo>
                    <a:lnTo>
                      <a:pt x="0" y="28"/>
                    </a:lnTo>
                    <a:lnTo>
                      <a:pt x="32" y="88"/>
                    </a:lnTo>
                    <a:lnTo>
                      <a:pt x="40" y="108"/>
                    </a:lnTo>
                    <a:lnTo>
                      <a:pt x="60" y="108"/>
                    </a:lnTo>
                    <a:lnTo>
                      <a:pt x="64" y="132"/>
                    </a:lnTo>
                    <a:lnTo>
                      <a:pt x="84" y="168"/>
                    </a:lnTo>
                    <a:lnTo>
                      <a:pt x="112" y="380"/>
                    </a:lnTo>
                    <a:lnTo>
                      <a:pt x="120" y="428"/>
                    </a:lnTo>
                  </a:path>
                </a:pathLst>
              </a:custGeom>
              <a:solidFill>
                <a:srgbClr val="EB1C2C"/>
              </a:solidFill>
              <a:ln w="12700" cap="rnd" cmpd="sng">
                <a:solidFill>
                  <a:srgbClr val="EEEBEB"/>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cs typeface="Arial" panose="020B0604020202020204" pitchFamily="34" charset="0"/>
                </a:endParaRPr>
              </a:p>
            </p:txBody>
          </p:sp>
          <p:sp>
            <p:nvSpPr>
              <p:cNvPr id="184" name="Rectangle 102">
                <a:extLst>
                  <a:ext uri="{FF2B5EF4-FFF2-40B4-BE49-F238E27FC236}">
                    <a16:creationId xmlns:a16="http://schemas.microsoft.com/office/drawing/2014/main" id="{3DF09189-9834-1B2C-8101-79DC92CA59C9}"/>
                  </a:ext>
                </a:extLst>
              </p:cNvPr>
              <p:cNvSpPr>
                <a:spLocks noChangeArrowheads="1"/>
              </p:cNvSpPr>
              <p:nvPr/>
            </p:nvSpPr>
            <p:spPr bwMode="gray">
              <a:xfrm>
                <a:off x="9060086" y="4925637"/>
                <a:ext cx="190396" cy="132930"/>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MO</a:t>
                </a:r>
              </a:p>
            </p:txBody>
          </p:sp>
        </p:grpSp>
      </p:grpSp>
      <p:grpSp>
        <p:nvGrpSpPr>
          <p:cNvPr id="49" name="Group 48">
            <a:extLst>
              <a:ext uri="{FF2B5EF4-FFF2-40B4-BE49-F238E27FC236}">
                <a16:creationId xmlns:a16="http://schemas.microsoft.com/office/drawing/2014/main" id="{8EAE0006-27B1-564F-7818-F15F66A46BD1}"/>
              </a:ext>
            </a:extLst>
          </p:cNvPr>
          <p:cNvGrpSpPr/>
          <p:nvPr/>
        </p:nvGrpSpPr>
        <p:grpSpPr>
          <a:xfrm>
            <a:off x="6476472" y="3706106"/>
            <a:ext cx="720791" cy="1342130"/>
            <a:chOff x="3975882" y="3947037"/>
            <a:chExt cx="780503" cy="1345009"/>
          </a:xfrm>
        </p:grpSpPr>
        <p:sp>
          <p:nvSpPr>
            <p:cNvPr id="50" name="Freeform 31">
              <a:extLst>
                <a:ext uri="{FF2B5EF4-FFF2-40B4-BE49-F238E27FC236}">
                  <a16:creationId xmlns:a16="http://schemas.microsoft.com/office/drawing/2014/main" id="{11046DE5-7ECF-FA32-4F78-80415F065566}"/>
                </a:ext>
              </a:extLst>
            </p:cNvPr>
            <p:cNvSpPr>
              <a:spLocks/>
            </p:cNvSpPr>
            <p:nvPr/>
          </p:nvSpPr>
          <p:spPr bwMode="gray">
            <a:xfrm>
              <a:off x="3975882" y="3947037"/>
              <a:ext cx="780503" cy="1345009"/>
            </a:xfrm>
            <a:custGeom>
              <a:avLst/>
              <a:gdLst>
                <a:gd name="T0" fmla="*/ 66 w 637"/>
                <a:gd name="T1" fmla="*/ 0 h 1113"/>
                <a:gd name="T2" fmla="*/ 376 w 637"/>
                <a:gd name="T3" fmla="*/ 80 h 1113"/>
                <a:gd name="T4" fmla="*/ 315 w 637"/>
                <a:gd name="T5" fmla="*/ 380 h 1113"/>
                <a:gd name="T6" fmla="*/ 683 w 637"/>
                <a:gd name="T7" fmla="*/ 872 h 1113"/>
                <a:gd name="T8" fmla="*/ 678 w 637"/>
                <a:gd name="T9" fmla="*/ 920 h 1113"/>
                <a:gd name="T10" fmla="*/ 696 w 637"/>
                <a:gd name="T11" fmla="*/ 960 h 1113"/>
                <a:gd name="T12" fmla="*/ 674 w 637"/>
                <a:gd name="T13" fmla="*/ 980 h 1113"/>
                <a:gd name="T14" fmla="*/ 657 w 637"/>
                <a:gd name="T15" fmla="*/ 1024 h 1113"/>
                <a:gd name="T16" fmla="*/ 635 w 637"/>
                <a:gd name="T17" fmla="*/ 1064 h 1113"/>
                <a:gd name="T18" fmla="*/ 657 w 637"/>
                <a:gd name="T19" fmla="*/ 1080 h 1113"/>
                <a:gd name="T20" fmla="*/ 635 w 637"/>
                <a:gd name="T21" fmla="*/ 1112 h 1113"/>
                <a:gd name="T22" fmla="*/ 425 w 637"/>
                <a:gd name="T23" fmla="*/ 1096 h 1113"/>
                <a:gd name="T24" fmla="*/ 411 w 637"/>
                <a:gd name="T25" fmla="*/ 1048 h 1113"/>
                <a:gd name="T26" fmla="*/ 390 w 637"/>
                <a:gd name="T27" fmla="*/ 992 h 1113"/>
                <a:gd name="T28" fmla="*/ 355 w 637"/>
                <a:gd name="T29" fmla="*/ 960 h 1113"/>
                <a:gd name="T30" fmla="*/ 324 w 637"/>
                <a:gd name="T31" fmla="*/ 952 h 1113"/>
                <a:gd name="T32" fmla="*/ 324 w 637"/>
                <a:gd name="T33" fmla="*/ 940 h 1113"/>
                <a:gd name="T34" fmla="*/ 293 w 637"/>
                <a:gd name="T35" fmla="*/ 916 h 1113"/>
                <a:gd name="T36" fmla="*/ 249 w 637"/>
                <a:gd name="T37" fmla="*/ 904 h 1113"/>
                <a:gd name="T38" fmla="*/ 232 w 637"/>
                <a:gd name="T39" fmla="*/ 872 h 1113"/>
                <a:gd name="T40" fmla="*/ 201 w 637"/>
                <a:gd name="T41" fmla="*/ 864 h 1113"/>
                <a:gd name="T42" fmla="*/ 158 w 637"/>
                <a:gd name="T43" fmla="*/ 828 h 1113"/>
                <a:gd name="T44" fmla="*/ 175 w 637"/>
                <a:gd name="T45" fmla="*/ 780 h 1113"/>
                <a:gd name="T46" fmla="*/ 105 w 637"/>
                <a:gd name="T47" fmla="*/ 600 h 1113"/>
                <a:gd name="T48" fmla="*/ 118 w 637"/>
                <a:gd name="T49" fmla="*/ 600 h 1113"/>
                <a:gd name="T50" fmla="*/ 118 w 637"/>
                <a:gd name="T51" fmla="*/ 576 h 1113"/>
                <a:gd name="T52" fmla="*/ 96 w 637"/>
                <a:gd name="T53" fmla="*/ 568 h 1113"/>
                <a:gd name="T54" fmla="*/ 70 w 637"/>
                <a:gd name="T55" fmla="*/ 480 h 1113"/>
                <a:gd name="T56" fmla="*/ 83 w 637"/>
                <a:gd name="T57" fmla="*/ 476 h 1113"/>
                <a:gd name="T58" fmla="*/ 105 w 637"/>
                <a:gd name="T59" fmla="*/ 492 h 1113"/>
                <a:gd name="T60" fmla="*/ 92 w 637"/>
                <a:gd name="T61" fmla="*/ 460 h 1113"/>
                <a:gd name="T62" fmla="*/ 144 w 637"/>
                <a:gd name="T63" fmla="*/ 448 h 1113"/>
                <a:gd name="T64" fmla="*/ 127 w 637"/>
                <a:gd name="T65" fmla="*/ 432 h 1113"/>
                <a:gd name="T66" fmla="*/ 96 w 637"/>
                <a:gd name="T67" fmla="*/ 436 h 1113"/>
                <a:gd name="T68" fmla="*/ 79 w 637"/>
                <a:gd name="T69" fmla="*/ 452 h 1113"/>
                <a:gd name="T70" fmla="*/ 39 w 637"/>
                <a:gd name="T71" fmla="*/ 400 h 1113"/>
                <a:gd name="T72" fmla="*/ 22 w 637"/>
                <a:gd name="T73" fmla="*/ 360 h 1113"/>
                <a:gd name="T74" fmla="*/ 18 w 637"/>
                <a:gd name="T75" fmla="*/ 320 h 1113"/>
                <a:gd name="T76" fmla="*/ 18 w 637"/>
                <a:gd name="T77" fmla="*/ 244 h 1113"/>
                <a:gd name="T78" fmla="*/ 9 w 637"/>
                <a:gd name="T79" fmla="*/ 224 h 1113"/>
                <a:gd name="T80" fmla="*/ 0 w 637"/>
                <a:gd name="T81" fmla="*/ 180 h 1113"/>
                <a:gd name="T82" fmla="*/ 9 w 637"/>
                <a:gd name="T83" fmla="*/ 148 h 1113"/>
                <a:gd name="T84" fmla="*/ 18 w 637"/>
                <a:gd name="T85" fmla="*/ 116 h 1113"/>
                <a:gd name="T86" fmla="*/ 35 w 637"/>
                <a:gd name="T87" fmla="*/ 96 h 1113"/>
                <a:gd name="T88" fmla="*/ 31 w 637"/>
                <a:gd name="T89" fmla="*/ 68 h 1113"/>
                <a:gd name="T90" fmla="*/ 57 w 637"/>
                <a:gd name="T91" fmla="*/ 52 h 1113"/>
                <a:gd name="T92" fmla="*/ 66 w 637"/>
                <a:gd name="T93" fmla="*/ 0 h 11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7"/>
                <a:gd name="T142" fmla="*/ 0 h 1113"/>
                <a:gd name="T143" fmla="*/ 637 w 637"/>
                <a:gd name="T144" fmla="*/ 1113 h 11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7" h="1113">
                  <a:moveTo>
                    <a:pt x="60" y="0"/>
                  </a:moveTo>
                  <a:lnTo>
                    <a:pt x="344" y="80"/>
                  </a:lnTo>
                  <a:lnTo>
                    <a:pt x="288" y="380"/>
                  </a:lnTo>
                  <a:lnTo>
                    <a:pt x="624" y="872"/>
                  </a:lnTo>
                  <a:lnTo>
                    <a:pt x="620" y="920"/>
                  </a:lnTo>
                  <a:lnTo>
                    <a:pt x="636" y="960"/>
                  </a:lnTo>
                  <a:lnTo>
                    <a:pt x="616" y="980"/>
                  </a:lnTo>
                  <a:lnTo>
                    <a:pt x="600" y="1024"/>
                  </a:lnTo>
                  <a:lnTo>
                    <a:pt x="580" y="1064"/>
                  </a:lnTo>
                  <a:lnTo>
                    <a:pt x="600" y="1080"/>
                  </a:lnTo>
                  <a:lnTo>
                    <a:pt x="580" y="1112"/>
                  </a:lnTo>
                  <a:lnTo>
                    <a:pt x="388" y="1096"/>
                  </a:lnTo>
                  <a:lnTo>
                    <a:pt x="376" y="1048"/>
                  </a:lnTo>
                  <a:lnTo>
                    <a:pt x="356" y="992"/>
                  </a:lnTo>
                  <a:lnTo>
                    <a:pt x="324" y="960"/>
                  </a:lnTo>
                  <a:lnTo>
                    <a:pt x="296" y="952"/>
                  </a:lnTo>
                  <a:lnTo>
                    <a:pt x="296" y="940"/>
                  </a:lnTo>
                  <a:lnTo>
                    <a:pt x="268" y="916"/>
                  </a:lnTo>
                  <a:lnTo>
                    <a:pt x="228" y="904"/>
                  </a:lnTo>
                  <a:lnTo>
                    <a:pt x="212" y="872"/>
                  </a:lnTo>
                  <a:lnTo>
                    <a:pt x="184" y="864"/>
                  </a:lnTo>
                  <a:lnTo>
                    <a:pt x="144" y="828"/>
                  </a:lnTo>
                  <a:lnTo>
                    <a:pt x="160" y="780"/>
                  </a:lnTo>
                  <a:lnTo>
                    <a:pt x="96" y="600"/>
                  </a:lnTo>
                  <a:lnTo>
                    <a:pt x="108" y="600"/>
                  </a:lnTo>
                  <a:lnTo>
                    <a:pt x="108" y="576"/>
                  </a:lnTo>
                  <a:lnTo>
                    <a:pt x="88" y="568"/>
                  </a:lnTo>
                  <a:lnTo>
                    <a:pt x="64" y="480"/>
                  </a:lnTo>
                  <a:lnTo>
                    <a:pt x="76" y="476"/>
                  </a:lnTo>
                  <a:lnTo>
                    <a:pt x="96" y="492"/>
                  </a:lnTo>
                  <a:lnTo>
                    <a:pt x="84" y="460"/>
                  </a:lnTo>
                  <a:lnTo>
                    <a:pt x="132" y="448"/>
                  </a:lnTo>
                  <a:lnTo>
                    <a:pt x="116" y="432"/>
                  </a:lnTo>
                  <a:lnTo>
                    <a:pt x="88" y="436"/>
                  </a:lnTo>
                  <a:lnTo>
                    <a:pt x="72" y="452"/>
                  </a:lnTo>
                  <a:lnTo>
                    <a:pt x="36" y="400"/>
                  </a:lnTo>
                  <a:lnTo>
                    <a:pt x="20" y="360"/>
                  </a:lnTo>
                  <a:lnTo>
                    <a:pt x="16" y="320"/>
                  </a:lnTo>
                  <a:lnTo>
                    <a:pt x="16" y="244"/>
                  </a:lnTo>
                  <a:lnTo>
                    <a:pt x="8" y="224"/>
                  </a:lnTo>
                  <a:lnTo>
                    <a:pt x="0" y="180"/>
                  </a:lnTo>
                  <a:lnTo>
                    <a:pt x="8" y="148"/>
                  </a:lnTo>
                  <a:lnTo>
                    <a:pt x="16" y="116"/>
                  </a:lnTo>
                  <a:lnTo>
                    <a:pt x="32" y="96"/>
                  </a:lnTo>
                  <a:lnTo>
                    <a:pt x="28" y="68"/>
                  </a:lnTo>
                  <a:lnTo>
                    <a:pt x="52" y="52"/>
                  </a:lnTo>
                  <a:lnTo>
                    <a:pt x="60" y="0"/>
                  </a:lnTo>
                </a:path>
              </a:pathLst>
            </a:custGeom>
            <a:solidFill>
              <a:srgbClr val="EB1C2C"/>
            </a:solidFill>
            <a:ln w="12700" cap="rnd" cmpd="sng">
              <a:solidFill>
                <a:sysClr val="window" lastClr="FFFFFF">
                  <a:lumMod val="8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51" name="Rectangle 114">
              <a:extLst>
                <a:ext uri="{FF2B5EF4-FFF2-40B4-BE49-F238E27FC236}">
                  <a16:creationId xmlns:a16="http://schemas.microsoft.com/office/drawing/2014/main" id="{AB8877ED-D9CF-8072-1A0E-C36435551A6B}"/>
                </a:ext>
              </a:extLst>
            </p:cNvPr>
            <p:cNvSpPr>
              <a:spLocks noChangeArrowheads="1"/>
            </p:cNvSpPr>
            <p:nvPr/>
          </p:nvSpPr>
          <p:spPr bwMode="gray">
            <a:xfrm>
              <a:off x="4215665" y="4605608"/>
              <a:ext cx="190395" cy="132931"/>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CA</a:t>
              </a:r>
            </a:p>
          </p:txBody>
        </p:sp>
      </p:grpSp>
      <p:sp>
        <p:nvSpPr>
          <p:cNvPr id="44" name="Freeform 58">
            <a:extLst>
              <a:ext uri="{FF2B5EF4-FFF2-40B4-BE49-F238E27FC236}">
                <a16:creationId xmlns:a16="http://schemas.microsoft.com/office/drawing/2014/main" id="{6CE8FB16-3C9A-6F13-79B9-D07289D1C34A}"/>
              </a:ext>
            </a:extLst>
          </p:cNvPr>
          <p:cNvSpPr>
            <a:spLocks/>
          </p:cNvSpPr>
          <p:nvPr/>
        </p:nvSpPr>
        <p:spPr bwMode="gray">
          <a:xfrm>
            <a:off x="9658476" y="5179711"/>
            <a:ext cx="798350" cy="660814"/>
          </a:xfrm>
          <a:custGeom>
            <a:avLst/>
            <a:gdLst>
              <a:gd name="T0" fmla="*/ 558 w 772"/>
              <a:gd name="T1" fmla="*/ 16 h 548"/>
              <a:gd name="T2" fmla="*/ 575 w 772"/>
              <a:gd name="T3" fmla="*/ 76 h 548"/>
              <a:gd name="T4" fmla="*/ 649 w 772"/>
              <a:gd name="T5" fmla="*/ 176 h 548"/>
              <a:gd name="T6" fmla="*/ 680 w 772"/>
              <a:gd name="T7" fmla="*/ 176 h 548"/>
              <a:gd name="T8" fmla="*/ 684 w 772"/>
              <a:gd name="T9" fmla="*/ 232 h 548"/>
              <a:gd name="T10" fmla="*/ 746 w 772"/>
              <a:gd name="T11" fmla="*/ 328 h 548"/>
              <a:gd name="T12" fmla="*/ 759 w 772"/>
              <a:gd name="T13" fmla="*/ 412 h 548"/>
              <a:gd name="T14" fmla="*/ 772 w 772"/>
              <a:gd name="T15" fmla="*/ 468 h 548"/>
              <a:gd name="T16" fmla="*/ 759 w 772"/>
              <a:gd name="T17" fmla="*/ 492 h 548"/>
              <a:gd name="T18" fmla="*/ 737 w 772"/>
              <a:gd name="T19" fmla="*/ 544 h 548"/>
              <a:gd name="T20" fmla="*/ 719 w 772"/>
              <a:gd name="T21" fmla="*/ 536 h 548"/>
              <a:gd name="T22" fmla="*/ 693 w 772"/>
              <a:gd name="T23" fmla="*/ 548 h 548"/>
              <a:gd name="T24" fmla="*/ 671 w 772"/>
              <a:gd name="T25" fmla="*/ 516 h 548"/>
              <a:gd name="T26" fmla="*/ 601 w 772"/>
              <a:gd name="T27" fmla="*/ 468 h 548"/>
              <a:gd name="T28" fmla="*/ 579 w 772"/>
              <a:gd name="T29" fmla="*/ 412 h 548"/>
              <a:gd name="T30" fmla="*/ 544 w 772"/>
              <a:gd name="T31" fmla="*/ 396 h 548"/>
              <a:gd name="T32" fmla="*/ 509 w 772"/>
              <a:gd name="T33" fmla="*/ 364 h 548"/>
              <a:gd name="T34" fmla="*/ 492 w 772"/>
              <a:gd name="T35" fmla="*/ 304 h 548"/>
              <a:gd name="T36" fmla="*/ 474 w 772"/>
              <a:gd name="T37" fmla="*/ 304 h 548"/>
              <a:gd name="T38" fmla="*/ 466 w 772"/>
              <a:gd name="T39" fmla="*/ 272 h 548"/>
              <a:gd name="T40" fmla="*/ 470 w 772"/>
              <a:gd name="T41" fmla="*/ 236 h 548"/>
              <a:gd name="T42" fmla="*/ 461 w 772"/>
              <a:gd name="T43" fmla="*/ 172 h 548"/>
              <a:gd name="T44" fmla="*/ 422 w 772"/>
              <a:gd name="T45" fmla="*/ 144 h 548"/>
              <a:gd name="T46" fmla="*/ 387 w 772"/>
              <a:gd name="T47" fmla="*/ 144 h 548"/>
              <a:gd name="T48" fmla="*/ 374 w 772"/>
              <a:gd name="T49" fmla="*/ 116 h 548"/>
              <a:gd name="T50" fmla="*/ 300 w 772"/>
              <a:gd name="T51" fmla="*/ 112 h 548"/>
              <a:gd name="T52" fmla="*/ 291 w 772"/>
              <a:gd name="T53" fmla="*/ 128 h 548"/>
              <a:gd name="T54" fmla="*/ 225 w 772"/>
              <a:gd name="T55" fmla="*/ 156 h 548"/>
              <a:gd name="T56" fmla="*/ 212 w 772"/>
              <a:gd name="T57" fmla="*/ 136 h 548"/>
              <a:gd name="T58" fmla="*/ 186 w 772"/>
              <a:gd name="T59" fmla="*/ 124 h 548"/>
              <a:gd name="T60" fmla="*/ 177 w 772"/>
              <a:gd name="T61" fmla="*/ 112 h 548"/>
              <a:gd name="T62" fmla="*/ 164 w 772"/>
              <a:gd name="T63" fmla="*/ 116 h 548"/>
              <a:gd name="T64" fmla="*/ 133 w 772"/>
              <a:gd name="T65" fmla="*/ 112 h 548"/>
              <a:gd name="T66" fmla="*/ 125 w 772"/>
              <a:gd name="T67" fmla="*/ 100 h 548"/>
              <a:gd name="T68" fmla="*/ 76 w 772"/>
              <a:gd name="T69" fmla="*/ 112 h 548"/>
              <a:gd name="T70" fmla="*/ 68 w 772"/>
              <a:gd name="T71" fmla="*/ 100 h 548"/>
              <a:gd name="T72" fmla="*/ 46 w 772"/>
              <a:gd name="T73" fmla="*/ 116 h 548"/>
              <a:gd name="T74" fmla="*/ 10 w 772"/>
              <a:gd name="T75" fmla="*/ 124 h 548"/>
              <a:gd name="T76" fmla="*/ 15 w 772"/>
              <a:gd name="T77" fmla="*/ 100 h 548"/>
              <a:gd name="T78" fmla="*/ 0 w 772"/>
              <a:gd name="T79" fmla="*/ 67 h 548"/>
              <a:gd name="T80" fmla="*/ 10 w 772"/>
              <a:gd name="T81" fmla="*/ 57 h 548"/>
              <a:gd name="T82" fmla="*/ 230 w 772"/>
              <a:gd name="T83" fmla="*/ 24 h 548"/>
              <a:gd name="T84" fmla="*/ 243 w 772"/>
              <a:gd name="T85" fmla="*/ 48 h 548"/>
              <a:gd name="T86" fmla="*/ 492 w 772"/>
              <a:gd name="T87" fmla="*/ 20 h 548"/>
              <a:gd name="T88" fmla="*/ 505 w 772"/>
              <a:gd name="T89" fmla="*/ 32 h 548"/>
              <a:gd name="T90" fmla="*/ 514 w 772"/>
              <a:gd name="T91" fmla="*/ 32 h 548"/>
              <a:gd name="T92" fmla="*/ 518 w 772"/>
              <a:gd name="T93" fmla="*/ 0 h 548"/>
              <a:gd name="T94" fmla="*/ 536 w 772"/>
              <a:gd name="T95" fmla="*/ 8 h 548"/>
              <a:gd name="T96" fmla="*/ 558 w 772"/>
              <a:gd name="T97" fmla="*/ 16 h 5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2"/>
              <a:gd name="T148" fmla="*/ 0 h 548"/>
              <a:gd name="T149" fmla="*/ 772 w 772"/>
              <a:gd name="T150" fmla="*/ 548 h 5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2" h="548">
                <a:moveTo>
                  <a:pt x="558" y="16"/>
                </a:moveTo>
                <a:lnTo>
                  <a:pt x="575" y="76"/>
                </a:lnTo>
                <a:lnTo>
                  <a:pt x="649" y="176"/>
                </a:lnTo>
                <a:lnTo>
                  <a:pt x="680" y="176"/>
                </a:lnTo>
                <a:lnTo>
                  <a:pt x="684" y="232"/>
                </a:lnTo>
                <a:lnTo>
                  <a:pt x="746" y="328"/>
                </a:lnTo>
                <a:lnTo>
                  <a:pt x="759" y="412"/>
                </a:lnTo>
                <a:lnTo>
                  <a:pt x="772" y="468"/>
                </a:lnTo>
                <a:lnTo>
                  <a:pt x="759" y="492"/>
                </a:lnTo>
                <a:lnTo>
                  <a:pt x="737" y="544"/>
                </a:lnTo>
                <a:lnTo>
                  <a:pt x="719" y="536"/>
                </a:lnTo>
                <a:lnTo>
                  <a:pt x="693" y="548"/>
                </a:lnTo>
                <a:lnTo>
                  <a:pt x="671" y="516"/>
                </a:lnTo>
                <a:lnTo>
                  <a:pt x="601" y="468"/>
                </a:lnTo>
                <a:lnTo>
                  <a:pt x="579" y="412"/>
                </a:lnTo>
                <a:lnTo>
                  <a:pt x="544" y="396"/>
                </a:lnTo>
                <a:lnTo>
                  <a:pt x="509" y="364"/>
                </a:lnTo>
                <a:lnTo>
                  <a:pt x="492" y="304"/>
                </a:lnTo>
                <a:lnTo>
                  <a:pt x="474" y="304"/>
                </a:lnTo>
                <a:lnTo>
                  <a:pt x="466" y="272"/>
                </a:lnTo>
                <a:lnTo>
                  <a:pt x="470" y="236"/>
                </a:lnTo>
                <a:lnTo>
                  <a:pt x="461" y="172"/>
                </a:lnTo>
                <a:lnTo>
                  <a:pt x="422" y="144"/>
                </a:lnTo>
                <a:lnTo>
                  <a:pt x="387" y="144"/>
                </a:lnTo>
                <a:lnTo>
                  <a:pt x="374" y="116"/>
                </a:lnTo>
                <a:lnTo>
                  <a:pt x="300" y="112"/>
                </a:lnTo>
                <a:lnTo>
                  <a:pt x="291" y="128"/>
                </a:lnTo>
                <a:lnTo>
                  <a:pt x="225" y="156"/>
                </a:lnTo>
                <a:lnTo>
                  <a:pt x="212" y="136"/>
                </a:lnTo>
                <a:lnTo>
                  <a:pt x="186" y="124"/>
                </a:lnTo>
                <a:lnTo>
                  <a:pt x="177" y="112"/>
                </a:lnTo>
                <a:lnTo>
                  <a:pt x="164" y="116"/>
                </a:lnTo>
                <a:lnTo>
                  <a:pt x="133" y="112"/>
                </a:lnTo>
                <a:lnTo>
                  <a:pt x="125" y="100"/>
                </a:lnTo>
                <a:lnTo>
                  <a:pt x="76" y="112"/>
                </a:lnTo>
                <a:lnTo>
                  <a:pt x="68" y="100"/>
                </a:lnTo>
                <a:lnTo>
                  <a:pt x="46" y="116"/>
                </a:lnTo>
                <a:lnTo>
                  <a:pt x="10" y="124"/>
                </a:lnTo>
                <a:lnTo>
                  <a:pt x="15" y="100"/>
                </a:lnTo>
                <a:lnTo>
                  <a:pt x="0" y="67"/>
                </a:lnTo>
                <a:lnTo>
                  <a:pt x="10" y="57"/>
                </a:lnTo>
                <a:lnTo>
                  <a:pt x="230" y="24"/>
                </a:lnTo>
                <a:lnTo>
                  <a:pt x="243" y="48"/>
                </a:lnTo>
                <a:lnTo>
                  <a:pt x="492" y="20"/>
                </a:lnTo>
                <a:lnTo>
                  <a:pt x="505" y="32"/>
                </a:lnTo>
                <a:lnTo>
                  <a:pt x="514" y="32"/>
                </a:lnTo>
                <a:lnTo>
                  <a:pt x="518" y="0"/>
                </a:lnTo>
                <a:lnTo>
                  <a:pt x="536" y="8"/>
                </a:lnTo>
                <a:lnTo>
                  <a:pt x="558" y="16"/>
                </a:lnTo>
              </a:path>
            </a:pathLst>
          </a:custGeom>
          <a:solidFill>
            <a:srgbClr val="EB1C2C"/>
          </a:solidFill>
          <a:ln w="12700" cap="rnd" cmpd="sng">
            <a:solidFill>
              <a:sysClr val="window" lastClr="FFFFFF">
                <a:lumMod val="95000"/>
              </a:sysClr>
            </a:solidFill>
            <a:prstDash val="solid"/>
            <a:round/>
            <a:headEnd type="none" w="med" len="med"/>
            <a:tailEnd type="none" w="med" len="med"/>
          </a:ln>
          <a:effectLst/>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
        <p:nvSpPr>
          <p:cNvPr id="45" name="Rectangle 114">
            <a:extLst>
              <a:ext uri="{FF2B5EF4-FFF2-40B4-BE49-F238E27FC236}">
                <a16:creationId xmlns:a16="http://schemas.microsoft.com/office/drawing/2014/main" id="{2FC08731-C56F-5EE2-F7B5-3804D62A38DC}"/>
              </a:ext>
            </a:extLst>
          </p:cNvPr>
          <p:cNvSpPr>
            <a:spLocks noChangeArrowheads="1"/>
          </p:cNvSpPr>
          <p:nvPr/>
        </p:nvSpPr>
        <p:spPr bwMode="gray">
          <a:xfrm>
            <a:off x="10191593" y="5426043"/>
            <a:ext cx="175829" cy="132646"/>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FL</a:t>
            </a:r>
          </a:p>
        </p:txBody>
      </p:sp>
      <p:sp>
        <p:nvSpPr>
          <p:cNvPr id="29" name="Rectangle 114">
            <a:extLst>
              <a:ext uri="{FF2B5EF4-FFF2-40B4-BE49-F238E27FC236}">
                <a16:creationId xmlns:a16="http://schemas.microsoft.com/office/drawing/2014/main" id="{3ACF5AC9-95F9-C140-B8DC-C0E10532AB30}"/>
              </a:ext>
            </a:extLst>
          </p:cNvPr>
          <p:cNvSpPr>
            <a:spLocks noChangeArrowheads="1"/>
          </p:cNvSpPr>
          <p:nvPr/>
        </p:nvSpPr>
        <p:spPr bwMode="gray">
          <a:xfrm>
            <a:off x="9213759" y="2695674"/>
            <a:ext cx="520665" cy="251905"/>
          </a:xfrm>
          <a:prstGeom prst="rect">
            <a:avLst/>
          </a:prstGeom>
          <a:solidFill>
            <a:srgbClr val="EB1C2C"/>
          </a:solid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white"/>
                </a:solidFill>
                <a:effectLst/>
                <a:uLnTx/>
                <a:uFillTx/>
                <a:cs typeface="Arial" panose="020B0604020202020204" pitchFamily="34" charset="0"/>
              </a:rPr>
              <a:t>CANADA</a:t>
            </a:r>
          </a:p>
        </p:txBody>
      </p:sp>
      <p:sp>
        <p:nvSpPr>
          <p:cNvPr id="20" name="Oahu">
            <a:extLst>
              <a:ext uri="{FF2B5EF4-FFF2-40B4-BE49-F238E27FC236}">
                <a16:creationId xmlns:a16="http://schemas.microsoft.com/office/drawing/2014/main" id="{E4623A35-17C8-DEA0-6A3B-918F7A6B61DF}"/>
              </a:ext>
            </a:extLst>
          </p:cNvPr>
          <p:cNvSpPr>
            <a:spLocks/>
          </p:cNvSpPr>
          <p:nvPr/>
        </p:nvSpPr>
        <p:spPr bwMode="auto">
          <a:xfrm>
            <a:off x="6094008" y="4711052"/>
            <a:ext cx="82761" cy="63623"/>
          </a:xfrm>
          <a:custGeom>
            <a:avLst/>
            <a:gdLst>
              <a:gd name="T0" fmla="*/ 230 w 230"/>
              <a:gd name="T1" fmla="*/ 153 h 181"/>
              <a:gd name="T2" fmla="*/ 181 w 230"/>
              <a:gd name="T3" fmla="*/ 125 h 181"/>
              <a:gd name="T4" fmla="*/ 110 w 230"/>
              <a:gd name="T5" fmla="*/ 0 h 181"/>
              <a:gd name="T6" fmla="*/ 12 w 230"/>
              <a:gd name="T7" fmla="*/ 50 h 181"/>
              <a:gd name="T8" fmla="*/ 0 w 230"/>
              <a:gd name="T9" fmla="*/ 78 h 181"/>
              <a:gd name="T10" fmla="*/ 64 w 230"/>
              <a:gd name="T11" fmla="*/ 174 h 181"/>
              <a:gd name="T12" fmla="*/ 107 w 230"/>
              <a:gd name="T13" fmla="*/ 168 h 181"/>
              <a:gd name="T14" fmla="*/ 124 w 230"/>
              <a:gd name="T15" fmla="*/ 160 h 181"/>
              <a:gd name="T16" fmla="*/ 148 w 230"/>
              <a:gd name="T17" fmla="*/ 181 h 181"/>
              <a:gd name="T18" fmla="*/ 212 w 230"/>
              <a:gd name="T19" fmla="*/ 181 h 181"/>
              <a:gd name="T20" fmla="*/ 230 w 230"/>
              <a:gd name="T21" fmla="*/ 15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181">
                <a:moveTo>
                  <a:pt x="230" y="153"/>
                </a:moveTo>
                <a:lnTo>
                  <a:pt x="181" y="125"/>
                </a:lnTo>
                <a:lnTo>
                  <a:pt x="110" y="0"/>
                </a:lnTo>
                <a:lnTo>
                  <a:pt x="12" y="50"/>
                </a:lnTo>
                <a:lnTo>
                  <a:pt x="0" y="78"/>
                </a:lnTo>
                <a:lnTo>
                  <a:pt x="64" y="174"/>
                </a:lnTo>
                <a:lnTo>
                  <a:pt x="107" y="168"/>
                </a:lnTo>
                <a:lnTo>
                  <a:pt x="124" y="160"/>
                </a:lnTo>
                <a:lnTo>
                  <a:pt x="148" y="181"/>
                </a:lnTo>
                <a:lnTo>
                  <a:pt x="212" y="181"/>
                </a:lnTo>
                <a:lnTo>
                  <a:pt x="230" y="153"/>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21" name="Molokai">
            <a:extLst>
              <a:ext uri="{FF2B5EF4-FFF2-40B4-BE49-F238E27FC236}">
                <a16:creationId xmlns:a16="http://schemas.microsoft.com/office/drawing/2014/main" id="{694BEFD0-7391-DC4E-957D-8B4539C84C3A}"/>
              </a:ext>
            </a:extLst>
          </p:cNvPr>
          <p:cNvSpPr>
            <a:spLocks/>
          </p:cNvSpPr>
          <p:nvPr/>
        </p:nvSpPr>
        <p:spPr bwMode="auto">
          <a:xfrm>
            <a:off x="6218150" y="4781745"/>
            <a:ext cx="79163" cy="22976"/>
          </a:xfrm>
          <a:custGeom>
            <a:avLst/>
            <a:gdLst>
              <a:gd name="T0" fmla="*/ 0 w 219"/>
              <a:gd name="T1" fmla="*/ 32 h 67"/>
              <a:gd name="T2" fmla="*/ 95 w 219"/>
              <a:gd name="T3" fmla="*/ 61 h 67"/>
              <a:gd name="T4" fmla="*/ 169 w 219"/>
              <a:gd name="T5" fmla="*/ 67 h 67"/>
              <a:gd name="T6" fmla="*/ 215 w 219"/>
              <a:gd name="T7" fmla="*/ 39 h 67"/>
              <a:gd name="T8" fmla="*/ 219 w 219"/>
              <a:gd name="T9" fmla="*/ 18 h 67"/>
              <a:gd name="T10" fmla="*/ 113 w 219"/>
              <a:gd name="T11" fmla="*/ 7 h 67"/>
              <a:gd name="T12" fmla="*/ 107 w 219"/>
              <a:gd name="T13" fmla="*/ 18 h 67"/>
              <a:gd name="T14" fmla="*/ 21 w 219"/>
              <a:gd name="T15" fmla="*/ 0 h 67"/>
              <a:gd name="T16" fmla="*/ 0 w 219"/>
              <a:gd name="T17"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67">
                <a:moveTo>
                  <a:pt x="0" y="32"/>
                </a:moveTo>
                <a:lnTo>
                  <a:pt x="95" y="61"/>
                </a:lnTo>
                <a:lnTo>
                  <a:pt x="169" y="67"/>
                </a:lnTo>
                <a:lnTo>
                  <a:pt x="215" y="39"/>
                </a:lnTo>
                <a:lnTo>
                  <a:pt x="219" y="18"/>
                </a:lnTo>
                <a:lnTo>
                  <a:pt x="113" y="7"/>
                </a:lnTo>
                <a:lnTo>
                  <a:pt x="107" y="18"/>
                </a:lnTo>
                <a:lnTo>
                  <a:pt x="21" y="0"/>
                </a:lnTo>
                <a:lnTo>
                  <a:pt x="0" y="32"/>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22" name="Maui">
            <a:extLst>
              <a:ext uri="{FF2B5EF4-FFF2-40B4-BE49-F238E27FC236}">
                <a16:creationId xmlns:a16="http://schemas.microsoft.com/office/drawing/2014/main" id="{E190B849-5EE3-85BE-6124-7609D0F2CE37}"/>
              </a:ext>
            </a:extLst>
          </p:cNvPr>
          <p:cNvSpPr>
            <a:spLocks/>
          </p:cNvSpPr>
          <p:nvPr/>
        </p:nvSpPr>
        <p:spPr bwMode="auto">
          <a:xfrm>
            <a:off x="6295513" y="4799417"/>
            <a:ext cx="95355" cy="67157"/>
          </a:xfrm>
          <a:custGeom>
            <a:avLst/>
            <a:gdLst>
              <a:gd name="T0" fmla="*/ 39 w 268"/>
              <a:gd name="T1" fmla="*/ 0 h 188"/>
              <a:gd name="T2" fmla="*/ 0 w 268"/>
              <a:gd name="T3" fmla="*/ 49 h 188"/>
              <a:gd name="T4" fmla="*/ 84 w 268"/>
              <a:gd name="T5" fmla="*/ 164 h 188"/>
              <a:gd name="T6" fmla="*/ 124 w 268"/>
              <a:gd name="T7" fmla="*/ 188 h 188"/>
              <a:gd name="T8" fmla="*/ 208 w 268"/>
              <a:gd name="T9" fmla="*/ 170 h 188"/>
              <a:gd name="T10" fmla="*/ 268 w 268"/>
              <a:gd name="T11" fmla="*/ 141 h 188"/>
              <a:gd name="T12" fmla="*/ 268 w 268"/>
              <a:gd name="T13" fmla="*/ 106 h 188"/>
              <a:gd name="T14" fmla="*/ 194 w 268"/>
              <a:gd name="T15" fmla="*/ 60 h 188"/>
              <a:gd name="T16" fmla="*/ 120 w 268"/>
              <a:gd name="T17" fmla="*/ 42 h 188"/>
              <a:gd name="T18" fmla="*/ 39 w 268"/>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88">
                <a:moveTo>
                  <a:pt x="39" y="0"/>
                </a:moveTo>
                <a:lnTo>
                  <a:pt x="0" y="49"/>
                </a:lnTo>
                <a:lnTo>
                  <a:pt x="84" y="164"/>
                </a:lnTo>
                <a:lnTo>
                  <a:pt x="124" y="188"/>
                </a:lnTo>
                <a:lnTo>
                  <a:pt x="208" y="170"/>
                </a:lnTo>
                <a:lnTo>
                  <a:pt x="268" y="141"/>
                </a:lnTo>
                <a:lnTo>
                  <a:pt x="268" y="106"/>
                </a:lnTo>
                <a:lnTo>
                  <a:pt x="194" y="60"/>
                </a:lnTo>
                <a:lnTo>
                  <a:pt x="120" y="42"/>
                </a:lnTo>
                <a:lnTo>
                  <a:pt x="39" y="0"/>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24" name="Lehua">
            <a:extLst>
              <a:ext uri="{FF2B5EF4-FFF2-40B4-BE49-F238E27FC236}">
                <a16:creationId xmlns:a16="http://schemas.microsoft.com/office/drawing/2014/main" id="{A9861A3A-6DF7-BD5C-BE8C-FEBA0D49D82A}"/>
              </a:ext>
            </a:extLst>
          </p:cNvPr>
          <p:cNvSpPr>
            <a:spLocks/>
          </p:cNvSpPr>
          <p:nvPr/>
        </p:nvSpPr>
        <p:spPr bwMode="auto">
          <a:xfrm>
            <a:off x="5842126" y="4677474"/>
            <a:ext cx="26987" cy="22976"/>
          </a:xfrm>
          <a:custGeom>
            <a:avLst/>
            <a:gdLst>
              <a:gd name="T0" fmla="*/ 31 w 77"/>
              <a:gd name="T1" fmla="*/ 3 h 67"/>
              <a:gd name="T2" fmla="*/ 0 w 77"/>
              <a:gd name="T3" fmla="*/ 67 h 67"/>
              <a:gd name="T4" fmla="*/ 41 w 77"/>
              <a:gd name="T5" fmla="*/ 67 h 67"/>
              <a:gd name="T6" fmla="*/ 77 w 77"/>
              <a:gd name="T7" fmla="*/ 14 h 67"/>
              <a:gd name="T8" fmla="*/ 74 w 77"/>
              <a:gd name="T9" fmla="*/ 0 h 67"/>
              <a:gd name="T10" fmla="*/ 31 w 77"/>
              <a:gd name="T11" fmla="*/ 3 h 67"/>
            </a:gdLst>
            <a:ahLst/>
            <a:cxnLst>
              <a:cxn ang="0">
                <a:pos x="T0" y="T1"/>
              </a:cxn>
              <a:cxn ang="0">
                <a:pos x="T2" y="T3"/>
              </a:cxn>
              <a:cxn ang="0">
                <a:pos x="T4" y="T5"/>
              </a:cxn>
              <a:cxn ang="0">
                <a:pos x="T6" y="T7"/>
              </a:cxn>
              <a:cxn ang="0">
                <a:pos x="T8" y="T9"/>
              </a:cxn>
              <a:cxn ang="0">
                <a:pos x="T10" y="T11"/>
              </a:cxn>
            </a:cxnLst>
            <a:rect l="0" t="0" r="r" b="b"/>
            <a:pathLst>
              <a:path w="77" h="67">
                <a:moveTo>
                  <a:pt x="31" y="3"/>
                </a:moveTo>
                <a:lnTo>
                  <a:pt x="0" y="67"/>
                </a:lnTo>
                <a:lnTo>
                  <a:pt x="41" y="67"/>
                </a:lnTo>
                <a:lnTo>
                  <a:pt x="77" y="14"/>
                </a:lnTo>
                <a:lnTo>
                  <a:pt x="74" y="0"/>
                </a:lnTo>
                <a:lnTo>
                  <a:pt x="31" y="3"/>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25" name="Lahaina">
            <a:extLst>
              <a:ext uri="{FF2B5EF4-FFF2-40B4-BE49-F238E27FC236}">
                <a16:creationId xmlns:a16="http://schemas.microsoft.com/office/drawing/2014/main" id="{B5084F65-5A16-AA26-8A3C-5670D71EC386}"/>
              </a:ext>
            </a:extLst>
          </p:cNvPr>
          <p:cNvSpPr>
            <a:spLocks/>
          </p:cNvSpPr>
          <p:nvPr/>
        </p:nvSpPr>
        <p:spPr bwMode="auto">
          <a:xfrm>
            <a:off x="6252334" y="4817090"/>
            <a:ext cx="32386" cy="30044"/>
          </a:xfrm>
          <a:custGeom>
            <a:avLst/>
            <a:gdLst>
              <a:gd name="T0" fmla="*/ 0 w 92"/>
              <a:gd name="T1" fmla="*/ 0 h 88"/>
              <a:gd name="T2" fmla="*/ 0 w 92"/>
              <a:gd name="T3" fmla="*/ 24 h 88"/>
              <a:gd name="T4" fmla="*/ 36 w 92"/>
              <a:gd name="T5" fmla="*/ 88 h 88"/>
              <a:gd name="T6" fmla="*/ 85 w 92"/>
              <a:gd name="T7" fmla="*/ 70 h 88"/>
              <a:gd name="T8" fmla="*/ 92 w 92"/>
              <a:gd name="T9" fmla="*/ 42 h 88"/>
              <a:gd name="T10" fmla="*/ 64 w 92"/>
              <a:gd name="T11" fmla="*/ 6 h 88"/>
              <a:gd name="T12" fmla="*/ 0 w 92"/>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92" h="88">
                <a:moveTo>
                  <a:pt x="0" y="0"/>
                </a:moveTo>
                <a:lnTo>
                  <a:pt x="0" y="24"/>
                </a:lnTo>
                <a:lnTo>
                  <a:pt x="36" y="88"/>
                </a:lnTo>
                <a:lnTo>
                  <a:pt x="85" y="70"/>
                </a:lnTo>
                <a:lnTo>
                  <a:pt x="92" y="42"/>
                </a:lnTo>
                <a:lnTo>
                  <a:pt x="64" y="6"/>
                </a:lnTo>
                <a:lnTo>
                  <a:pt x="0" y="0"/>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26" name="Kauai">
            <a:extLst>
              <a:ext uri="{FF2B5EF4-FFF2-40B4-BE49-F238E27FC236}">
                <a16:creationId xmlns:a16="http://schemas.microsoft.com/office/drawing/2014/main" id="{F7EB162C-C85F-2AFB-26BC-AD349EB2335F}"/>
              </a:ext>
            </a:extLst>
          </p:cNvPr>
          <p:cNvSpPr>
            <a:spLocks/>
          </p:cNvSpPr>
          <p:nvPr/>
        </p:nvSpPr>
        <p:spPr bwMode="auto">
          <a:xfrm>
            <a:off x="5903297" y="4643895"/>
            <a:ext cx="62970" cy="49485"/>
          </a:xfrm>
          <a:custGeom>
            <a:avLst/>
            <a:gdLst>
              <a:gd name="T0" fmla="*/ 21 w 173"/>
              <a:gd name="T1" fmla="*/ 31 h 138"/>
              <a:gd name="T2" fmla="*/ 0 w 173"/>
              <a:gd name="T3" fmla="*/ 95 h 138"/>
              <a:gd name="T4" fmla="*/ 105 w 173"/>
              <a:gd name="T5" fmla="*/ 138 h 138"/>
              <a:gd name="T6" fmla="*/ 144 w 173"/>
              <a:gd name="T7" fmla="*/ 135 h 138"/>
              <a:gd name="T8" fmla="*/ 173 w 173"/>
              <a:gd name="T9" fmla="*/ 67 h 138"/>
              <a:gd name="T10" fmla="*/ 158 w 173"/>
              <a:gd name="T11" fmla="*/ 7 h 138"/>
              <a:gd name="T12" fmla="*/ 87 w 173"/>
              <a:gd name="T13" fmla="*/ 0 h 138"/>
              <a:gd name="T14" fmla="*/ 21 w 173"/>
              <a:gd name="T15" fmla="*/ 31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8">
                <a:moveTo>
                  <a:pt x="21" y="31"/>
                </a:moveTo>
                <a:lnTo>
                  <a:pt x="0" y="95"/>
                </a:lnTo>
                <a:lnTo>
                  <a:pt x="105" y="138"/>
                </a:lnTo>
                <a:lnTo>
                  <a:pt x="144" y="135"/>
                </a:lnTo>
                <a:lnTo>
                  <a:pt x="173" y="67"/>
                </a:lnTo>
                <a:lnTo>
                  <a:pt x="158" y="7"/>
                </a:lnTo>
                <a:lnTo>
                  <a:pt x="87" y="0"/>
                </a:lnTo>
                <a:lnTo>
                  <a:pt x="21" y="31"/>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27" name="Hawaii">
            <a:extLst>
              <a:ext uri="{FF2B5EF4-FFF2-40B4-BE49-F238E27FC236}">
                <a16:creationId xmlns:a16="http://schemas.microsoft.com/office/drawing/2014/main" id="{7B7A8364-6978-CCFC-A15B-9221F03053EE}"/>
              </a:ext>
            </a:extLst>
          </p:cNvPr>
          <p:cNvSpPr>
            <a:spLocks/>
          </p:cNvSpPr>
          <p:nvPr/>
        </p:nvSpPr>
        <p:spPr bwMode="auto">
          <a:xfrm>
            <a:off x="6380072" y="4903684"/>
            <a:ext cx="163723" cy="183800"/>
          </a:xfrm>
          <a:custGeom>
            <a:avLst/>
            <a:gdLst>
              <a:gd name="T0" fmla="*/ 0 w 454"/>
              <a:gd name="T1" fmla="*/ 220 h 516"/>
              <a:gd name="T2" fmla="*/ 38 w 454"/>
              <a:gd name="T3" fmla="*/ 252 h 516"/>
              <a:gd name="T4" fmla="*/ 63 w 454"/>
              <a:gd name="T5" fmla="*/ 349 h 516"/>
              <a:gd name="T6" fmla="*/ 56 w 454"/>
              <a:gd name="T7" fmla="*/ 391 h 516"/>
              <a:gd name="T8" fmla="*/ 59 w 454"/>
              <a:gd name="T9" fmla="*/ 469 h 516"/>
              <a:gd name="T10" fmla="*/ 119 w 454"/>
              <a:gd name="T11" fmla="*/ 511 h 516"/>
              <a:gd name="T12" fmla="*/ 151 w 454"/>
              <a:gd name="T13" fmla="*/ 516 h 516"/>
              <a:gd name="T14" fmla="*/ 232 w 454"/>
              <a:gd name="T15" fmla="*/ 408 h 516"/>
              <a:gd name="T16" fmla="*/ 285 w 454"/>
              <a:gd name="T17" fmla="*/ 380 h 516"/>
              <a:gd name="T18" fmla="*/ 310 w 454"/>
              <a:gd name="T19" fmla="*/ 391 h 516"/>
              <a:gd name="T20" fmla="*/ 380 w 454"/>
              <a:gd name="T21" fmla="*/ 366 h 516"/>
              <a:gd name="T22" fmla="*/ 448 w 454"/>
              <a:gd name="T23" fmla="*/ 309 h 516"/>
              <a:gd name="T24" fmla="*/ 454 w 454"/>
              <a:gd name="T25" fmla="*/ 288 h 516"/>
              <a:gd name="T26" fmla="*/ 384 w 454"/>
              <a:gd name="T27" fmla="*/ 241 h 516"/>
              <a:gd name="T28" fmla="*/ 352 w 454"/>
              <a:gd name="T29" fmla="*/ 167 h 516"/>
              <a:gd name="T30" fmla="*/ 324 w 454"/>
              <a:gd name="T31" fmla="*/ 124 h 516"/>
              <a:gd name="T32" fmla="*/ 268 w 454"/>
              <a:gd name="T33" fmla="*/ 88 h 516"/>
              <a:gd name="T34" fmla="*/ 77 w 454"/>
              <a:gd name="T35" fmla="*/ 0 h 516"/>
              <a:gd name="T36" fmla="*/ 49 w 454"/>
              <a:gd name="T37" fmla="*/ 24 h 516"/>
              <a:gd name="T38" fmla="*/ 56 w 454"/>
              <a:gd name="T39" fmla="*/ 60 h 516"/>
              <a:gd name="T40" fmla="*/ 84 w 454"/>
              <a:gd name="T41" fmla="*/ 88 h 516"/>
              <a:gd name="T42" fmla="*/ 38 w 454"/>
              <a:gd name="T43" fmla="*/ 159 h 516"/>
              <a:gd name="T44" fmla="*/ 0 w 454"/>
              <a:gd name="T45" fmla="*/ 174 h 516"/>
              <a:gd name="T46" fmla="*/ 0 w 454"/>
              <a:gd name="T47" fmla="*/ 22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4" h="516">
                <a:moveTo>
                  <a:pt x="0" y="220"/>
                </a:moveTo>
                <a:lnTo>
                  <a:pt x="38" y="252"/>
                </a:lnTo>
                <a:lnTo>
                  <a:pt x="63" y="349"/>
                </a:lnTo>
                <a:lnTo>
                  <a:pt x="56" y="391"/>
                </a:lnTo>
                <a:lnTo>
                  <a:pt x="59" y="469"/>
                </a:lnTo>
                <a:lnTo>
                  <a:pt x="119" y="511"/>
                </a:lnTo>
                <a:lnTo>
                  <a:pt x="151" y="516"/>
                </a:lnTo>
                <a:lnTo>
                  <a:pt x="232" y="408"/>
                </a:lnTo>
                <a:lnTo>
                  <a:pt x="285" y="380"/>
                </a:lnTo>
                <a:lnTo>
                  <a:pt x="310" y="391"/>
                </a:lnTo>
                <a:lnTo>
                  <a:pt x="380" y="366"/>
                </a:lnTo>
                <a:lnTo>
                  <a:pt x="448" y="309"/>
                </a:lnTo>
                <a:lnTo>
                  <a:pt x="454" y="288"/>
                </a:lnTo>
                <a:lnTo>
                  <a:pt x="384" y="241"/>
                </a:lnTo>
                <a:lnTo>
                  <a:pt x="352" y="167"/>
                </a:lnTo>
                <a:lnTo>
                  <a:pt x="324" y="124"/>
                </a:lnTo>
                <a:lnTo>
                  <a:pt x="268" y="88"/>
                </a:lnTo>
                <a:lnTo>
                  <a:pt x="77" y="0"/>
                </a:lnTo>
                <a:lnTo>
                  <a:pt x="49" y="24"/>
                </a:lnTo>
                <a:lnTo>
                  <a:pt x="56" y="60"/>
                </a:lnTo>
                <a:lnTo>
                  <a:pt x="84" y="88"/>
                </a:lnTo>
                <a:lnTo>
                  <a:pt x="38" y="159"/>
                </a:lnTo>
                <a:lnTo>
                  <a:pt x="0" y="174"/>
                </a:lnTo>
                <a:lnTo>
                  <a:pt x="0" y="220"/>
                </a:lnTo>
                <a:close/>
              </a:path>
            </a:pathLst>
          </a:custGeom>
          <a:solidFill>
            <a:sysClr val="window" lastClr="FFFFFF">
              <a:lumMod val="95000"/>
            </a:sysClr>
          </a:solidFill>
          <a:ln w="12700" cap="rnd" cmpd="sng">
            <a:solidFill>
              <a:sysClr val="window" lastClr="FFFFFF">
                <a:lumMod val="85000"/>
              </a:sysClr>
            </a:solidFill>
            <a:prstDash val="solid"/>
            <a:round/>
            <a:headEnd type="none" w="med" len="med"/>
            <a:tailEnd type="none" w="med" len="med"/>
          </a:ln>
        </p:spPr>
        <p:txBody>
          <a:bodyPr wrap="none" lIns="0" tIns="0" rIns="0" bIns="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prstClr val="black"/>
              </a:solidFill>
              <a:effectLst/>
              <a:uLnTx/>
              <a:uFillTx/>
              <a:latin typeface="Calibri Light" panose="020F0302020204030204"/>
              <a:cs typeface="Arial" panose="020B0604020202020204" pitchFamily="34" charset="0"/>
            </a:endParaRPr>
          </a:p>
        </p:txBody>
      </p:sp>
      <p:sp>
        <p:nvSpPr>
          <p:cNvPr id="17" name="Rectangle 81">
            <a:extLst>
              <a:ext uri="{FF2B5EF4-FFF2-40B4-BE49-F238E27FC236}">
                <a16:creationId xmlns:a16="http://schemas.microsoft.com/office/drawing/2014/main" id="{9B462A57-33DF-BB69-9570-148CBB618547}"/>
              </a:ext>
            </a:extLst>
          </p:cNvPr>
          <p:cNvSpPr>
            <a:spLocks noChangeArrowheads="1"/>
          </p:cNvSpPr>
          <p:nvPr/>
        </p:nvSpPr>
        <p:spPr bwMode="gray">
          <a:xfrm>
            <a:off x="6197417" y="4886609"/>
            <a:ext cx="167556" cy="132646"/>
          </a:xfrm>
          <a:prstGeom prst="rect">
            <a:avLst/>
          </a:prstGeom>
          <a:noFill/>
          <a:ln w="12700">
            <a:noFill/>
            <a:miter lim="800000"/>
            <a:headEnd/>
            <a:tailEnd/>
          </a:ln>
        </p:spPr>
        <p:txBody>
          <a:bodyPr wrap="none" lIns="0" tIns="0" rIns="0" bIns="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prstClr val="black"/>
                </a:solidFill>
                <a:effectLst/>
                <a:uLnTx/>
                <a:uFillTx/>
                <a:cs typeface="Arial" panose="020B0604020202020204" pitchFamily="34" charset="0"/>
              </a:rPr>
              <a:t>HI</a:t>
            </a:r>
          </a:p>
        </p:txBody>
      </p:sp>
      <p:sp>
        <p:nvSpPr>
          <p:cNvPr id="340" name="Line 188">
            <a:extLst>
              <a:ext uri="{FF2B5EF4-FFF2-40B4-BE49-F238E27FC236}">
                <a16:creationId xmlns:a16="http://schemas.microsoft.com/office/drawing/2014/main" id="{B93F4896-7CFB-67F4-C9EA-57CD65989F53}"/>
              </a:ext>
            </a:extLst>
          </p:cNvPr>
          <p:cNvSpPr>
            <a:spLocks noChangeShapeType="1"/>
          </p:cNvSpPr>
          <p:nvPr/>
        </p:nvSpPr>
        <p:spPr bwMode="gray">
          <a:xfrm>
            <a:off x="10601927" y="3815350"/>
            <a:ext cx="328001" cy="37831"/>
          </a:xfrm>
          <a:prstGeom prst="line">
            <a:avLst/>
          </a:prstGeom>
          <a:solidFill>
            <a:sysClr val="windowText" lastClr="000000">
              <a:lumMod val="50000"/>
              <a:lumOff val="50000"/>
            </a:sysClr>
          </a:solidFill>
          <a:ln w="9525">
            <a:solidFill>
              <a:sysClr val="window" lastClr="FFFFFF">
                <a:lumMod val="85000"/>
              </a:sysClr>
            </a:solidFill>
            <a:round/>
            <a:headEnd type="none" w="lg" len="lg"/>
            <a:tailEnd type="none" w="lg" len="lg"/>
          </a:ln>
        </p:spPr>
        <p:txBody>
          <a:bodyPr wrap="none" tIns="6858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cs typeface="Arial" panose="020B0604020202020204" pitchFamily="34" charset="0"/>
            </a:endParaRPr>
          </a:p>
        </p:txBody>
      </p:sp>
    </p:spTree>
    <p:extLst>
      <p:ext uri="{BB962C8B-B14F-4D97-AF65-F5344CB8AC3E}">
        <p14:creationId xmlns:p14="http://schemas.microsoft.com/office/powerpoint/2010/main" val="2794231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4971-230E-8BBF-7375-06B1D749E37E}"/>
              </a:ext>
            </a:extLst>
          </p:cNvPr>
          <p:cNvSpPr>
            <a:spLocks noGrp="1"/>
          </p:cNvSpPr>
          <p:nvPr>
            <p:ph type="title"/>
          </p:nvPr>
        </p:nvSpPr>
        <p:spPr>
          <a:xfrm>
            <a:off x="341831" y="180319"/>
            <a:ext cx="11627256" cy="828085"/>
          </a:xfrm>
        </p:spPr>
        <p:txBody>
          <a:bodyPr vert="horz">
            <a:noAutofit/>
          </a:bodyPr>
          <a:lstStyle/>
          <a:p>
            <a:r>
              <a:rPr lang="en-US" sz="2800">
                <a:latin typeface="+mj-lt"/>
              </a:rPr>
              <a:t>Family ownership operates across all aspects of the business, from the BBG board to in-market sales and merchandising</a:t>
            </a:r>
          </a:p>
        </p:txBody>
      </p:sp>
      <p:sp>
        <p:nvSpPr>
          <p:cNvPr id="3" name="Slide Number Placeholder 2">
            <a:extLst>
              <a:ext uri="{FF2B5EF4-FFF2-40B4-BE49-F238E27FC236}">
                <a16:creationId xmlns:a16="http://schemas.microsoft.com/office/drawing/2014/main" id="{9AB041CD-E31E-6733-EF57-0F4C699F0884}"/>
              </a:ext>
            </a:extLst>
          </p:cNvPr>
          <p:cNvSpPr txBox="1">
            <a:spLocks/>
          </p:cNvSpPr>
          <p:nvPr/>
        </p:nvSpPr>
        <p:spPr>
          <a:xfrm>
            <a:off x="11464564" y="6426911"/>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latin typeface="+mj-lt"/>
                <a:cs typeface="Helvetica"/>
              </a:rPr>
              <a:pPr algn="r" defTabSz="457200">
                <a:defRPr/>
              </a:pPr>
              <a:t>5</a:t>
            </a:fld>
            <a:endParaRPr lang="en-US" sz="1000">
              <a:latin typeface="+mj-lt"/>
              <a:cs typeface="Helvetica"/>
            </a:endParaRPr>
          </a:p>
        </p:txBody>
      </p:sp>
      <p:pic>
        <p:nvPicPr>
          <p:cNvPr id="4" name="Picture 3">
            <a:extLst>
              <a:ext uri="{FF2B5EF4-FFF2-40B4-BE49-F238E27FC236}">
                <a16:creationId xmlns:a16="http://schemas.microsoft.com/office/drawing/2014/main" id="{0BACB3CD-E75F-9DE3-4FD1-C2968FBAA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460" y="1227461"/>
            <a:ext cx="1188720" cy="1188720"/>
          </a:xfrm>
          <a:prstGeom prst="ellipse">
            <a:avLst/>
          </a:prstGeom>
          <a:ln>
            <a:solidFill>
              <a:schemeClr val="tx1"/>
            </a:solidFill>
          </a:ln>
        </p:spPr>
      </p:pic>
      <p:pic>
        <p:nvPicPr>
          <p:cNvPr id="5" name="Picture 4">
            <a:extLst>
              <a:ext uri="{FF2B5EF4-FFF2-40B4-BE49-F238E27FC236}">
                <a16:creationId xmlns:a16="http://schemas.microsoft.com/office/drawing/2014/main" id="{C8058C04-3F4C-99E4-82E2-AFAB30B63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59" y="3940785"/>
            <a:ext cx="1188720" cy="1188720"/>
          </a:xfrm>
          <a:prstGeom prst="ellipse">
            <a:avLst/>
          </a:prstGeom>
          <a:ln>
            <a:solidFill>
              <a:schemeClr val="tx1"/>
            </a:solidFill>
          </a:ln>
        </p:spPr>
      </p:pic>
      <p:pic>
        <p:nvPicPr>
          <p:cNvPr id="7" name="Picture 6">
            <a:extLst>
              <a:ext uri="{FF2B5EF4-FFF2-40B4-BE49-F238E27FC236}">
                <a16:creationId xmlns:a16="http://schemas.microsoft.com/office/drawing/2014/main" id="{03ECAAD8-0CF4-89A8-A6A2-FE656CFD9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258" y="3940785"/>
            <a:ext cx="1188720" cy="1188720"/>
          </a:xfrm>
          <a:prstGeom prst="ellipse">
            <a:avLst/>
          </a:prstGeom>
          <a:ln>
            <a:solidFill>
              <a:schemeClr val="tx1"/>
            </a:solidFill>
          </a:ln>
        </p:spPr>
      </p:pic>
      <p:pic>
        <p:nvPicPr>
          <p:cNvPr id="8" name="Picture 7">
            <a:extLst>
              <a:ext uri="{FF2B5EF4-FFF2-40B4-BE49-F238E27FC236}">
                <a16:creationId xmlns:a16="http://schemas.microsoft.com/office/drawing/2014/main" id="{DD956182-DE0C-C087-973F-FC3E2F508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057" y="3940785"/>
            <a:ext cx="1188720" cy="1188720"/>
          </a:xfrm>
          <a:prstGeom prst="ellipse">
            <a:avLst/>
          </a:prstGeom>
          <a:ln>
            <a:solidFill>
              <a:schemeClr val="tx1"/>
            </a:solidFill>
          </a:ln>
        </p:spPr>
      </p:pic>
      <p:sp>
        <p:nvSpPr>
          <p:cNvPr id="9" name="TextBox 8">
            <a:extLst>
              <a:ext uri="{FF2B5EF4-FFF2-40B4-BE49-F238E27FC236}">
                <a16:creationId xmlns:a16="http://schemas.microsoft.com/office/drawing/2014/main" id="{C62176E9-A7B9-CCCD-50BC-204F69D553D6}"/>
              </a:ext>
            </a:extLst>
          </p:cNvPr>
          <p:cNvSpPr txBox="1"/>
          <p:nvPr/>
        </p:nvSpPr>
        <p:spPr>
          <a:xfrm>
            <a:off x="9179171" y="2508868"/>
            <a:ext cx="2789916" cy="769441"/>
          </a:xfrm>
          <a:prstGeom prst="rect">
            <a:avLst/>
          </a:prstGeom>
          <a:noFill/>
        </p:spPr>
        <p:txBody>
          <a:bodyPr wrap="square" rtlCol="0">
            <a:spAutoFit/>
          </a:bodyPr>
          <a:lstStyle/>
          <a:p>
            <a:pPr marL="190818"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cs typeface="+mn-cs"/>
              </a:rPr>
              <a:t>ARTHUR WIRTZ</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EVP, Operations at BBG</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Board of Directors, BBG</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Board of Directors, Wirtz Corp</a:t>
            </a:r>
          </a:p>
        </p:txBody>
      </p:sp>
      <p:sp>
        <p:nvSpPr>
          <p:cNvPr id="10" name="TextBox 9">
            <a:extLst>
              <a:ext uri="{FF2B5EF4-FFF2-40B4-BE49-F238E27FC236}">
                <a16:creationId xmlns:a16="http://schemas.microsoft.com/office/drawing/2014/main" id="{D375BFA2-FB82-9814-255E-BB647769A14F}"/>
              </a:ext>
            </a:extLst>
          </p:cNvPr>
          <p:cNvSpPr txBox="1"/>
          <p:nvPr/>
        </p:nvSpPr>
        <p:spPr>
          <a:xfrm>
            <a:off x="6155596" y="2526614"/>
            <a:ext cx="2886804" cy="1277273"/>
          </a:xfrm>
          <a:prstGeom prst="rect">
            <a:avLst/>
          </a:prstGeom>
          <a:noFill/>
        </p:spPr>
        <p:txBody>
          <a:bodyPr wrap="square" lIns="91440" tIns="45720" rIns="91440" bIns="45720" rtlCol="0" anchor="t">
            <a:spAutoFit/>
          </a:bodyPr>
          <a:lstStyle/>
          <a:p>
            <a:pPr marL="19050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rPr>
              <a:t>CHAD STONE</a:t>
            </a:r>
            <a:endParaRPr kumimoji="0" lang="en-US" sz="1800" b="0" i="0" u="none" strike="noStrike" kern="1200" cap="none" spc="0" normalizeH="0" baseline="0" noProof="0">
              <a:ln>
                <a:noFill/>
              </a:ln>
              <a:effectLst/>
              <a:uLnTx/>
              <a:uFillTx/>
              <a:latin typeface="+mj-lt"/>
              <a:ea typeface="+mn-ea"/>
            </a:endParaRPr>
          </a:p>
          <a:p>
            <a:pPr marL="3619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rPr>
              <a:t>Vice President, Business Transformation and New Frontiers at BBG</a:t>
            </a:r>
            <a:endParaRPr kumimoji="0" lang="en-US" sz="1100" b="0" i="0" u="none" strike="noStrike" kern="1200" cap="none" spc="0" normalizeH="0" baseline="0" noProof="0">
              <a:ln>
                <a:noFill/>
              </a:ln>
              <a:effectLst/>
              <a:uLnTx/>
              <a:uFillTx/>
              <a:latin typeface="+mj-lt"/>
              <a:ea typeface="+mn-ea"/>
              <a:cs typeface="Helvetica"/>
            </a:endParaRPr>
          </a:p>
          <a:p>
            <a:pPr marL="3619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rPr>
              <a:t>Boards of Directors, BBG, CDI (a BBG affiliate), and Allied Beverage Group</a:t>
            </a:r>
            <a:endParaRPr kumimoji="0" lang="en-US" sz="1100" b="0" i="0" u="none" strike="noStrike" kern="1200" cap="none" spc="0" normalizeH="0" baseline="0" noProof="0">
              <a:ln>
                <a:noFill/>
              </a:ln>
              <a:effectLst/>
              <a:uLnTx/>
              <a:uFillTx/>
              <a:latin typeface="+mj-lt"/>
              <a:ea typeface="+mn-ea"/>
              <a:cs typeface="Helvetica"/>
            </a:endParaRPr>
          </a:p>
        </p:txBody>
      </p:sp>
      <p:sp>
        <p:nvSpPr>
          <p:cNvPr id="11" name="TextBox 10">
            <a:extLst>
              <a:ext uri="{FF2B5EF4-FFF2-40B4-BE49-F238E27FC236}">
                <a16:creationId xmlns:a16="http://schemas.microsoft.com/office/drawing/2014/main" id="{3EB48ED2-96DE-B2BD-8579-CFBFD881F56F}"/>
              </a:ext>
            </a:extLst>
          </p:cNvPr>
          <p:cNvSpPr txBox="1"/>
          <p:nvPr/>
        </p:nvSpPr>
        <p:spPr>
          <a:xfrm>
            <a:off x="6155459" y="5251348"/>
            <a:ext cx="2789916" cy="600164"/>
          </a:xfrm>
          <a:prstGeom prst="rect">
            <a:avLst/>
          </a:prstGeom>
          <a:noFill/>
        </p:spPr>
        <p:txBody>
          <a:bodyPr wrap="square" rtlCol="0">
            <a:spAutoFit/>
          </a:bodyPr>
          <a:lstStyle/>
          <a:p>
            <a:pPr marL="190818"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cs typeface="+mn-cs"/>
              </a:rPr>
              <a:t>JAMES WIRTZ</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Account Development Specialist, BBG</a:t>
            </a:r>
          </a:p>
        </p:txBody>
      </p:sp>
      <p:sp>
        <p:nvSpPr>
          <p:cNvPr id="12" name="TextBox 11">
            <a:extLst>
              <a:ext uri="{FF2B5EF4-FFF2-40B4-BE49-F238E27FC236}">
                <a16:creationId xmlns:a16="http://schemas.microsoft.com/office/drawing/2014/main" id="{3A0788CC-E939-5210-8B41-DC00510F1ADC}"/>
              </a:ext>
            </a:extLst>
          </p:cNvPr>
          <p:cNvSpPr txBox="1"/>
          <p:nvPr/>
        </p:nvSpPr>
        <p:spPr>
          <a:xfrm>
            <a:off x="3107508" y="5251348"/>
            <a:ext cx="2789916" cy="430887"/>
          </a:xfrm>
          <a:prstGeom prst="rect">
            <a:avLst/>
          </a:prstGeom>
          <a:noFill/>
        </p:spPr>
        <p:txBody>
          <a:bodyPr wrap="square" rtlCol="0">
            <a:spAutoFit/>
          </a:bodyPr>
          <a:lstStyle/>
          <a:p>
            <a:pPr marL="190818"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cs typeface="+mn-cs"/>
              </a:rPr>
              <a:t>WILLIAM FIX</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Manager, Project - Operations</a:t>
            </a:r>
          </a:p>
        </p:txBody>
      </p:sp>
      <p:sp>
        <p:nvSpPr>
          <p:cNvPr id="13" name="TextBox 12">
            <a:extLst>
              <a:ext uri="{FF2B5EF4-FFF2-40B4-BE49-F238E27FC236}">
                <a16:creationId xmlns:a16="http://schemas.microsoft.com/office/drawing/2014/main" id="{757F6782-D129-9468-4284-586384890FDD}"/>
              </a:ext>
            </a:extLst>
          </p:cNvPr>
          <p:cNvSpPr txBox="1"/>
          <p:nvPr/>
        </p:nvSpPr>
        <p:spPr>
          <a:xfrm>
            <a:off x="3107508" y="2553861"/>
            <a:ext cx="2789916" cy="938719"/>
          </a:xfrm>
          <a:prstGeom prst="rect">
            <a:avLst/>
          </a:prstGeom>
          <a:noFill/>
        </p:spPr>
        <p:txBody>
          <a:bodyPr wrap="square" rtlCol="0">
            <a:spAutoFit/>
          </a:bodyPr>
          <a:lstStyle/>
          <a:p>
            <a:pPr marL="190818"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cs typeface="+mn-cs"/>
              </a:rPr>
              <a:t>JACOB ONUFRYCHUK</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Vice President, Corporate Development at BBG</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Boards of Directors, BBG and CDI (a BBG affiliate)</a:t>
            </a:r>
          </a:p>
        </p:txBody>
      </p:sp>
      <p:sp>
        <p:nvSpPr>
          <p:cNvPr id="14" name="TextBox 13">
            <a:extLst>
              <a:ext uri="{FF2B5EF4-FFF2-40B4-BE49-F238E27FC236}">
                <a16:creationId xmlns:a16="http://schemas.microsoft.com/office/drawing/2014/main" id="{369FD4DA-B7D7-4252-50D6-C13DDA4FC301}"/>
              </a:ext>
            </a:extLst>
          </p:cNvPr>
          <p:cNvSpPr txBox="1"/>
          <p:nvPr/>
        </p:nvSpPr>
        <p:spPr>
          <a:xfrm>
            <a:off x="-29392" y="2553861"/>
            <a:ext cx="2789916" cy="938719"/>
          </a:xfrm>
          <a:prstGeom prst="rect">
            <a:avLst/>
          </a:prstGeom>
          <a:noFill/>
        </p:spPr>
        <p:txBody>
          <a:bodyPr wrap="square" rtlCol="0">
            <a:spAutoFit/>
          </a:bodyPr>
          <a:lstStyle/>
          <a:p>
            <a:pPr marL="190818"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cs typeface="+mn-cs"/>
              </a:rPr>
              <a:t>BRIAN ONUFRYCHUK</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Vice President, Board and Shareholder Affairs at BBG</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Boards of Directors, BBG and CDI (a BBG affiliate)</a:t>
            </a:r>
          </a:p>
        </p:txBody>
      </p:sp>
      <p:pic>
        <p:nvPicPr>
          <p:cNvPr id="15" name="Picture 2" descr="Chad Stone">
            <a:extLst>
              <a:ext uri="{FF2B5EF4-FFF2-40B4-BE49-F238E27FC236}">
                <a16:creationId xmlns:a16="http://schemas.microsoft.com/office/drawing/2014/main" id="{51D48183-F988-6AC7-18B5-C8B3275C4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608" y="1227461"/>
            <a:ext cx="1188720" cy="1188720"/>
          </a:xfrm>
          <a:prstGeom prst="ellipse">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descr="Jacob Onufrychuk">
            <a:extLst>
              <a:ext uri="{FF2B5EF4-FFF2-40B4-BE49-F238E27FC236}">
                <a16:creationId xmlns:a16="http://schemas.microsoft.com/office/drawing/2014/main" id="{96E3EC5F-8226-9130-6160-E200ADF09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1034" y="1227461"/>
            <a:ext cx="1188720" cy="1188720"/>
          </a:xfrm>
          <a:prstGeom prst="ellipse">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7A44B09-A578-0115-7194-1D13EC5E80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76450" y="3940785"/>
            <a:ext cx="1189895" cy="1188720"/>
          </a:xfrm>
          <a:prstGeom prst="ellipse">
            <a:avLst/>
          </a:prstGeom>
          <a:ln>
            <a:solidFill>
              <a:schemeClr val="tx1"/>
            </a:solidFill>
          </a:ln>
        </p:spPr>
      </p:pic>
      <p:sp>
        <p:nvSpPr>
          <p:cNvPr id="18" name="TextBox 17">
            <a:extLst>
              <a:ext uri="{FF2B5EF4-FFF2-40B4-BE49-F238E27FC236}">
                <a16:creationId xmlns:a16="http://schemas.microsoft.com/office/drawing/2014/main" id="{118CF5EB-25FE-B583-9308-4FE391FDCDD1}"/>
              </a:ext>
            </a:extLst>
          </p:cNvPr>
          <p:cNvSpPr txBox="1"/>
          <p:nvPr/>
        </p:nvSpPr>
        <p:spPr>
          <a:xfrm>
            <a:off x="39861" y="5251348"/>
            <a:ext cx="2789916" cy="769441"/>
          </a:xfrm>
          <a:prstGeom prst="rect">
            <a:avLst/>
          </a:prstGeom>
          <a:noFill/>
        </p:spPr>
        <p:txBody>
          <a:bodyPr wrap="square" rtlCol="0">
            <a:spAutoFit/>
          </a:bodyPr>
          <a:lstStyle/>
          <a:p>
            <a:pPr marL="190818"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cs typeface="+mn-cs"/>
              </a:rPr>
              <a:t>HILLARY WIRTZ</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Sr. Director, Culture &amp; Inclusion</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Board of Directors, BBG</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j-lt"/>
              </a:rPr>
              <a:t>Board of Directors, Wirtz Corp</a:t>
            </a:r>
            <a:endParaRPr kumimoji="0" lang="en-US" sz="1100" b="0" i="0" u="none" strike="noStrike" kern="1200" cap="none" spc="0" normalizeH="0" baseline="0" noProof="0">
              <a:ln>
                <a:noFill/>
              </a:ln>
              <a:effectLst/>
              <a:uLnTx/>
              <a:uFillTx/>
              <a:latin typeface="+mj-lt"/>
              <a:ea typeface="+mn-ea"/>
              <a:cs typeface="+mn-cs"/>
            </a:endParaRPr>
          </a:p>
        </p:txBody>
      </p:sp>
      <p:sp>
        <p:nvSpPr>
          <p:cNvPr id="19" name="TextBox 18">
            <a:extLst>
              <a:ext uri="{FF2B5EF4-FFF2-40B4-BE49-F238E27FC236}">
                <a16:creationId xmlns:a16="http://schemas.microsoft.com/office/drawing/2014/main" id="{B363D118-F261-8C3B-4C50-A50A6956CDED}"/>
              </a:ext>
            </a:extLst>
          </p:cNvPr>
          <p:cNvSpPr txBox="1"/>
          <p:nvPr/>
        </p:nvSpPr>
        <p:spPr>
          <a:xfrm>
            <a:off x="9179171" y="5255432"/>
            <a:ext cx="2789916" cy="430887"/>
          </a:xfrm>
          <a:prstGeom prst="rect">
            <a:avLst/>
          </a:prstGeom>
          <a:noFill/>
        </p:spPr>
        <p:txBody>
          <a:bodyPr wrap="square" rtlCol="0">
            <a:spAutoFit/>
          </a:bodyPr>
          <a:lstStyle/>
          <a:p>
            <a:pPr marL="190818"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mj-lt"/>
                <a:ea typeface="+mn-ea"/>
                <a:cs typeface="+mn-cs"/>
              </a:rPr>
              <a:t>MICHAEL WIRTZ</a:t>
            </a:r>
          </a:p>
          <a:p>
            <a:pPr marL="36226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mj-lt"/>
                <a:ea typeface="+mn-ea"/>
                <a:cs typeface="+mn-cs"/>
              </a:rPr>
              <a:t>Merchandiser, BBG</a:t>
            </a:r>
          </a:p>
        </p:txBody>
      </p:sp>
      <p:sp>
        <p:nvSpPr>
          <p:cNvPr id="20" name="Slide Number Placeholder 1">
            <a:extLst>
              <a:ext uri="{FF2B5EF4-FFF2-40B4-BE49-F238E27FC236}">
                <a16:creationId xmlns:a16="http://schemas.microsoft.com/office/drawing/2014/main" id="{A696C9BD-E2EE-A6FA-81D3-EAB055BE42F5}"/>
              </a:ext>
            </a:extLst>
          </p:cNvPr>
          <p:cNvSpPr txBox="1">
            <a:spLocks/>
          </p:cNvSpPr>
          <p:nvPr/>
        </p:nvSpPr>
        <p:spPr>
          <a:xfrm>
            <a:off x="11464564" y="649287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5</a:t>
            </a:fld>
            <a:endParaRPr lang="en-US" sz="1000">
              <a:solidFill>
                <a:schemeClr val="bg1"/>
              </a:solidFill>
              <a:latin typeface="+mj-lt"/>
              <a:cs typeface="Helvetica"/>
            </a:endParaRPr>
          </a:p>
        </p:txBody>
      </p:sp>
      <p:sp>
        <p:nvSpPr>
          <p:cNvPr id="21" name="Footer Placeholder 3">
            <a:extLst>
              <a:ext uri="{FF2B5EF4-FFF2-40B4-BE49-F238E27FC236}">
                <a16:creationId xmlns:a16="http://schemas.microsoft.com/office/drawing/2014/main" id="{5E93B4D0-506F-7E7F-D870-14330D0551C7}"/>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pic>
        <p:nvPicPr>
          <p:cNvPr id="22" name="Picture 21" descr="A close-up of a person&#10;&#10;Description automatically generated">
            <a:extLst>
              <a:ext uri="{FF2B5EF4-FFF2-40B4-BE49-F238E27FC236}">
                <a16:creationId xmlns:a16="http://schemas.microsoft.com/office/drawing/2014/main" id="{CED2DB20-2E00-7125-4D02-5ED8D4DF10E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992181" y="1227461"/>
            <a:ext cx="1188720" cy="1188720"/>
          </a:xfrm>
          <a:prstGeom prst="ellipse">
            <a:avLst/>
          </a:prstGeom>
          <a:ln>
            <a:solidFill>
              <a:schemeClr val="tx1"/>
            </a:solidFill>
          </a:ln>
        </p:spPr>
      </p:pic>
    </p:spTree>
    <p:extLst>
      <p:ext uri="{BB962C8B-B14F-4D97-AF65-F5344CB8AC3E}">
        <p14:creationId xmlns:p14="http://schemas.microsoft.com/office/powerpoint/2010/main" val="353886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B041CD-E31E-6733-EF57-0F4C699F0884}"/>
              </a:ext>
            </a:extLst>
          </p:cNvPr>
          <p:cNvSpPr txBox="1">
            <a:spLocks/>
          </p:cNvSpPr>
          <p:nvPr/>
        </p:nvSpPr>
        <p:spPr>
          <a:xfrm>
            <a:off x="11464564" y="6426911"/>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latin typeface="+mj-lt"/>
                <a:cs typeface="Helvetica"/>
              </a:rPr>
              <a:pPr algn="r" defTabSz="457200">
                <a:defRPr/>
              </a:pPr>
              <a:t>6</a:t>
            </a:fld>
            <a:endParaRPr lang="en-US" sz="1000">
              <a:latin typeface="+mj-lt"/>
              <a:cs typeface="Helvetica"/>
            </a:endParaRPr>
          </a:p>
        </p:txBody>
      </p:sp>
      <p:sp>
        <p:nvSpPr>
          <p:cNvPr id="20" name="Slide Number Placeholder 1">
            <a:extLst>
              <a:ext uri="{FF2B5EF4-FFF2-40B4-BE49-F238E27FC236}">
                <a16:creationId xmlns:a16="http://schemas.microsoft.com/office/drawing/2014/main" id="{A696C9BD-E2EE-A6FA-81D3-EAB055BE42F5}"/>
              </a:ext>
            </a:extLst>
          </p:cNvPr>
          <p:cNvSpPr txBox="1">
            <a:spLocks/>
          </p:cNvSpPr>
          <p:nvPr/>
        </p:nvSpPr>
        <p:spPr>
          <a:xfrm>
            <a:off x="11464564" y="649287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mj-lt"/>
                <a:cs typeface="Helvetica"/>
              </a:rPr>
              <a:pPr algn="r" defTabSz="457200">
                <a:defRPr/>
              </a:pPr>
              <a:t>6</a:t>
            </a:fld>
            <a:endParaRPr lang="en-US" sz="1000">
              <a:solidFill>
                <a:schemeClr val="bg1"/>
              </a:solidFill>
              <a:latin typeface="+mj-lt"/>
              <a:cs typeface="Helvetica"/>
            </a:endParaRPr>
          </a:p>
        </p:txBody>
      </p:sp>
      <p:sp>
        <p:nvSpPr>
          <p:cNvPr id="21" name="Footer Placeholder 3">
            <a:extLst>
              <a:ext uri="{FF2B5EF4-FFF2-40B4-BE49-F238E27FC236}">
                <a16:creationId xmlns:a16="http://schemas.microsoft.com/office/drawing/2014/main" id="{5E93B4D0-506F-7E7F-D870-14330D0551C7}"/>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pic>
        <p:nvPicPr>
          <p:cNvPr id="24" name="Picture 23">
            <a:extLst>
              <a:ext uri="{FF2B5EF4-FFF2-40B4-BE49-F238E27FC236}">
                <a16:creationId xmlns:a16="http://schemas.microsoft.com/office/drawing/2014/main" id="{19345158-1FD5-8236-FFAC-20FEDB95E0B6}"/>
              </a:ext>
            </a:extLst>
          </p:cNvPr>
          <p:cNvPicPr>
            <a:picLocks noChangeAspect="1"/>
          </p:cNvPicPr>
          <p:nvPr/>
        </p:nvPicPr>
        <p:blipFill rotWithShape="1">
          <a:blip r:embed="rId2">
            <a:extLst>
              <a:ext uri="{28A0092B-C50C-407E-A947-70E740481C1C}">
                <a14:useLocalDpi xmlns:a14="http://schemas.microsoft.com/office/drawing/2010/main" val="0"/>
              </a:ext>
            </a:extLst>
          </a:blip>
          <a:srcRect b="-1182"/>
          <a:stretch/>
        </p:blipFill>
        <p:spPr>
          <a:xfrm>
            <a:off x="1172444" y="1126087"/>
            <a:ext cx="3599120" cy="2399414"/>
          </a:xfrm>
          <a:prstGeom prst="rect">
            <a:avLst/>
          </a:prstGeom>
        </p:spPr>
      </p:pic>
      <p:sp>
        <p:nvSpPr>
          <p:cNvPr id="25" name="Title 1">
            <a:extLst>
              <a:ext uri="{FF2B5EF4-FFF2-40B4-BE49-F238E27FC236}">
                <a16:creationId xmlns:a16="http://schemas.microsoft.com/office/drawing/2014/main" id="{C91A8501-02C2-0EE4-ACD6-CDA61CE22DFF}"/>
              </a:ext>
            </a:extLst>
          </p:cNvPr>
          <p:cNvSpPr>
            <a:spLocks noGrp="1"/>
          </p:cNvSpPr>
          <p:nvPr>
            <p:ph type="title"/>
          </p:nvPr>
        </p:nvSpPr>
        <p:spPr>
          <a:xfrm>
            <a:off x="341831" y="180319"/>
            <a:ext cx="11565308" cy="828085"/>
          </a:xfrm>
        </p:spPr>
        <p:txBody>
          <a:bodyPr vert="horz">
            <a:noAutofit/>
          </a:bodyPr>
          <a:lstStyle/>
          <a:p>
            <a:r>
              <a:rPr lang="en-US" sz="2800"/>
              <a:t>Breakthru NextGen group – Breakthru is and will always be a family-led business</a:t>
            </a:r>
          </a:p>
        </p:txBody>
      </p:sp>
      <p:pic>
        <p:nvPicPr>
          <p:cNvPr id="26" name="Picture 25">
            <a:extLst>
              <a:ext uri="{FF2B5EF4-FFF2-40B4-BE49-F238E27FC236}">
                <a16:creationId xmlns:a16="http://schemas.microsoft.com/office/drawing/2014/main" id="{1550FAE4-7E63-75BE-D7A6-96E96E16F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3201" y="3708905"/>
            <a:ext cx="5362505" cy="2367121"/>
          </a:xfrm>
          <a:prstGeom prst="rect">
            <a:avLst/>
          </a:prstGeom>
        </p:spPr>
      </p:pic>
      <p:sp>
        <p:nvSpPr>
          <p:cNvPr id="27" name="Text Placeholder 2">
            <a:extLst>
              <a:ext uri="{FF2B5EF4-FFF2-40B4-BE49-F238E27FC236}">
                <a16:creationId xmlns:a16="http://schemas.microsoft.com/office/drawing/2014/main" id="{6867464C-007F-B175-4576-90501ED0DEAE}"/>
              </a:ext>
            </a:extLst>
          </p:cNvPr>
          <p:cNvSpPr txBox="1">
            <a:spLocks/>
          </p:cNvSpPr>
          <p:nvPr/>
        </p:nvSpPr>
        <p:spPr>
          <a:xfrm>
            <a:off x="6739848" y="1215607"/>
            <a:ext cx="4962417" cy="3995274"/>
          </a:xfrm>
          <a:prstGeom prst="rect">
            <a:avLst/>
          </a:prstGeom>
        </p:spPr>
        <p:txBody>
          <a:bodyPr vert="horz" lIns="91440" tIns="45720" rIns="91440" bIns="45720" rtlCol="0" anchor="t"/>
          <a:lstStyle>
            <a:defPPr>
              <a:defRPr lang="en-US"/>
            </a:defPPr>
            <a:lvl1pPr marL="0" algn="r" defTabSz="457200" rtl="0" eaLnBrk="1" latinLnBrk="0" hangingPunct="1">
              <a:defRPr sz="1000" kern="1200">
                <a:solidFill>
                  <a:schemeClr val="bg1">
                    <a:lumMod val="65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Helvetica"/>
                <a:ea typeface="+mn-ea"/>
                <a:cs typeface="Helvetica"/>
              </a:rPr>
              <a:t>NextGen Mission Statement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Helvetica"/>
                <a:ea typeface="+mn-ea"/>
                <a:cs typeface="Helvetica"/>
              </a:rPr>
              <a:t>We champion the vision of Breakthru Beverage Group by embodying and promoting the values and family culture of our company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Helvetica"/>
                <a:ea typeface="+mn-ea"/>
                <a:cs typeface="Helvetica"/>
              </a:rPr>
              <a:t>Collective Activities and Impact Areas</a:t>
            </a: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chemeClr val="tx1"/>
                </a:solidFill>
                <a:effectLst/>
                <a:uLnTx/>
                <a:uFillTx/>
                <a:latin typeface="Helvetica"/>
                <a:ea typeface="+mn-ea"/>
                <a:cs typeface="Helvetica"/>
              </a:rPr>
              <a:t>Building close </a:t>
            </a:r>
            <a:r>
              <a:rPr kumimoji="0" lang="en-US" sz="1600" b="1" i="0" u="none" strike="noStrike" kern="1200" cap="none" spc="0" normalizeH="0" baseline="0" noProof="0">
                <a:ln>
                  <a:noFill/>
                </a:ln>
                <a:solidFill>
                  <a:schemeClr val="tx1"/>
                </a:solidFill>
                <a:effectLst/>
                <a:uLnTx/>
                <a:uFillTx/>
                <a:latin typeface="Helvetica"/>
                <a:ea typeface="+mn-ea"/>
                <a:cs typeface="Helvetica"/>
              </a:rPr>
              <a:t>professional and personal connections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chemeClr val="tx1"/>
                </a:solidFill>
                <a:effectLst/>
                <a:uLnTx/>
                <a:uFillTx/>
                <a:latin typeface="Helvetica"/>
                <a:ea typeface="+mn-ea"/>
                <a:cs typeface="Helvetica"/>
              </a:rPr>
              <a:t>Developing BBG’s </a:t>
            </a:r>
            <a:r>
              <a:rPr kumimoji="0" lang="en-US" sz="1600" b="1" i="0" u="none" strike="noStrike" kern="1200" cap="none" spc="0" normalizeH="0" baseline="0" noProof="0">
                <a:ln>
                  <a:noFill/>
                </a:ln>
                <a:solidFill>
                  <a:schemeClr val="tx1"/>
                </a:solidFill>
                <a:effectLst/>
                <a:uLnTx/>
                <a:uFillTx/>
                <a:latin typeface="Helvetica"/>
                <a:ea typeface="+mn-ea"/>
                <a:cs typeface="Helvetica"/>
              </a:rPr>
              <a:t>CSR strategy </a:t>
            </a:r>
            <a:r>
              <a:rPr kumimoji="0" lang="en-US" sz="1600" b="0" i="0" u="none" strike="noStrike" kern="1200" cap="none" spc="0" normalizeH="0" baseline="0" noProof="0">
                <a:ln>
                  <a:noFill/>
                </a:ln>
                <a:solidFill>
                  <a:schemeClr val="tx1"/>
                </a:solidFill>
                <a:effectLst/>
                <a:uLnTx/>
                <a:uFillTx/>
                <a:latin typeface="Helvetica"/>
                <a:ea typeface="+mn-ea"/>
                <a:cs typeface="Helvetica"/>
              </a:rPr>
              <a:t>in collaboration with a cross-functional management team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chemeClr val="tx1"/>
                </a:solidFill>
                <a:effectLst/>
                <a:uLnTx/>
                <a:uFillTx/>
                <a:latin typeface="Helvetica"/>
                <a:ea typeface="+mn-ea"/>
                <a:cs typeface="Helvetica"/>
              </a:rPr>
              <a:t>Visiting and building </a:t>
            </a:r>
            <a:r>
              <a:rPr kumimoji="0" lang="en-US" sz="1600" b="1" i="0" u="none" strike="noStrike" kern="1200" cap="none" spc="0" normalizeH="0" baseline="0" noProof="0">
                <a:ln>
                  <a:noFill/>
                </a:ln>
                <a:solidFill>
                  <a:schemeClr val="tx1"/>
                </a:solidFill>
                <a:effectLst/>
                <a:uLnTx/>
                <a:uFillTx/>
                <a:latin typeface="Helvetica"/>
                <a:ea typeface="+mn-ea"/>
                <a:cs typeface="Helvetica"/>
              </a:rPr>
              <a:t>supplier relationships</a:t>
            </a:r>
            <a:r>
              <a:rPr kumimoji="0" lang="en-US" sz="1600" b="0" i="0" u="none" strike="noStrike" kern="1200" cap="none" spc="0" normalizeH="0" baseline="0" noProof="0">
                <a:ln>
                  <a:noFill/>
                </a:ln>
                <a:solidFill>
                  <a:schemeClr val="tx1"/>
                </a:solidFill>
                <a:effectLst/>
                <a:uLnTx/>
                <a:uFillTx/>
                <a:latin typeface="Helvetica"/>
                <a:ea typeface="+mn-ea"/>
                <a:cs typeface="Helvetica"/>
              </a:rPr>
              <a:t> with BBG suppliers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a:ln>
                  <a:noFill/>
                </a:ln>
                <a:solidFill>
                  <a:schemeClr val="tx1"/>
                </a:solidFill>
                <a:effectLst/>
                <a:uLnTx/>
                <a:uFillTx/>
                <a:latin typeface="Helvetica"/>
                <a:ea typeface="+mn-ea"/>
                <a:cs typeface="Helvetica"/>
              </a:rPr>
              <a:t>“Voice of the family” panel discussions</a:t>
            </a:r>
            <a:r>
              <a:rPr kumimoji="0" lang="en-US" sz="1600" b="0" i="0" u="none" strike="noStrike" kern="1200" cap="none" spc="0" normalizeH="0" baseline="0" noProof="0">
                <a:ln>
                  <a:noFill/>
                </a:ln>
                <a:solidFill>
                  <a:schemeClr val="tx1"/>
                </a:solidFill>
                <a:effectLst/>
                <a:uLnTx/>
                <a:uFillTx/>
                <a:latin typeface="Helvetica"/>
                <a:ea typeface="+mn-ea"/>
                <a:cs typeface="Helvetica"/>
              </a:rPr>
              <a:t> in market and region meetings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Helvetica"/>
              <a:ea typeface="+mn-ea"/>
              <a:cs typeface="Helvetica"/>
            </a:endParaRPr>
          </a:p>
        </p:txBody>
      </p:sp>
      <p:cxnSp>
        <p:nvCxnSpPr>
          <p:cNvPr id="28" name="Straight Connector 27">
            <a:extLst>
              <a:ext uri="{FF2B5EF4-FFF2-40B4-BE49-F238E27FC236}">
                <a16:creationId xmlns:a16="http://schemas.microsoft.com/office/drawing/2014/main" id="{D4DFCB11-96A5-0432-F5B0-9EB4A79DE118}"/>
              </a:ext>
            </a:extLst>
          </p:cNvPr>
          <p:cNvCxnSpPr>
            <a:cxnSpLocks/>
          </p:cNvCxnSpPr>
          <p:nvPr/>
        </p:nvCxnSpPr>
        <p:spPr>
          <a:xfrm flipV="1">
            <a:off x="6305431" y="1215607"/>
            <a:ext cx="0" cy="4575593"/>
          </a:xfrm>
          <a:prstGeom prst="line">
            <a:avLst/>
          </a:prstGeom>
          <a:ln w="25400">
            <a:solidFill>
              <a:srgbClr val="7A232E"/>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F44E62-EC80-2902-E304-45368EA5C256}"/>
              </a:ext>
            </a:extLst>
          </p:cNvPr>
          <p:cNvSpPr txBox="1"/>
          <p:nvPr/>
        </p:nvSpPr>
        <p:spPr>
          <a:xfrm>
            <a:off x="349319" y="6039600"/>
            <a:ext cx="191911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Helvetica"/>
                <a:ea typeface="+mn-ea"/>
                <a:cs typeface="+mn-cs"/>
              </a:rPr>
              <a:t>Next Gen Family Retreat</a:t>
            </a:r>
          </a:p>
        </p:txBody>
      </p:sp>
      <p:sp>
        <p:nvSpPr>
          <p:cNvPr id="30" name="TextBox 29">
            <a:extLst>
              <a:ext uri="{FF2B5EF4-FFF2-40B4-BE49-F238E27FC236}">
                <a16:creationId xmlns:a16="http://schemas.microsoft.com/office/drawing/2014/main" id="{9B8193C1-D585-3290-D62C-66D2A493C077}"/>
              </a:ext>
            </a:extLst>
          </p:cNvPr>
          <p:cNvSpPr txBox="1"/>
          <p:nvPr/>
        </p:nvSpPr>
        <p:spPr>
          <a:xfrm>
            <a:off x="1121966" y="3460606"/>
            <a:ext cx="1542410" cy="276999"/>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Helvetica"/>
                <a:ea typeface="+mn-ea"/>
                <a:cs typeface="Helvetica"/>
              </a:rPr>
              <a:t>Breakthru Next Gen</a:t>
            </a:r>
            <a:endParaRPr kumimoji="0" lang="en-US" sz="1200" b="0" i="1" u="none" strike="noStrike" kern="1200" cap="none" spc="0" normalizeH="0" baseline="0" noProof="0">
              <a:ln>
                <a:noFill/>
              </a:ln>
              <a:effectLst/>
              <a:uLnTx/>
              <a:uFillTx/>
              <a:latin typeface="Helvetica"/>
              <a:ea typeface="+mn-ea"/>
              <a:cs typeface="+mn-cs"/>
            </a:endParaRPr>
          </a:p>
        </p:txBody>
      </p:sp>
    </p:spTree>
    <p:extLst>
      <p:ext uri="{BB962C8B-B14F-4D97-AF65-F5344CB8AC3E}">
        <p14:creationId xmlns:p14="http://schemas.microsoft.com/office/powerpoint/2010/main" val="18483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2174DC-27CB-4290-993D-497262A3CC59}"/>
              </a:ext>
            </a:extLst>
          </p:cNvPr>
          <p:cNvSpPr>
            <a:spLocks noGrp="1"/>
          </p:cNvSpPr>
          <p:nvPr>
            <p:ph type="title"/>
          </p:nvPr>
        </p:nvSpPr>
        <p:spPr>
          <a:xfrm>
            <a:off x="177447" y="118675"/>
            <a:ext cx="10562730" cy="828085"/>
          </a:xfrm>
        </p:spPr>
        <p:txBody>
          <a:bodyPr vert="horz" anchor="t">
            <a:normAutofit/>
          </a:bodyPr>
          <a:lstStyle/>
          <a:p>
            <a:r>
              <a:rPr lang="en-US" sz="3200">
                <a:solidFill>
                  <a:schemeClr val="tx1"/>
                </a:solidFill>
                <a:latin typeface="+mj-lt"/>
                <a:cs typeface="+mj-cs"/>
              </a:rPr>
              <a:t>Breakthru’s President &amp; CEO, Tom </a:t>
            </a:r>
            <a:r>
              <a:rPr lang="en-US" sz="3200" err="1">
                <a:solidFill>
                  <a:schemeClr val="tx1"/>
                </a:solidFill>
                <a:latin typeface="+mj-lt"/>
                <a:cs typeface="+mj-cs"/>
              </a:rPr>
              <a:t>Bené</a:t>
            </a:r>
            <a:endParaRPr lang="en-US" sz="3200">
              <a:solidFill>
                <a:schemeClr val="tx1"/>
              </a:solidFill>
              <a:latin typeface="+mj-lt"/>
              <a:cs typeface="+mj-cs"/>
            </a:endParaRPr>
          </a:p>
        </p:txBody>
      </p:sp>
      <p:sp>
        <p:nvSpPr>
          <p:cNvPr id="4" name="Slide Number Placeholder 2">
            <a:extLst>
              <a:ext uri="{FF2B5EF4-FFF2-40B4-BE49-F238E27FC236}">
                <a16:creationId xmlns:a16="http://schemas.microsoft.com/office/drawing/2014/main" id="{3D8F4069-850C-EB58-90FD-8C3FEF3AD1F5}"/>
              </a:ext>
            </a:extLst>
          </p:cNvPr>
          <p:cNvSpPr txBox="1">
            <a:spLocks/>
          </p:cNvSpPr>
          <p:nvPr/>
        </p:nvSpPr>
        <p:spPr>
          <a:xfrm>
            <a:off x="11431830" y="649287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Helvetica"/>
                <a:cs typeface="Helvetica"/>
              </a:rPr>
              <a:pPr algn="r" defTabSz="457200">
                <a:defRPr/>
              </a:pPr>
              <a:t>7</a:t>
            </a:fld>
            <a:endParaRPr lang="en-US" sz="1000">
              <a:solidFill>
                <a:schemeClr val="bg1"/>
              </a:solidFill>
              <a:latin typeface="Helvetica"/>
              <a:cs typeface="Helvetica"/>
            </a:endParaRPr>
          </a:p>
        </p:txBody>
      </p:sp>
      <p:pic>
        <p:nvPicPr>
          <p:cNvPr id="5" name="Picture 4" descr="PepsiCo Logo - PNG and Vector - Logo Download">
            <a:extLst>
              <a:ext uri="{FF2B5EF4-FFF2-40B4-BE49-F238E27FC236}">
                <a16:creationId xmlns:a16="http://schemas.microsoft.com/office/drawing/2014/main" id="{7775D59C-379D-8338-9BD5-D2B1C7AF19F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239795" y="5650443"/>
            <a:ext cx="1814363" cy="418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ownload Sysco Logo in SVG Vector or PNG File Format - Logo.wine">
            <a:extLst>
              <a:ext uri="{FF2B5EF4-FFF2-40B4-BE49-F238E27FC236}">
                <a16:creationId xmlns:a16="http://schemas.microsoft.com/office/drawing/2014/main" id="{40EBA5FF-7703-02B5-0B52-E680133534A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80346" y="5323715"/>
            <a:ext cx="1608482" cy="10723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6A913-41E9-5BC2-4EC8-40E9424F141E}"/>
              </a:ext>
            </a:extLst>
          </p:cNvPr>
          <p:cNvSpPr/>
          <p:nvPr/>
        </p:nvSpPr>
        <p:spPr>
          <a:xfrm>
            <a:off x="6368543" y="1642030"/>
            <a:ext cx="5741264" cy="3954929"/>
          </a:xfrm>
          <a:prstGeom prst="rect">
            <a:avLst/>
          </a:prstGeom>
        </p:spPr>
        <p:txBody>
          <a:bodyPr wrap="square">
            <a:spAutoFit/>
          </a:bodyPr>
          <a:lstStyle/>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Helvetica"/>
                <a:ea typeface="+mn-ea"/>
                <a:cs typeface="+mn-cs"/>
              </a:rPr>
              <a:t>Joined BBG </a:t>
            </a:r>
            <a:r>
              <a:rPr kumimoji="0" lang="en-US" sz="1600" b="1" i="0" u="none" strike="noStrike" kern="1200" cap="none" spc="0" normalizeH="0" baseline="0" noProof="0">
                <a:ln>
                  <a:noFill/>
                </a:ln>
                <a:effectLst/>
                <a:uLnTx/>
                <a:uFillTx/>
                <a:latin typeface="Helvetica"/>
                <a:ea typeface="+mn-ea"/>
                <a:cs typeface="+mn-cs"/>
              </a:rPr>
              <a:t>October 4, 2021</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Helvetica"/>
                <a:ea typeface="+mn-ea"/>
                <a:cs typeface="+mn-cs"/>
              </a:rPr>
              <a:t>Is focused on driving the next phase of Breakthru’s evolution including </a:t>
            </a:r>
            <a:r>
              <a:rPr kumimoji="0" lang="en-US" sz="1600" b="1" i="0" u="none" strike="noStrike" kern="1200" cap="none" spc="0" normalizeH="0" baseline="0" noProof="0">
                <a:ln>
                  <a:noFill/>
                </a:ln>
                <a:effectLst/>
                <a:uLnTx/>
                <a:uFillTx/>
                <a:latin typeface="Helvetica"/>
                <a:ea typeface="+mn-ea"/>
                <a:cs typeface="+mn-cs"/>
              </a:rPr>
              <a:t>growth and expansion, accelerating technology and innovation and executing with excellence</a:t>
            </a:r>
            <a:r>
              <a:rPr kumimoji="0" lang="en-US" sz="1600" b="0" i="0" u="none" strike="noStrike" kern="1200" cap="none" spc="0" normalizeH="0" baseline="0" noProof="0">
                <a:ln>
                  <a:noFill/>
                </a:ln>
                <a:effectLst/>
                <a:uLnTx/>
                <a:uFillTx/>
                <a:latin typeface="Helvetica"/>
                <a:ea typeface="+mn-ea"/>
                <a:cs typeface="+mn-cs"/>
              </a:rPr>
              <a:t> for supplier and customer partners</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Helvetica"/>
                <a:ea typeface="+mn-ea"/>
                <a:cs typeface="+mn-cs"/>
              </a:rPr>
              <a:t>Has a proven track record of </a:t>
            </a:r>
            <a:r>
              <a:rPr kumimoji="0" lang="en-US" sz="1600" b="1" i="0" u="none" strike="noStrike" kern="1200" cap="none" spc="0" normalizeH="0" baseline="0" noProof="0">
                <a:ln>
                  <a:noFill/>
                </a:ln>
                <a:effectLst/>
                <a:uLnTx/>
                <a:uFillTx/>
                <a:latin typeface="Helvetica"/>
                <a:ea typeface="+mn-ea"/>
                <a:cs typeface="+mn-cs"/>
              </a:rPr>
              <a:t>driving growth and modernizing business models</a:t>
            </a:r>
            <a:r>
              <a:rPr kumimoji="0" lang="en-US" sz="1600" b="0" i="0" u="none" strike="noStrike" kern="1200" cap="none" spc="0" normalizeH="0" baseline="0" noProof="0">
                <a:ln>
                  <a:noFill/>
                </a:ln>
                <a:effectLst/>
                <a:uLnTx/>
                <a:uFillTx/>
                <a:latin typeface="Helvetica"/>
                <a:ea typeface="+mn-ea"/>
                <a:cs typeface="+mn-cs"/>
              </a:rPr>
              <a:t> throughout his career</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Helvetica"/>
                <a:ea typeface="+mn-ea"/>
                <a:cs typeface="+mn-cs"/>
              </a:rPr>
              <a:t>Past Experiences Include:</a:t>
            </a:r>
          </a:p>
          <a:p>
            <a:pPr marL="574675" marR="0" lvl="1" indent="-234950" algn="l" defTabSz="457200" rtl="0" eaLnBrk="1" fontAlgn="auto" latinLnBrk="0" hangingPunct="1">
              <a:lnSpc>
                <a:spcPct val="100000"/>
              </a:lnSpc>
              <a:spcBef>
                <a:spcPts val="1200"/>
              </a:spcBef>
              <a:spcAft>
                <a:spcPts val="0"/>
              </a:spcAft>
              <a:buClrTx/>
              <a:buSzTx/>
              <a:buFont typeface="Helvetica" panose="020B0604020202020204" pitchFamily="34" charset="0"/>
              <a:buChar char="–"/>
              <a:tabLst/>
              <a:defRPr/>
            </a:pPr>
            <a:r>
              <a:rPr kumimoji="0" lang="en-US" sz="1600" b="1" i="0" u="none" strike="noStrike" kern="1200" cap="none" spc="0" normalizeH="0" baseline="0" noProof="0">
                <a:ln>
                  <a:noFill/>
                </a:ln>
                <a:effectLst/>
                <a:uLnTx/>
                <a:uFillTx/>
                <a:latin typeface="Helvetica"/>
                <a:ea typeface="+mn-ea"/>
                <a:cs typeface="+mn-cs"/>
              </a:rPr>
              <a:t>National Restaurant Association: </a:t>
            </a:r>
            <a:r>
              <a:rPr kumimoji="0" lang="en-US" sz="1600" b="0" i="0" u="none" strike="noStrike" kern="1200" cap="none" spc="0" normalizeH="0" baseline="0" noProof="0">
                <a:ln>
                  <a:noFill/>
                </a:ln>
                <a:effectLst/>
                <a:uLnTx/>
                <a:uFillTx/>
                <a:latin typeface="Helvetica"/>
                <a:ea typeface="+mn-ea"/>
                <a:cs typeface="+mn-cs"/>
              </a:rPr>
              <a:t>President &amp; CEO</a:t>
            </a:r>
          </a:p>
          <a:p>
            <a:pPr marL="574675" marR="0" lvl="1" indent="-234950" algn="l" defTabSz="457200" rtl="0" eaLnBrk="1" fontAlgn="auto" latinLnBrk="0" hangingPunct="1">
              <a:lnSpc>
                <a:spcPct val="100000"/>
              </a:lnSpc>
              <a:spcBef>
                <a:spcPts val="1200"/>
              </a:spcBef>
              <a:spcAft>
                <a:spcPts val="0"/>
              </a:spcAft>
              <a:buClrTx/>
              <a:buSzTx/>
              <a:buFont typeface="Helvetica" panose="020B0604020202020204" pitchFamily="34" charset="0"/>
              <a:buChar char="–"/>
              <a:tabLst/>
              <a:defRPr/>
            </a:pPr>
            <a:r>
              <a:rPr kumimoji="0" lang="en-US" sz="1600" b="1" i="0" u="none" strike="noStrike" kern="1200" cap="none" spc="0" normalizeH="0" baseline="0" noProof="0">
                <a:ln>
                  <a:noFill/>
                </a:ln>
                <a:effectLst/>
                <a:uLnTx/>
                <a:uFillTx/>
                <a:latin typeface="Helvetica"/>
                <a:ea typeface="+mn-ea"/>
                <a:cs typeface="+mn-cs"/>
              </a:rPr>
              <a:t>Sysco Corporation: </a:t>
            </a:r>
            <a:r>
              <a:rPr kumimoji="0" lang="en-US" sz="1600" b="0" i="0" u="none" strike="noStrike" kern="1200" cap="none" spc="0" normalizeH="0" baseline="0" noProof="0">
                <a:ln>
                  <a:noFill/>
                </a:ln>
                <a:effectLst/>
                <a:uLnTx/>
                <a:uFillTx/>
                <a:latin typeface="Helvetica"/>
                <a:ea typeface="+mn-ea"/>
                <a:cs typeface="+mn-cs"/>
              </a:rPr>
              <a:t>Chairman, President &amp; CEO</a:t>
            </a:r>
          </a:p>
          <a:p>
            <a:pPr marL="574675" marR="0" lvl="1" indent="-234950" algn="l" defTabSz="457200" rtl="0" eaLnBrk="1" fontAlgn="auto" latinLnBrk="0" hangingPunct="1">
              <a:lnSpc>
                <a:spcPct val="100000"/>
              </a:lnSpc>
              <a:spcBef>
                <a:spcPts val="1200"/>
              </a:spcBef>
              <a:spcAft>
                <a:spcPts val="0"/>
              </a:spcAft>
              <a:buClrTx/>
              <a:buSzTx/>
              <a:buFont typeface="Helvetica" panose="020B0604020202020204" pitchFamily="34" charset="0"/>
              <a:buChar char="–"/>
              <a:tabLst/>
              <a:defRPr/>
            </a:pPr>
            <a:r>
              <a:rPr kumimoji="0" lang="en-US" sz="1600" b="1" i="0" u="none" strike="noStrike" kern="1200" cap="none" spc="0" normalizeH="0" baseline="0" noProof="0">
                <a:ln>
                  <a:noFill/>
                </a:ln>
                <a:effectLst/>
                <a:uLnTx/>
                <a:uFillTx/>
                <a:latin typeface="Helvetica"/>
                <a:ea typeface="+mn-ea"/>
                <a:cs typeface="+mn-cs"/>
              </a:rPr>
              <a:t>PepsiCo: </a:t>
            </a:r>
            <a:r>
              <a:rPr kumimoji="0" lang="en-US" sz="1600" b="0" i="0" u="none" strike="noStrike" kern="1200" cap="none" spc="0" normalizeH="0" baseline="0" noProof="0">
                <a:ln>
                  <a:noFill/>
                </a:ln>
                <a:effectLst/>
                <a:uLnTx/>
                <a:uFillTx/>
                <a:latin typeface="Helvetica"/>
                <a:ea typeface="+mn-ea"/>
                <a:cs typeface="+mn-cs"/>
              </a:rPr>
              <a:t>President, Foodservice</a:t>
            </a:r>
          </a:p>
        </p:txBody>
      </p:sp>
      <p:sp>
        <p:nvSpPr>
          <p:cNvPr id="8" name="Rectangle 7">
            <a:extLst>
              <a:ext uri="{FF2B5EF4-FFF2-40B4-BE49-F238E27FC236}">
                <a16:creationId xmlns:a16="http://schemas.microsoft.com/office/drawing/2014/main" id="{A7FCBD6F-7EAE-0B46-3548-B0DD64C359E8}"/>
              </a:ext>
            </a:extLst>
          </p:cNvPr>
          <p:cNvSpPr/>
          <p:nvPr/>
        </p:nvSpPr>
        <p:spPr>
          <a:xfrm>
            <a:off x="6471283" y="1010566"/>
            <a:ext cx="5638523" cy="466169"/>
          </a:xfrm>
          <a:prstGeom prst="rect">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white"/>
                </a:solidFill>
                <a:effectLst/>
                <a:uLnTx/>
                <a:uFillTx/>
                <a:latin typeface="Helvetica"/>
                <a:ea typeface="+mn-ea"/>
                <a:cs typeface="+mn-cs"/>
                <a:sym typeface="+mn-lt"/>
              </a:rPr>
              <a:t>Summary</a:t>
            </a:r>
          </a:p>
        </p:txBody>
      </p:sp>
      <p:grpSp>
        <p:nvGrpSpPr>
          <p:cNvPr id="9" name="Group 8">
            <a:extLst>
              <a:ext uri="{FF2B5EF4-FFF2-40B4-BE49-F238E27FC236}">
                <a16:creationId xmlns:a16="http://schemas.microsoft.com/office/drawing/2014/main" id="{EF435E8D-3954-D149-8935-3F4AC024124A}"/>
              </a:ext>
            </a:extLst>
          </p:cNvPr>
          <p:cNvGrpSpPr/>
          <p:nvPr/>
        </p:nvGrpSpPr>
        <p:grpSpPr>
          <a:xfrm>
            <a:off x="282301" y="1381053"/>
            <a:ext cx="2197785" cy="3538220"/>
            <a:chOff x="15996739" y="5197775"/>
            <a:chExt cx="700278" cy="1127379"/>
          </a:xfrm>
        </p:grpSpPr>
        <p:sp>
          <p:nvSpPr>
            <p:cNvPr id="10" name="object 83">
              <a:extLst>
                <a:ext uri="{FF2B5EF4-FFF2-40B4-BE49-F238E27FC236}">
                  <a16:creationId xmlns:a16="http://schemas.microsoft.com/office/drawing/2014/main" id="{66C2D4C8-2B6A-3872-3442-2A8D28333FB5}"/>
                </a:ext>
              </a:extLst>
            </p:cNvPr>
            <p:cNvSpPr/>
            <p:nvPr/>
          </p:nvSpPr>
          <p:spPr>
            <a:xfrm>
              <a:off x="15996739" y="5197775"/>
              <a:ext cx="350518" cy="910590"/>
            </a:xfrm>
            <a:custGeom>
              <a:avLst/>
              <a:gdLst/>
              <a:ahLst/>
              <a:cxnLst/>
              <a:rect l="l" t="t" r="r" b="b"/>
              <a:pathLst>
                <a:path w="233679" h="607060">
                  <a:moveTo>
                    <a:pt x="233172" y="0"/>
                  </a:moveTo>
                  <a:lnTo>
                    <a:pt x="0" y="455802"/>
                  </a:lnTo>
                  <a:lnTo>
                    <a:pt x="75438" y="606551"/>
                  </a:lnTo>
                  <a:lnTo>
                    <a:pt x="233172" y="311784"/>
                  </a:lnTo>
                  <a:lnTo>
                    <a:pt x="233172" y="0"/>
                  </a:lnTo>
                  <a:close/>
                </a:path>
              </a:pathLst>
            </a:custGeom>
            <a:solidFill>
              <a:srgbClr val="EB00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1" name="object 84">
              <a:extLst>
                <a:ext uri="{FF2B5EF4-FFF2-40B4-BE49-F238E27FC236}">
                  <a16:creationId xmlns:a16="http://schemas.microsoft.com/office/drawing/2014/main" id="{00ECDF91-D063-61BD-A326-B9DD36185669}"/>
                </a:ext>
              </a:extLst>
            </p:cNvPr>
            <p:cNvSpPr/>
            <p:nvPr/>
          </p:nvSpPr>
          <p:spPr>
            <a:xfrm>
              <a:off x="16181907" y="5892718"/>
              <a:ext cx="164782" cy="432436"/>
            </a:xfrm>
            <a:custGeom>
              <a:avLst/>
              <a:gdLst/>
              <a:ahLst/>
              <a:cxnLst/>
              <a:rect l="l" t="t" r="r" b="b"/>
              <a:pathLst>
                <a:path w="109854" h="288289">
                  <a:moveTo>
                    <a:pt x="109727" y="0"/>
                  </a:moveTo>
                  <a:lnTo>
                    <a:pt x="0" y="216026"/>
                  </a:lnTo>
                  <a:lnTo>
                    <a:pt x="34290" y="288036"/>
                  </a:lnTo>
                  <a:lnTo>
                    <a:pt x="109727" y="147447"/>
                  </a:lnTo>
                  <a:lnTo>
                    <a:pt x="109727" y="0"/>
                  </a:lnTo>
                  <a:close/>
                </a:path>
              </a:pathLst>
            </a:custGeom>
            <a:solidFill>
              <a:srgbClr val="EB00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2" name="object 85">
              <a:extLst>
                <a:ext uri="{FF2B5EF4-FFF2-40B4-BE49-F238E27FC236}">
                  <a16:creationId xmlns:a16="http://schemas.microsoft.com/office/drawing/2014/main" id="{40C1C0D1-F36E-7F85-E9F6-488F2689A0B7}"/>
                </a:ext>
              </a:extLst>
            </p:cNvPr>
            <p:cNvSpPr/>
            <p:nvPr/>
          </p:nvSpPr>
          <p:spPr>
            <a:xfrm>
              <a:off x="16346499" y="5197775"/>
              <a:ext cx="350518" cy="910590"/>
            </a:xfrm>
            <a:custGeom>
              <a:avLst/>
              <a:gdLst/>
              <a:ahLst/>
              <a:cxnLst/>
              <a:rect l="l" t="t" r="r" b="b"/>
              <a:pathLst>
                <a:path w="233679" h="607060">
                  <a:moveTo>
                    <a:pt x="0" y="0"/>
                  </a:moveTo>
                  <a:lnTo>
                    <a:pt x="0" y="311784"/>
                  </a:lnTo>
                  <a:lnTo>
                    <a:pt x="157734" y="606551"/>
                  </a:lnTo>
                  <a:lnTo>
                    <a:pt x="233172" y="455802"/>
                  </a:lnTo>
                  <a:lnTo>
                    <a:pt x="0" y="0"/>
                  </a:lnTo>
                  <a:close/>
                </a:path>
              </a:pathLst>
            </a:custGeom>
            <a:solidFill>
              <a:srgbClr val="AC162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Helvetica"/>
                <a:ea typeface="+mn-ea"/>
                <a:cs typeface="+mn-cs"/>
                <a:sym typeface="+mn-lt"/>
              </a:endParaRPr>
            </a:p>
          </p:txBody>
        </p:sp>
        <p:sp>
          <p:nvSpPr>
            <p:cNvPr id="13" name="object 86">
              <a:extLst>
                <a:ext uri="{FF2B5EF4-FFF2-40B4-BE49-F238E27FC236}">
                  <a16:creationId xmlns:a16="http://schemas.microsoft.com/office/drawing/2014/main" id="{B1364449-CDBE-9D04-C94D-4483BC5E178A}"/>
                </a:ext>
              </a:extLst>
            </p:cNvPr>
            <p:cNvSpPr/>
            <p:nvPr/>
          </p:nvSpPr>
          <p:spPr>
            <a:xfrm>
              <a:off x="16346499" y="5892718"/>
              <a:ext cx="164782" cy="432436"/>
            </a:xfrm>
            <a:custGeom>
              <a:avLst/>
              <a:gdLst/>
              <a:ahLst/>
              <a:cxnLst/>
              <a:rect l="l" t="t" r="r" b="b"/>
              <a:pathLst>
                <a:path w="109854" h="288289">
                  <a:moveTo>
                    <a:pt x="0" y="0"/>
                  </a:moveTo>
                  <a:lnTo>
                    <a:pt x="0" y="147447"/>
                  </a:lnTo>
                  <a:lnTo>
                    <a:pt x="75438" y="288036"/>
                  </a:lnTo>
                  <a:lnTo>
                    <a:pt x="109727" y="216026"/>
                  </a:lnTo>
                  <a:lnTo>
                    <a:pt x="0" y="0"/>
                  </a:lnTo>
                  <a:close/>
                </a:path>
              </a:pathLst>
            </a:custGeom>
            <a:solidFill>
              <a:srgbClr val="AC162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Helvetica"/>
                <a:ea typeface="+mn-ea"/>
                <a:cs typeface="+mn-cs"/>
                <a:sym typeface="+mn-lt"/>
              </a:endParaRPr>
            </a:p>
          </p:txBody>
        </p:sp>
      </p:grpSp>
      <p:pic>
        <p:nvPicPr>
          <p:cNvPr id="14" name="Picture 13">
            <a:extLst>
              <a:ext uri="{FF2B5EF4-FFF2-40B4-BE49-F238E27FC236}">
                <a16:creationId xmlns:a16="http://schemas.microsoft.com/office/drawing/2014/main" id="{39664B28-C4A8-C59E-5BD1-00DE280E153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98269" y="1693965"/>
            <a:ext cx="2910412" cy="2910410"/>
          </a:xfrm>
          <a:prstGeom prst="ellipse">
            <a:avLst/>
          </a:prstGeom>
          <a:ln w="25400">
            <a:solidFill>
              <a:schemeClr val="bg1"/>
            </a:solidFill>
          </a:ln>
        </p:spPr>
      </p:pic>
      <p:sp>
        <p:nvSpPr>
          <p:cNvPr id="16" name="Rectangle 15">
            <a:extLst>
              <a:ext uri="{FF2B5EF4-FFF2-40B4-BE49-F238E27FC236}">
                <a16:creationId xmlns:a16="http://schemas.microsoft.com/office/drawing/2014/main" id="{1FAFE87E-E04C-8D1C-0370-9C32FC803EA1}"/>
              </a:ext>
            </a:extLst>
          </p:cNvPr>
          <p:cNvSpPr/>
          <p:nvPr/>
        </p:nvSpPr>
        <p:spPr>
          <a:xfrm>
            <a:off x="2105323" y="5197682"/>
            <a:ext cx="2104335" cy="45719"/>
          </a:xfrm>
          <a:prstGeom prst="rect">
            <a:avLst/>
          </a:prstGeom>
          <a:solidFill>
            <a:srgbClr val="7A232E"/>
          </a:solidFill>
          <a:ln w="9525">
            <a:solidFill>
              <a:srgbClr val="7A232E"/>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0029"/>
              </a:solidFill>
              <a:effectLst/>
              <a:uLnTx/>
              <a:uFillTx/>
              <a:latin typeface="Helvetica"/>
              <a:ea typeface="+mn-ea"/>
              <a:cs typeface="+mn-cs"/>
            </a:endParaRPr>
          </a:p>
        </p:txBody>
      </p:sp>
      <p:pic>
        <p:nvPicPr>
          <p:cNvPr id="18" name="Picture 17">
            <a:extLst>
              <a:ext uri="{FF2B5EF4-FFF2-40B4-BE49-F238E27FC236}">
                <a16:creationId xmlns:a16="http://schemas.microsoft.com/office/drawing/2014/main" id="{084FEAF1-8DF2-4D81-2564-E124879D8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50" y="5351580"/>
            <a:ext cx="1934678" cy="914400"/>
          </a:xfrm>
          <a:prstGeom prst="rect">
            <a:avLst/>
          </a:prstGeom>
        </p:spPr>
      </p:pic>
      <p:sp>
        <p:nvSpPr>
          <p:cNvPr id="19" name="Footer Placeholder 3">
            <a:extLst>
              <a:ext uri="{FF2B5EF4-FFF2-40B4-BE49-F238E27FC236}">
                <a16:creationId xmlns:a16="http://schemas.microsoft.com/office/drawing/2014/main" id="{50C6C41F-9423-6AD7-D51E-89F038662788}"/>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cxnSp>
        <p:nvCxnSpPr>
          <p:cNvPr id="2" name="Straight Connector 1">
            <a:extLst>
              <a:ext uri="{FF2B5EF4-FFF2-40B4-BE49-F238E27FC236}">
                <a16:creationId xmlns:a16="http://schemas.microsoft.com/office/drawing/2014/main" id="{16B482CF-0CD8-F990-EE29-49549EA751B8}"/>
              </a:ext>
            </a:extLst>
          </p:cNvPr>
          <p:cNvCxnSpPr>
            <a:cxnSpLocks/>
          </p:cNvCxnSpPr>
          <p:nvPr/>
        </p:nvCxnSpPr>
        <p:spPr>
          <a:xfrm flipV="1">
            <a:off x="6305431" y="1215607"/>
            <a:ext cx="0" cy="4575593"/>
          </a:xfrm>
          <a:prstGeom prst="line">
            <a:avLst/>
          </a:prstGeom>
          <a:ln w="25400">
            <a:solidFill>
              <a:srgbClr val="7A23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898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74CE12AD-4639-FA0E-42B2-7D22DFC772FF}"/>
              </a:ext>
            </a:extLst>
          </p:cNvPr>
          <p:cNvSpPr txBox="1">
            <a:spLocks/>
          </p:cNvSpPr>
          <p:nvPr/>
        </p:nvSpPr>
        <p:spPr>
          <a:xfrm>
            <a:off x="10932287" y="7145656"/>
            <a:ext cx="3482853" cy="463574"/>
          </a:xfrm>
          <a:prstGeom prst="rect">
            <a:avLst/>
          </a:prstGeom>
        </p:spPr>
        <p:txBody>
          <a:bodyPr vert="horz" lIns="116095" tIns="58048" rIns="116095" bIns="58048" rtlCol="0" anchor="ctr"/>
          <a:lstStyle>
            <a:defPPr>
              <a:defRPr lang="en-US"/>
            </a:defPPr>
            <a:lvl1pPr marL="0" algn="r" defTabSz="1160922" rtl="0" eaLnBrk="1" latinLnBrk="0" hangingPunct="1">
              <a:defRPr sz="1524" kern="1200">
                <a:solidFill>
                  <a:schemeClr val="tx1">
                    <a:tint val="75000"/>
                  </a:schemeClr>
                </a:solidFill>
                <a:latin typeface="+mn-lt"/>
                <a:ea typeface="+mn-ea"/>
                <a:cs typeface="+mn-cs"/>
              </a:defRPr>
            </a:lvl1pPr>
            <a:lvl2pPr marL="580461" algn="l" defTabSz="1160922" rtl="0" eaLnBrk="1" latinLnBrk="0" hangingPunct="1">
              <a:defRPr sz="2285" kern="1200">
                <a:solidFill>
                  <a:schemeClr val="tx1"/>
                </a:solidFill>
                <a:latin typeface="+mn-lt"/>
                <a:ea typeface="+mn-ea"/>
                <a:cs typeface="+mn-cs"/>
              </a:defRPr>
            </a:lvl2pPr>
            <a:lvl3pPr marL="1160922" algn="l" defTabSz="1160922" rtl="0" eaLnBrk="1" latinLnBrk="0" hangingPunct="1">
              <a:defRPr sz="2285" kern="1200">
                <a:solidFill>
                  <a:schemeClr val="tx1"/>
                </a:solidFill>
                <a:latin typeface="+mn-lt"/>
                <a:ea typeface="+mn-ea"/>
                <a:cs typeface="+mn-cs"/>
              </a:defRPr>
            </a:lvl3pPr>
            <a:lvl4pPr marL="1741383" algn="l" defTabSz="1160922" rtl="0" eaLnBrk="1" latinLnBrk="0" hangingPunct="1">
              <a:defRPr sz="2285" kern="1200">
                <a:solidFill>
                  <a:schemeClr val="tx1"/>
                </a:solidFill>
                <a:latin typeface="+mn-lt"/>
                <a:ea typeface="+mn-ea"/>
                <a:cs typeface="+mn-cs"/>
              </a:defRPr>
            </a:lvl4pPr>
            <a:lvl5pPr marL="2321844" algn="l" defTabSz="1160922" rtl="0" eaLnBrk="1" latinLnBrk="0" hangingPunct="1">
              <a:defRPr sz="2285" kern="1200">
                <a:solidFill>
                  <a:schemeClr val="tx1"/>
                </a:solidFill>
                <a:latin typeface="+mn-lt"/>
                <a:ea typeface="+mn-ea"/>
                <a:cs typeface="+mn-cs"/>
              </a:defRPr>
            </a:lvl5pPr>
            <a:lvl6pPr marL="2902306" algn="l" defTabSz="1160922" rtl="0" eaLnBrk="1" latinLnBrk="0" hangingPunct="1">
              <a:defRPr sz="2285" kern="1200">
                <a:solidFill>
                  <a:schemeClr val="tx1"/>
                </a:solidFill>
                <a:latin typeface="+mn-lt"/>
                <a:ea typeface="+mn-ea"/>
                <a:cs typeface="+mn-cs"/>
              </a:defRPr>
            </a:lvl6pPr>
            <a:lvl7pPr marL="3482767" algn="l" defTabSz="1160922" rtl="0" eaLnBrk="1" latinLnBrk="0" hangingPunct="1">
              <a:defRPr sz="2285" kern="1200">
                <a:solidFill>
                  <a:schemeClr val="tx1"/>
                </a:solidFill>
                <a:latin typeface="+mn-lt"/>
                <a:ea typeface="+mn-ea"/>
                <a:cs typeface="+mn-cs"/>
              </a:defRPr>
            </a:lvl7pPr>
            <a:lvl8pPr marL="4063228" algn="l" defTabSz="1160922" rtl="0" eaLnBrk="1" latinLnBrk="0" hangingPunct="1">
              <a:defRPr sz="2285" kern="1200">
                <a:solidFill>
                  <a:schemeClr val="tx1"/>
                </a:solidFill>
                <a:latin typeface="+mn-lt"/>
                <a:ea typeface="+mn-ea"/>
                <a:cs typeface="+mn-cs"/>
              </a:defRPr>
            </a:lvl8pPr>
            <a:lvl9pPr marL="4643689" algn="l" defTabSz="1160922" rtl="0" eaLnBrk="1" latinLnBrk="0" hangingPunct="1">
              <a:defRPr sz="2285" kern="1200">
                <a:solidFill>
                  <a:schemeClr val="tx1"/>
                </a:solidFill>
                <a:latin typeface="+mn-lt"/>
                <a:ea typeface="+mn-ea"/>
                <a:cs typeface="+mn-cs"/>
              </a:defRPr>
            </a:lvl9pPr>
          </a:lstStyle>
          <a:p>
            <a:pPr>
              <a:defRPr/>
            </a:pPr>
            <a:fld id="{8239C130-F243-4697-9BB8-FE8F578262AF}" type="slidenum">
              <a:rPr lang="en-US" smtClean="0"/>
              <a:pPr>
                <a:defRPr/>
              </a:pPr>
              <a:t>8</a:t>
            </a:fld>
            <a:endParaRPr lang="en-US">
              <a:solidFill>
                <a:prstClr val="white">
                  <a:lumMod val="65000"/>
                </a:prstClr>
              </a:solidFill>
            </a:endParaRPr>
          </a:p>
        </p:txBody>
      </p:sp>
      <p:sp>
        <p:nvSpPr>
          <p:cNvPr id="26" name="Slide Number Placeholder 2">
            <a:extLst>
              <a:ext uri="{FF2B5EF4-FFF2-40B4-BE49-F238E27FC236}">
                <a16:creationId xmlns:a16="http://schemas.microsoft.com/office/drawing/2014/main" id="{028BB0BD-B483-CFEF-BE48-249EA1D96221}"/>
              </a:ext>
            </a:extLst>
          </p:cNvPr>
          <p:cNvSpPr txBox="1">
            <a:spLocks/>
          </p:cNvSpPr>
          <p:nvPr/>
        </p:nvSpPr>
        <p:spPr>
          <a:xfrm>
            <a:off x="11444244" y="6503051"/>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Helvetica"/>
                <a:cs typeface="Helvetica"/>
              </a:rPr>
              <a:pPr algn="r" defTabSz="457200">
                <a:defRPr/>
              </a:pPr>
              <a:t>8</a:t>
            </a:fld>
            <a:endParaRPr lang="en-US" sz="1000">
              <a:solidFill>
                <a:schemeClr val="bg1"/>
              </a:solidFill>
              <a:latin typeface="Helvetica"/>
              <a:cs typeface="Helvetica"/>
            </a:endParaRPr>
          </a:p>
        </p:txBody>
      </p:sp>
      <p:sp>
        <p:nvSpPr>
          <p:cNvPr id="60" name="Footer Placeholder 3">
            <a:extLst>
              <a:ext uri="{FF2B5EF4-FFF2-40B4-BE49-F238E27FC236}">
                <a16:creationId xmlns:a16="http://schemas.microsoft.com/office/drawing/2014/main" id="{12B917E7-4172-6D18-8EBD-04CEB17EFBD7}"/>
              </a:ext>
            </a:extLst>
          </p:cNvPr>
          <p:cNvSpPr>
            <a:spLocks noGrp="1"/>
          </p:cNvSpPr>
          <p:nvPr>
            <p:ph type="ftr" sz="quarter" idx="3"/>
          </p:nvPr>
        </p:nvSpPr>
        <p:spPr>
          <a:xfrm>
            <a:off x="703680" y="6498829"/>
            <a:ext cx="8376821" cy="365125"/>
          </a:xfrm>
        </p:spPr>
        <p:txBody>
          <a:bodyPr/>
          <a:lstStyle/>
          <a:p>
            <a:r>
              <a:rPr lang="en-US"/>
              <a:t>BREAKTHRU BEVERAGE GROUP							</a:t>
            </a:r>
            <a:endParaRPr lang="en-US" sz="1000"/>
          </a:p>
        </p:txBody>
      </p:sp>
      <p:sp>
        <p:nvSpPr>
          <p:cNvPr id="7" name="Rectangle 6">
            <a:extLst>
              <a:ext uri="{FF2B5EF4-FFF2-40B4-BE49-F238E27FC236}">
                <a16:creationId xmlns:a16="http://schemas.microsoft.com/office/drawing/2014/main" id="{19A761EB-B51D-E681-99E3-1670DD5E8FD2}"/>
              </a:ext>
            </a:extLst>
          </p:cNvPr>
          <p:cNvSpPr/>
          <p:nvPr/>
        </p:nvSpPr>
        <p:spPr>
          <a:xfrm>
            <a:off x="0" y="871166"/>
            <a:ext cx="3553866" cy="544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6A054B8-8FC1-B9AA-2206-AC06A2FA578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1364" y="1301452"/>
            <a:ext cx="2141664" cy="1776607"/>
          </a:xfrm>
          <a:prstGeom prst="rect">
            <a:avLst/>
          </a:prstGeom>
        </p:spPr>
      </p:pic>
      <p:sp>
        <p:nvSpPr>
          <p:cNvPr id="9" name="Arrow: Pentagon 8">
            <a:extLst>
              <a:ext uri="{FF2B5EF4-FFF2-40B4-BE49-F238E27FC236}">
                <a16:creationId xmlns:a16="http://schemas.microsoft.com/office/drawing/2014/main" id="{5F83C12D-601B-374F-3A40-95743C28912D}"/>
              </a:ext>
            </a:extLst>
          </p:cNvPr>
          <p:cNvSpPr/>
          <p:nvPr/>
        </p:nvSpPr>
        <p:spPr>
          <a:xfrm>
            <a:off x="251870" y="3616657"/>
            <a:ext cx="11838530" cy="957376"/>
          </a:xfrm>
          <a:prstGeom prst="homePlate">
            <a:avLst/>
          </a:prstGeom>
          <a:gradFill flip="none" rotWithShape="1">
            <a:gsLst>
              <a:gs pos="0">
                <a:schemeClr val="tx1"/>
              </a:gs>
              <a:gs pos="50000">
                <a:srgbClr val="EA1C2D">
                  <a:shade val="67500"/>
                  <a:satMod val="115000"/>
                </a:srgbClr>
              </a:gs>
              <a:gs pos="100000">
                <a:srgbClr val="EA1C2D">
                  <a:shade val="100000"/>
                  <a:satMod val="11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0" name="object 20">
            <a:extLst>
              <a:ext uri="{FF2B5EF4-FFF2-40B4-BE49-F238E27FC236}">
                <a16:creationId xmlns:a16="http://schemas.microsoft.com/office/drawing/2014/main" id="{A918A728-8EAC-4FC1-86E4-B8F2A33BACE2}"/>
              </a:ext>
            </a:extLst>
          </p:cNvPr>
          <p:cNvSpPr txBox="1"/>
          <p:nvPr/>
        </p:nvSpPr>
        <p:spPr>
          <a:xfrm>
            <a:off x="4448548" y="4646815"/>
            <a:ext cx="980653" cy="705962"/>
          </a:xfrm>
          <a:prstGeom prst="rect">
            <a:avLst/>
          </a:prstGeom>
        </p:spPr>
        <p:txBody>
          <a:bodyPr vert="horz" wrap="square" lIns="0" tIns="51435" rIns="0" bIns="0" rtlCol="0">
            <a:spAutoFit/>
          </a:bodyPr>
          <a:lstStyle/>
          <a:p>
            <a:pPr marL="635" marR="0" lvl="0" indent="0" algn="ctr" defTabSz="457200" rtl="0" eaLnBrk="1" fontAlgn="auto" latinLnBrk="0" hangingPunct="1">
              <a:lnSpc>
                <a:spcPct val="100000"/>
              </a:lnSpc>
              <a:spcBef>
                <a:spcPts val="405"/>
              </a:spcBef>
              <a:spcAft>
                <a:spcPts val="0"/>
              </a:spcAft>
              <a:buClrTx/>
              <a:buSzTx/>
              <a:buFontTx/>
              <a:buNone/>
              <a:tabLst/>
              <a:defRPr/>
            </a:pPr>
            <a:r>
              <a:rPr kumimoji="0" lang="en-US" sz="1000" b="1" i="0" u="none" strike="noStrike" kern="1200" cap="none" spc="-40" normalizeH="0" baseline="0" noProof="0">
                <a:ln>
                  <a:noFill/>
                </a:ln>
                <a:solidFill>
                  <a:prstClr val="black"/>
                </a:solidFill>
                <a:effectLst/>
                <a:uLnTx/>
                <a:uFillTx/>
                <a:latin typeface="Helvetica" panose="020B0604020202020204" pitchFamily="34" charset="0"/>
                <a:cs typeface="Helvetica" panose="020B0604020202020204" pitchFamily="34" charset="0"/>
              </a:rPr>
              <a:t>MELISSA CALDERWOOD</a:t>
            </a:r>
            <a:endParaRPr kumimoji="0" sz="1000" b="0" i="0" u="none" strike="noStrike" kern="120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ctr" defTabSz="457200" rtl="0" eaLnBrk="1" fontAlgn="auto" latinLnBrk="0" hangingPunct="1">
              <a:lnSpc>
                <a:spcPct val="100000"/>
              </a:lnSpc>
              <a:spcBef>
                <a:spcPts val="305"/>
              </a:spcBef>
              <a:spcAft>
                <a:spcPts val="0"/>
              </a:spcAft>
              <a:buClrTx/>
              <a:buSzTx/>
              <a:buFontTx/>
              <a:buNone/>
              <a:tabLst/>
              <a:defRPr/>
            </a:pPr>
            <a:r>
              <a:rPr kumimoji="0" sz="1000" b="0" i="0" u="none" strike="noStrike" kern="1200" cap="none" spc="-40" normalizeH="0" baseline="0" noProof="0">
                <a:ln>
                  <a:noFill/>
                </a:ln>
                <a:solidFill>
                  <a:prstClr val="black"/>
                </a:solidFill>
                <a:effectLst/>
                <a:uLnTx/>
                <a:uFillTx/>
                <a:latin typeface="Helvetica" panose="020B0604020202020204" pitchFamily="34" charset="0"/>
                <a:cs typeface="Helvetica" panose="020B0604020202020204" pitchFamily="34" charset="0"/>
              </a:rPr>
              <a:t>EVP,</a:t>
            </a:r>
            <a:r>
              <a:rPr kumimoji="0" sz="1000" b="0" i="0" u="none" strike="noStrike" kern="1200" cap="none" spc="-125" normalizeH="0" baseline="0" noProof="0">
                <a:ln>
                  <a:noFill/>
                </a:ln>
                <a:solidFill>
                  <a:prstClr val="black"/>
                </a:solidFill>
                <a:effectLst/>
                <a:uLnTx/>
                <a:uFillTx/>
                <a:latin typeface="Helvetica" panose="020B0604020202020204" pitchFamily="34" charset="0"/>
                <a:cs typeface="Helvetica" panose="020B0604020202020204" pitchFamily="34" charset="0"/>
              </a:rPr>
              <a:t> </a:t>
            </a:r>
            <a:r>
              <a:rPr kumimoji="0" sz="1000" b="0" i="0" u="none" strike="noStrike" kern="1200" cap="none" spc="-45" normalizeH="0" baseline="0" noProof="0">
                <a:ln>
                  <a:noFill/>
                </a:ln>
                <a:solidFill>
                  <a:prstClr val="black"/>
                </a:solidFill>
                <a:effectLst/>
                <a:uLnTx/>
                <a:uFillTx/>
                <a:latin typeface="Helvetica" panose="020B0604020202020204" pitchFamily="34" charset="0"/>
                <a:cs typeface="Helvetica" panose="020B0604020202020204" pitchFamily="34" charset="0"/>
              </a:rPr>
              <a:t>Chief</a:t>
            </a:r>
            <a:r>
              <a:rPr kumimoji="0" sz="1000" b="0" i="0" u="none" strike="noStrike" kern="1200" cap="none" spc="-110" normalizeH="0" baseline="0" noProof="0">
                <a:ln>
                  <a:noFill/>
                </a:ln>
                <a:solidFill>
                  <a:prstClr val="black"/>
                </a:solidFill>
                <a:effectLst/>
                <a:uLnTx/>
                <a:uFillTx/>
                <a:latin typeface="Helvetica" panose="020B0604020202020204" pitchFamily="34" charset="0"/>
                <a:cs typeface="Helvetica" panose="020B0604020202020204" pitchFamily="34" charset="0"/>
              </a:rPr>
              <a:t> </a:t>
            </a:r>
            <a:r>
              <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rPr>
              <a:t>Financial</a:t>
            </a:r>
            <a:r>
              <a:rPr kumimoji="0" sz="1000" b="0" i="0" u="none" strike="noStrike" kern="1200" cap="none" spc="-114" normalizeH="0" baseline="0" noProof="0">
                <a:ln>
                  <a:noFill/>
                </a:ln>
                <a:solidFill>
                  <a:prstClr val="black"/>
                </a:solidFill>
                <a:effectLst/>
                <a:uLnTx/>
                <a:uFillTx/>
                <a:latin typeface="Helvetica" panose="020B0604020202020204" pitchFamily="34" charset="0"/>
                <a:cs typeface="Helvetica" panose="020B0604020202020204" pitchFamily="34" charset="0"/>
              </a:rPr>
              <a:t> </a:t>
            </a:r>
            <a:r>
              <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rPr>
              <a:t>Officer</a:t>
            </a:r>
            <a:endParaRPr kumimoji="0" sz="1000" b="0" i="0" u="none" strike="noStrike" kern="120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 name="object 32">
            <a:extLst>
              <a:ext uri="{FF2B5EF4-FFF2-40B4-BE49-F238E27FC236}">
                <a16:creationId xmlns:a16="http://schemas.microsoft.com/office/drawing/2014/main" id="{E026991E-FACC-BCF4-ED73-359856535781}"/>
              </a:ext>
            </a:extLst>
          </p:cNvPr>
          <p:cNvSpPr txBox="1"/>
          <p:nvPr/>
        </p:nvSpPr>
        <p:spPr>
          <a:xfrm>
            <a:off x="7722523" y="4646815"/>
            <a:ext cx="647281" cy="705321"/>
          </a:xfrm>
          <a:prstGeom prst="rect">
            <a:avLst/>
          </a:prstGeom>
        </p:spPr>
        <p:txBody>
          <a:bodyPr vert="horz" wrap="square" lIns="0" tIns="50800" rIns="0" bIns="0" rtlCol="0">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sz="100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ARLYN MILLER</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EVP, </a:t>
            </a: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Chief Legal Officer</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sp>
        <p:nvSpPr>
          <p:cNvPr id="12" name="object 38">
            <a:extLst>
              <a:ext uri="{FF2B5EF4-FFF2-40B4-BE49-F238E27FC236}">
                <a16:creationId xmlns:a16="http://schemas.microsoft.com/office/drawing/2014/main" id="{5DDE2869-C03F-53CF-17BA-D7A5B272EA06}"/>
              </a:ext>
            </a:extLst>
          </p:cNvPr>
          <p:cNvSpPr txBox="1"/>
          <p:nvPr/>
        </p:nvSpPr>
        <p:spPr>
          <a:xfrm>
            <a:off x="9840561" y="4646815"/>
            <a:ext cx="637466" cy="859210"/>
          </a:xfrm>
          <a:prstGeom prst="rect">
            <a:avLst/>
          </a:prstGeom>
        </p:spPr>
        <p:txBody>
          <a:bodyPr vert="horz" wrap="square" lIns="0" tIns="50800" rIns="0" bIns="0" rtlCol="0">
            <a:spAutoFit/>
          </a:bodyPr>
          <a:lstStyle/>
          <a:p>
            <a:pPr marL="635" marR="0" lvl="0" indent="0" algn="ctr" defTabSz="457200" rtl="0" eaLnBrk="1" fontAlgn="auto" latinLnBrk="0" hangingPunct="1">
              <a:lnSpc>
                <a:spcPct val="100000"/>
              </a:lnSpc>
              <a:spcBef>
                <a:spcPts val="400"/>
              </a:spcBef>
              <a:spcAft>
                <a:spcPts val="0"/>
              </a:spcAft>
              <a:buClrTx/>
              <a:buSzTx/>
              <a:buFontTx/>
              <a:buNone/>
              <a:tabLst/>
              <a:defRPr/>
            </a:pPr>
            <a:r>
              <a:rPr kumimoji="0" sz="100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ART WIRTZ</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a:p>
            <a:pPr marL="12700" marR="5080" lvl="0" indent="0" algn="ctr" defTabSz="457200" rtl="0" eaLnBrk="1" fontAlgn="auto" latinLnBrk="0" hangingPunct="1">
              <a:lnSpc>
                <a:spcPct val="100000"/>
              </a:lnSpc>
              <a:spcBef>
                <a:spcPts val="300"/>
              </a:spcBef>
              <a:spcAft>
                <a:spcPts val="0"/>
              </a:spcAft>
              <a:buClrTx/>
              <a:buSzTx/>
              <a:buFontTx/>
              <a:buNone/>
              <a:tabLst/>
              <a:defRPr/>
            </a:pPr>
            <a:r>
              <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EVP,</a:t>
            </a: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 Corporate</a:t>
            </a:r>
            <a:r>
              <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 Operations</a:t>
            </a: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 </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sp>
        <p:nvSpPr>
          <p:cNvPr id="13" name="object 34">
            <a:extLst>
              <a:ext uri="{FF2B5EF4-FFF2-40B4-BE49-F238E27FC236}">
                <a16:creationId xmlns:a16="http://schemas.microsoft.com/office/drawing/2014/main" id="{E7BE178A-FE1C-1CD6-3D68-D87A5C9FF16D}"/>
              </a:ext>
            </a:extLst>
          </p:cNvPr>
          <p:cNvSpPr txBox="1"/>
          <p:nvPr/>
        </p:nvSpPr>
        <p:spPr>
          <a:xfrm>
            <a:off x="10844802" y="4646815"/>
            <a:ext cx="637466" cy="859210"/>
          </a:xfrm>
          <a:prstGeom prst="rect">
            <a:avLst/>
          </a:prstGeom>
        </p:spPr>
        <p:txBody>
          <a:bodyPr vert="horz" wrap="square" lIns="0" tIns="50800" rIns="0" bIns="0" rtlCol="0">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00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JOE BRUHIN</a:t>
            </a:r>
            <a:endPar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EVP, Chief Information Officer</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sp>
        <p:nvSpPr>
          <p:cNvPr id="14" name="TextBox 13">
            <a:extLst>
              <a:ext uri="{FF2B5EF4-FFF2-40B4-BE49-F238E27FC236}">
                <a16:creationId xmlns:a16="http://schemas.microsoft.com/office/drawing/2014/main" id="{F4C08C5F-45A5-0F05-6216-59DDF6507FA6}"/>
              </a:ext>
            </a:extLst>
          </p:cNvPr>
          <p:cNvSpPr txBox="1"/>
          <p:nvPr/>
        </p:nvSpPr>
        <p:spPr>
          <a:xfrm>
            <a:off x="-15034" y="3939232"/>
            <a:ext cx="4463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prstClr val="white"/>
                </a:solidFill>
                <a:effectLst/>
                <a:uLnTx/>
                <a:uFillTx/>
                <a:latin typeface="Helvetica" panose="020B0604020202020204" pitchFamily="34" charset="0"/>
                <a:cs typeface="Helvetica" panose="020B0604020202020204" pitchFamily="34" charset="0"/>
              </a:rPr>
              <a:t>EXECUTIVE LEADERSHIP TEAM</a:t>
            </a:r>
          </a:p>
        </p:txBody>
      </p:sp>
      <p:sp>
        <p:nvSpPr>
          <p:cNvPr id="15" name="object 60">
            <a:extLst>
              <a:ext uri="{FF2B5EF4-FFF2-40B4-BE49-F238E27FC236}">
                <a16:creationId xmlns:a16="http://schemas.microsoft.com/office/drawing/2014/main" id="{5B234AF8-6119-315F-F959-40CAB06E691F}"/>
              </a:ext>
            </a:extLst>
          </p:cNvPr>
          <p:cNvSpPr txBox="1"/>
          <p:nvPr/>
        </p:nvSpPr>
        <p:spPr>
          <a:xfrm>
            <a:off x="7152912" y="2376059"/>
            <a:ext cx="1726993" cy="405239"/>
          </a:xfrm>
          <a:prstGeom prst="rect">
            <a:avLst/>
          </a:prstGeom>
        </p:spPr>
        <p:txBody>
          <a:bodyPr vert="horz" wrap="square" lIns="0" tIns="50800" rIns="0" bIns="0" rtlCol="0">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00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TOM BEN</a:t>
            </a:r>
            <a:r>
              <a:rPr kumimoji="0" lang="en-US" sz="105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É</a:t>
            </a:r>
            <a:endPar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President and CEO</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sp>
        <p:nvSpPr>
          <p:cNvPr id="16" name="Oval 15" descr="A person in a suit smiling&#10;&#10;Description automatically generated with medium confidence">
            <a:extLst>
              <a:ext uri="{FF2B5EF4-FFF2-40B4-BE49-F238E27FC236}">
                <a16:creationId xmlns:a16="http://schemas.microsoft.com/office/drawing/2014/main" id="{B2CB5F3C-995B-6C4F-3B7F-9D54307E8E25}"/>
              </a:ext>
            </a:extLst>
          </p:cNvPr>
          <p:cNvSpPr/>
          <p:nvPr/>
        </p:nvSpPr>
        <p:spPr>
          <a:xfrm>
            <a:off x="7475998" y="1361024"/>
            <a:ext cx="1080819" cy="1058467"/>
          </a:xfrm>
          <a:prstGeom prst="ellipse">
            <a:avLst/>
          </a:prstGeom>
          <a:blipFill rotWithShape="1">
            <a:blip r:embed="rId3" cstate="print">
              <a:extLst>
                <a:ext uri="{28A0092B-C50C-407E-A947-70E740481C1C}">
                  <a14:useLocalDpi xmlns:a14="http://schemas.microsoft.com/office/drawing/2010/main" val="0"/>
                </a:ext>
              </a:extLst>
            </a:blip>
            <a:srcRect/>
            <a:stretch>
              <a:fillRect/>
            </a:stretch>
          </a:blipFill>
          <a:ln w="6350">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Helvetica" panose="020B0604020202020204" pitchFamily="34" charset="0"/>
              <a:cs typeface="Helvetica" panose="020B0604020202020204" pitchFamily="34" charset="0"/>
            </a:endParaRPr>
          </a:p>
        </p:txBody>
      </p:sp>
      <p:sp>
        <p:nvSpPr>
          <p:cNvPr id="17" name="object 42">
            <a:extLst>
              <a:ext uri="{FF2B5EF4-FFF2-40B4-BE49-F238E27FC236}">
                <a16:creationId xmlns:a16="http://schemas.microsoft.com/office/drawing/2014/main" id="{0C07BF95-25C1-654D-3F0B-B43233B88831}"/>
              </a:ext>
            </a:extLst>
          </p:cNvPr>
          <p:cNvSpPr txBox="1"/>
          <p:nvPr/>
        </p:nvSpPr>
        <p:spPr>
          <a:xfrm>
            <a:off x="6678313" y="4646815"/>
            <a:ext cx="766317" cy="859210"/>
          </a:xfrm>
          <a:prstGeom prst="rect">
            <a:avLst/>
          </a:prstGeom>
        </p:spPr>
        <p:txBody>
          <a:bodyPr vert="horz" wrap="square" lIns="0" tIns="50800" rIns="0" bIns="0" rtlCol="0">
            <a:spAutoFit/>
          </a:bodyPr>
          <a:lstStyle/>
          <a:p>
            <a:pPr marL="26034" marR="0" lvl="0" indent="0" algn="ctr" defTabSz="914400" rtl="0" eaLnBrk="1" fontAlgn="auto" latinLnBrk="0" hangingPunct="1">
              <a:lnSpc>
                <a:spcPct val="100000"/>
              </a:lnSpc>
              <a:spcBef>
                <a:spcPts val="400"/>
              </a:spcBef>
              <a:spcAft>
                <a:spcPts val="0"/>
              </a:spcAft>
              <a:buClrTx/>
              <a:buSzTx/>
              <a:buFontTx/>
              <a:buNone/>
              <a:tabLst/>
              <a:defRPr/>
            </a:pPr>
            <a:r>
              <a:rPr kumimoji="0" lang="en-US" sz="100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JULIAN BURZYNSKI</a:t>
            </a:r>
            <a:endPar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EVP, Chief Operating Officer</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sp>
        <p:nvSpPr>
          <p:cNvPr id="23" name="object 46">
            <a:extLst>
              <a:ext uri="{FF2B5EF4-FFF2-40B4-BE49-F238E27FC236}">
                <a16:creationId xmlns:a16="http://schemas.microsoft.com/office/drawing/2014/main" id="{C712C88C-1FAF-1FAC-F9DD-8CEE02D35706}"/>
              </a:ext>
            </a:extLst>
          </p:cNvPr>
          <p:cNvSpPr txBox="1"/>
          <p:nvPr/>
        </p:nvSpPr>
        <p:spPr>
          <a:xfrm>
            <a:off x="8695740" y="4646815"/>
            <a:ext cx="818885" cy="859210"/>
          </a:xfrm>
          <a:prstGeom prst="rect">
            <a:avLst/>
          </a:prstGeom>
        </p:spPr>
        <p:txBody>
          <a:bodyPr vert="horz" wrap="square" lIns="0" tIns="50800" rIns="0" bIns="0" rtlCol="0">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sz="100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KEVIN ROBERTS</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EVP, </a:t>
            </a: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Chief Commercial Officer</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sp>
        <p:nvSpPr>
          <p:cNvPr id="24" name="object 46">
            <a:extLst>
              <a:ext uri="{FF2B5EF4-FFF2-40B4-BE49-F238E27FC236}">
                <a16:creationId xmlns:a16="http://schemas.microsoft.com/office/drawing/2014/main" id="{07F41ACC-E5A9-7795-FAB9-C39B5D862532}"/>
              </a:ext>
            </a:extLst>
          </p:cNvPr>
          <p:cNvSpPr txBox="1"/>
          <p:nvPr/>
        </p:nvSpPr>
        <p:spPr>
          <a:xfrm>
            <a:off x="5613485" y="4646815"/>
            <a:ext cx="818885" cy="1013098"/>
          </a:xfrm>
          <a:prstGeom prst="rect">
            <a:avLst/>
          </a:prstGeom>
        </p:spPr>
        <p:txBody>
          <a:bodyPr vert="horz" wrap="square" lIns="0" tIns="50800" rIns="0" bIns="0" rtlCol="0">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000" b="1"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STEPHANIE SOTO</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EVP, </a:t>
            </a:r>
            <a:r>
              <a:rPr kumimoji="0" lang="en-US"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rPr>
              <a:t>Chief Human Resources Officer</a:t>
            </a:r>
            <a:endParaRPr kumimoji="0" sz="1000" b="0" i="0" u="none" strike="noStrike" kern="1200" cap="none" spc="-5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grpSp>
        <p:nvGrpSpPr>
          <p:cNvPr id="25" name="Group 24">
            <a:extLst>
              <a:ext uri="{FF2B5EF4-FFF2-40B4-BE49-F238E27FC236}">
                <a16:creationId xmlns:a16="http://schemas.microsoft.com/office/drawing/2014/main" id="{B290BBF1-25BF-1861-F87D-E1ABEB943324}"/>
              </a:ext>
            </a:extLst>
          </p:cNvPr>
          <p:cNvGrpSpPr/>
          <p:nvPr/>
        </p:nvGrpSpPr>
        <p:grpSpPr>
          <a:xfrm>
            <a:off x="4938043" y="2786235"/>
            <a:ext cx="6217920" cy="914399"/>
            <a:chOff x="5593081" y="3256672"/>
            <a:chExt cx="5402761" cy="701022"/>
          </a:xfrm>
        </p:grpSpPr>
        <p:grpSp>
          <p:nvGrpSpPr>
            <p:cNvPr id="34" name="Group 33">
              <a:extLst>
                <a:ext uri="{FF2B5EF4-FFF2-40B4-BE49-F238E27FC236}">
                  <a16:creationId xmlns:a16="http://schemas.microsoft.com/office/drawing/2014/main" id="{4776B695-AE96-4C5E-2EE0-3A1B947FB681}"/>
                </a:ext>
              </a:extLst>
            </p:cNvPr>
            <p:cNvGrpSpPr/>
            <p:nvPr/>
          </p:nvGrpSpPr>
          <p:grpSpPr>
            <a:xfrm>
              <a:off x="5593081" y="3256672"/>
              <a:ext cx="5402761" cy="697118"/>
              <a:chOff x="4705901" y="2297822"/>
              <a:chExt cx="6289941" cy="697118"/>
            </a:xfrm>
          </p:grpSpPr>
          <p:cxnSp>
            <p:nvCxnSpPr>
              <p:cNvPr id="44" name="Straight Connector 43">
                <a:extLst>
                  <a:ext uri="{FF2B5EF4-FFF2-40B4-BE49-F238E27FC236}">
                    <a16:creationId xmlns:a16="http://schemas.microsoft.com/office/drawing/2014/main" id="{B2D4F080-4B9C-BD75-66AF-BFF7B44ECA94}"/>
                  </a:ext>
                </a:extLst>
              </p:cNvPr>
              <p:cNvCxnSpPr>
                <a:cxnSpLocks/>
              </p:cNvCxnSpPr>
              <p:nvPr/>
            </p:nvCxnSpPr>
            <p:spPr>
              <a:xfrm flipV="1">
                <a:off x="7850871" y="2297822"/>
                <a:ext cx="0" cy="342228"/>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70F729E3-6C61-41CB-D923-9D3DCBE306FF}"/>
                  </a:ext>
                </a:extLst>
              </p:cNvPr>
              <p:cNvCxnSpPr/>
              <p:nvPr/>
            </p:nvCxnSpPr>
            <p:spPr>
              <a:xfrm>
                <a:off x="4705901" y="2667000"/>
                <a:ext cx="62899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28B8542-4423-CDEA-4CE5-0A66CEDB662F}"/>
                  </a:ext>
                </a:extLst>
              </p:cNvPr>
              <p:cNvCxnSpPr>
                <a:cxnSpLocks/>
              </p:cNvCxnSpPr>
              <p:nvPr/>
            </p:nvCxnSpPr>
            <p:spPr>
              <a:xfrm flipV="1">
                <a:off x="4711214" y="2662910"/>
                <a:ext cx="0" cy="33203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C42AC4C-2321-4652-8E43-7ECD513EB9B2}"/>
                  </a:ext>
                </a:extLst>
              </p:cNvPr>
              <p:cNvCxnSpPr>
                <a:cxnSpLocks/>
              </p:cNvCxnSpPr>
              <p:nvPr/>
            </p:nvCxnSpPr>
            <p:spPr>
              <a:xfrm flipV="1">
                <a:off x="5758524" y="2662910"/>
                <a:ext cx="0" cy="33203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6502D5C-B7F0-2AE9-40C4-1E75340BBF2E}"/>
                  </a:ext>
                </a:extLst>
              </p:cNvPr>
              <p:cNvCxnSpPr>
                <a:cxnSpLocks/>
              </p:cNvCxnSpPr>
              <p:nvPr/>
            </p:nvCxnSpPr>
            <p:spPr>
              <a:xfrm flipV="1">
                <a:off x="6805834" y="2662910"/>
                <a:ext cx="0" cy="33203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9CB9FED-54D2-AB74-A824-3AF5EBF0D756}"/>
                  </a:ext>
                </a:extLst>
              </p:cNvPr>
              <p:cNvCxnSpPr>
                <a:cxnSpLocks/>
              </p:cNvCxnSpPr>
              <p:nvPr/>
            </p:nvCxnSpPr>
            <p:spPr>
              <a:xfrm flipV="1">
                <a:off x="9937053" y="2662910"/>
                <a:ext cx="0" cy="33203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D7F8841E-77B8-5DAC-D242-55D762D010D5}"/>
                  </a:ext>
                </a:extLst>
              </p:cNvPr>
              <p:cNvCxnSpPr>
                <a:cxnSpLocks/>
              </p:cNvCxnSpPr>
              <p:nvPr/>
            </p:nvCxnSpPr>
            <p:spPr>
              <a:xfrm flipV="1">
                <a:off x="10995071" y="2662910"/>
                <a:ext cx="0" cy="33203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3C639C7B-575E-4FA0-5BD4-D5D18D17F570}"/>
                  </a:ext>
                </a:extLst>
              </p:cNvPr>
              <p:cNvCxnSpPr>
                <a:cxnSpLocks/>
              </p:cNvCxnSpPr>
              <p:nvPr/>
            </p:nvCxnSpPr>
            <p:spPr>
              <a:xfrm flipV="1">
                <a:off x="7855280" y="2564770"/>
                <a:ext cx="848" cy="362919"/>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cxnSp>
          <p:nvCxnSpPr>
            <p:cNvPr id="41" name="Straight Connector 40">
              <a:extLst>
                <a:ext uri="{FF2B5EF4-FFF2-40B4-BE49-F238E27FC236}">
                  <a16:creationId xmlns:a16="http://schemas.microsoft.com/office/drawing/2014/main" id="{0861F902-7E37-9A24-A9C2-44CDD3448F67}"/>
                </a:ext>
              </a:extLst>
            </p:cNvPr>
            <p:cNvCxnSpPr>
              <a:cxnSpLocks/>
            </p:cNvCxnSpPr>
            <p:nvPr/>
          </p:nvCxnSpPr>
          <p:spPr>
            <a:xfrm flipV="1">
              <a:off x="9153686" y="3625664"/>
              <a:ext cx="0" cy="33203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sp>
        <p:nvSpPr>
          <p:cNvPr id="62" name="object 45">
            <a:extLst>
              <a:ext uri="{FF2B5EF4-FFF2-40B4-BE49-F238E27FC236}">
                <a16:creationId xmlns:a16="http://schemas.microsoft.com/office/drawing/2014/main" id="{A1155D56-5715-B300-B019-45E225A388C5}"/>
              </a:ext>
            </a:extLst>
          </p:cNvPr>
          <p:cNvSpPr/>
          <p:nvPr/>
        </p:nvSpPr>
        <p:spPr>
          <a:xfrm>
            <a:off x="8678839" y="3639939"/>
            <a:ext cx="851197" cy="851196"/>
          </a:xfrm>
          <a:prstGeom prst="ellipse">
            <a:avLst/>
          </a:prstGeom>
          <a:blipFill>
            <a:blip r:embed="rId4"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pic>
        <p:nvPicPr>
          <p:cNvPr id="64" name="Picture 63" descr="A close-up of a person&#10;&#10;Description automatically generated">
            <a:extLst>
              <a:ext uri="{FF2B5EF4-FFF2-40B4-BE49-F238E27FC236}">
                <a16:creationId xmlns:a16="http://schemas.microsoft.com/office/drawing/2014/main" id="{7AEE5E8A-BEA4-9A58-D646-6FE02DFE855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727478" y="3639939"/>
            <a:ext cx="814802" cy="860598"/>
          </a:xfrm>
          <a:prstGeom prst="ellipse">
            <a:avLst/>
          </a:prstGeom>
          <a:ln>
            <a:solidFill>
              <a:schemeClr val="tx1"/>
            </a:solidFill>
          </a:ln>
        </p:spPr>
      </p:pic>
      <p:pic>
        <p:nvPicPr>
          <p:cNvPr id="65" name="Picture 64" descr="A person in a suit smiling&#10;&#10;Description automatically generated">
            <a:extLst>
              <a:ext uri="{FF2B5EF4-FFF2-40B4-BE49-F238E27FC236}">
                <a16:creationId xmlns:a16="http://schemas.microsoft.com/office/drawing/2014/main" id="{2C7CC663-7322-49BA-B1E8-DAC2EB59671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739723" y="3639939"/>
            <a:ext cx="843706" cy="843084"/>
          </a:xfrm>
          <a:prstGeom prst="ellipse">
            <a:avLst/>
          </a:prstGeom>
          <a:ln>
            <a:solidFill>
              <a:schemeClr val="tx1"/>
            </a:solidFill>
          </a:ln>
        </p:spPr>
      </p:pic>
      <p:pic>
        <p:nvPicPr>
          <p:cNvPr id="66" name="Picture 65" descr="A person in a green dress&#10;&#10;Description automatically generated">
            <a:extLst>
              <a:ext uri="{FF2B5EF4-FFF2-40B4-BE49-F238E27FC236}">
                <a16:creationId xmlns:a16="http://schemas.microsoft.com/office/drawing/2014/main" id="{5C7EFE4D-CB41-735C-3764-931330D0C4F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551578" y="3639939"/>
            <a:ext cx="833332" cy="851212"/>
          </a:xfrm>
          <a:prstGeom prst="ellipse">
            <a:avLst/>
          </a:prstGeom>
          <a:ln>
            <a:solidFill>
              <a:schemeClr val="tx1"/>
            </a:solidFill>
          </a:ln>
        </p:spPr>
      </p:pic>
      <p:sp>
        <p:nvSpPr>
          <p:cNvPr id="67" name="object 49">
            <a:extLst>
              <a:ext uri="{FF2B5EF4-FFF2-40B4-BE49-F238E27FC236}">
                <a16:creationId xmlns:a16="http://schemas.microsoft.com/office/drawing/2014/main" id="{C251CD6A-965F-11E7-35DC-0B41503F4E43}"/>
              </a:ext>
            </a:extLst>
          </p:cNvPr>
          <p:cNvSpPr/>
          <p:nvPr/>
        </p:nvSpPr>
        <p:spPr>
          <a:xfrm>
            <a:off x="6582352" y="3639939"/>
            <a:ext cx="851211" cy="851194"/>
          </a:xfrm>
          <a:prstGeom prst="ellipse">
            <a:avLst/>
          </a:prstGeom>
          <a:blipFill>
            <a:blip r:embed="rId8"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panose="020B0604020202020204" pitchFamily="34" charset="0"/>
              <a:cs typeface="Helvetica" panose="020B0604020202020204" pitchFamily="34" charset="0"/>
              <a:sym typeface="+mn-lt"/>
            </a:endParaRPr>
          </a:p>
        </p:txBody>
      </p:sp>
      <p:pic>
        <p:nvPicPr>
          <p:cNvPr id="68" name="Picture 67">
            <a:extLst>
              <a:ext uri="{FF2B5EF4-FFF2-40B4-BE49-F238E27FC236}">
                <a16:creationId xmlns:a16="http://schemas.microsoft.com/office/drawing/2014/main" id="{997E8CA7-1643-7981-32DA-4AC559248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1052" y="3639939"/>
            <a:ext cx="843084" cy="843084"/>
          </a:xfrm>
          <a:prstGeom prst="ellipse">
            <a:avLst/>
          </a:prstGeom>
          <a:ln>
            <a:solidFill>
              <a:schemeClr val="tx1"/>
            </a:solidFill>
          </a:ln>
        </p:spPr>
      </p:pic>
      <p:pic>
        <p:nvPicPr>
          <p:cNvPr id="69" name="Picture 3">
            <a:extLst>
              <a:ext uri="{FF2B5EF4-FFF2-40B4-BE49-F238E27FC236}">
                <a16:creationId xmlns:a16="http://schemas.microsoft.com/office/drawing/2014/main" id="{A8D8E92A-3622-CB45-AB2C-18D069907F6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09"/>
          <a:stretch/>
        </p:blipFill>
        <p:spPr bwMode="auto">
          <a:xfrm>
            <a:off x="7631005" y="3639939"/>
            <a:ext cx="850392" cy="865046"/>
          </a:xfrm>
          <a:prstGeom prst="ellipse">
            <a:avLst/>
          </a:prstGeom>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2B352C-BD08-3296-3684-77F15952B981}"/>
              </a:ext>
            </a:extLst>
          </p:cNvPr>
          <p:cNvSpPr txBox="1">
            <a:spLocks/>
          </p:cNvSpPr>
          <p:nvPr/>
        </p:nvSpPr>
        <p:spPr>
          <a:xfrm>
            <a:off x="2206" y="-60961"/>
            <a:ext cx="12189793" cy="975589"/>
          </a:xfrm>
          <a:prstGeom prst="rect">
            <a:avLst/>
          </a:prstGeom>
          <a:solidFill>
            <a:schemeClr val="tx1">
              <a:lumMod val="85000"/>
              <a:lumOff val="15000"/>
            </a:schemeClr>
          </a:solidFill>
        </p:spPr>
        <p:txBody>
          <a:bodyPr anchor="ctr">
            <a:noAutofit/>
          </a:bodyPr>
          <a:lstStyle>
            <a:lvl1pPr algn="l" defTabSz="914400" rtl="0" eaLnBrk="1" latinLnBrk="0" hangingPunct="1">
              <a:spcBef>
                <a:spcPct val="0"/>
              </a:spcBef>
              <a:buNone/>
              <a:defRPr sz="2400" b="1" kern="1200">
                <a:solidFill>
                  <a:srgbClr val="00000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mj-ea"/>
                <a:cs typeface="Helvetica" panose="020B0604020202020204" pitchFamily="34" charset="0"/>
              </a:rPr>
              <a:t>Executive Leadership Team</a:t>
            </a:r>
          </a:p>
        </p:txBody>
      </p:sp>
    </p:spTree>
    <p:extLst>
      <p:ext uri="{BB962C8B-B14F-4D97-AF65-F5344CB8AC3E}">
        <p14:creationId xmlns:p14="http://schemas.microsoft.com/office/powerpoint/2010/main" val="2380453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3D8F4069-850C-EB58-90FD-8C3FEF3AD1F5}"/>
              </a:ext>
            </a:extLst>
          </p:cNvPr>
          <p:cNvSpPr txBox="1">
            <a:spLocks/>
          </p:cNvSpPr>
          <p:nvPr/>
        </p:nvSpPr>
        <p:spPr>
          <a:xfrm>
            <a:off x="11431830" y="6492875"/>
            <a:ext cx="6068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30EDA73F-8268-A04C-893B-919477494DF3}" type="slidenum">
              <a:rPr lang="en-US" sz="1000" smtClean="0">
                <a:solidFill>
                  <a:schemeClr val="bg1"/>
                </a:solidFill>
                <a:latin typeface="Helvetica"/>
                <a:cs typeface="Helvetica"/>
              </a:rPr>
              <a:pPr algn="r" defTabSz="457200">
                <a:defRPr/>
              </a:pPr>
              <a:t>9</a:t>
            </a:fld>
            <a:endParaRPr lang="en-US" sz="1000">
              <a:solidFill>
                <a:schemeClr val="bg1"/>
              </a:solidFill>
              <a:latin typeface="Helvetica"/>
              <a:cs typeface="Helvetica"/>
            </a:endParaRPr>
          </a:p>
        </p:txBody>
      </p:sp>
      <p:sp>
        <p:nvSpPr>
          <p:cNvPr id="19" name="Footer Placeholder 3">
            <a:extLst>
              <a:ext uri="{FF2B5EF4-FFF2-40B4-BE49-F238E27FC236}">
                <a16:creationId xmlns:a16="http://schemas.microsoft.com/office/drawing/2014/main" id="{50C6C41F-9423-6AD7-D51E-89F038662788}"/>
              </a:ext>
            </a:extLst>
          </p:cNvPr>
          <p:cNvSpPr>
            <a:spLocks noGrp="1"/>
          </p:cNvSpPr>
          <p:nvPr>
            <p:ph type="ftr" sz="quarter" idx="3"/>
          </p:nvPr>
        </p:nvSpPr>
        <p:spPr>
          <a:xfrm>
            <a:off x="741003" y="6490515"/>
            <a:ext cx="8376821" cy="365125"/>
          </a:xfrm>
        </p:spPr>
        <p:txBody>
          <a:bodyPr/>
          <a:lstStyle/>
          <a:p>
            <a:r>
              <a:rPr lang="en-US"/>
              <a:t>BREAKTHRU BEVERAGE GROUP							</a:t>
            </a:r>
            <a:endParaRPr lang="en-US" sz="1000"/>
          </a:p>
        </p:txBody>
      </p:sp>
      <p:sp>
        <p:nvSpPr>
          <p:cNvPr id="26" name="Title 1">
            <a:extLst>
              <a:ext uri="{FF2B5EF4-FFF2-40B4-BE49-F238E27FC236}">
                <a16:creationId xmlns:a16="http://schemas.microsoft.com/office/drawing/2014/main" id="{D7720422-4560-95F6-FB53-8EBC23234515}"/>
              </a:ext>
            </a:extLst>
          </p:cNvPr>
          <p:cNvSpPr txBox="1">
            <a:spLocks/>
          </p:cNvSpPr>
          <p:nvPr/>
        </p:nvSpPr>
        <p:spPr>
          <a:xfrm>
            <a:off x="557024" y="323442"/>
            <a:ext cx="10000065" cy="543135"/>
          </a:xfrm>
          <a:prstGeom prst="rect">
            <a:avLst/>
          </a:prstGeom>
        </p:spPr>
        <p:txBody>
          <a:bodyPr/>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effectLst/>
                <a:uLnTx/>
                <a:uFillTx/>
                <a:ea typeface="+mj-ea"/>
                <a:cs typeface="Arial" panose="020B0604020202020204" pitchFamily="34" charset="0"/>
              </a:rPr>
              <a:t>Leadership Principles – Definitions </a:t>
            </a:r>
          </a:p>
        </p:txBody>
      </p:sp>
      <p:sp>
        <p:nvSpPr>
          <p:cNvPr id="27" name="TextBox 26">
            <a:extLst>
              <a:ext uri="{FF2B5EF4-FFF2-40B4-BE49-F238E27FC236}">
                <a16:creationId xmlns:a16="http://schemas.microsoft.com/office/drawing/2014/main" id="{D26604D1-CB10-D290-AE74-D83F412B75B3}"/>
              </a:ext>
            </a:extLst>
          </p:cNvPr>
          <p:cNvSpPr txBox="1"/>
          <p:nvPr/>
        </p:nvSpPr>
        <p:spPr>
          <a:xfrm>
            <a:off x="557024" y="47833"/>
            <a:ext cx="609696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0" normalizeH="0" baseline="0" noProof="0">
                <a:ln>
                  <a:noFill/>
                </a:ln>
                <a:effectLst/>
                <a:uLnTx/>
                <a:uFillTx/>
                <a:latin typeface="+mj-lt"/>
                <a:ea typeface="+mn-ea"/>
                <a:cs typeface="Arial" panose="020B0604020202020204" pitchFamily="34" charset="0"/>
              </a:rPr>
              <a:t>Framing the culture of the future </a:t>
            </a:r>
          </a:p>
        </p:txBody>
      </p:sp>
      <p:sp>
        <p:nvSpPr>
          <p:cNvPr id="8" name="Rectangle 7">
            <a:extLst>
              <a:ext uri="{FF2B5EF4-FFF2-40B4-BE49-F238E27FC236}">
                <a16:creationId xmlns:a16="http://schemas.microsoft.com/office/drawing/2014/main" id="{D45E81EC-2B44-49D3-6AF5-7B9A7A0934CC}"/>
              </a:ext>
            </a:extLst>
          </p:cNvPr>
          <p:cNvSpPr/>
          <p:nvPr/>
        </p:nvSpPr>
        <p:spPr>
          <a:xfrm>
            <a:off x="1783269" y="3788552"/>
            <a:ext cx="3145066" cy="2475088"/>
          </a:xfrm>
          <a:prstGeom prst="rect">
            <a:avLst/>
          </a:prstGeom>
          <a:solidFill>
            <a:srgbClr val="000000"/>
          </a:solidFill>
          <a:ln w="28575" cap="flat" cmpd="sng" algn="ctr">
            <a:solidFill>
              <a:srgbClr val="000000"/>
            </a:solidFill>
            <a:prstDash val="solid"/>
          </a:ln>
          <a:effectLst/>
        </p:spPr>
        <p:txBody>
          <a:bodyPr tIns="90000" bIns="90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rPr>
              <a:t>How we defined 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rPr>
              <a:t>Listen. Ensure everyone feels heard, resulting in better decisions and outcomes for all.</a:t>
            </a:r>
          </a:p>
        </p:txBody>
      </p:sp>
      <p:sp>
        <p:nvSpPr>
          <p:cNvPr id="14" name="Rectangle 13">
            <a:extLst>
              <a:ext uri="{FF2B5EF4-FFF2-40B4-BE49-F238E27FC236}">
                <a16:creationId xmlns:a16="http://schemas.microsoft.com/office/drawing/2014/main" id="{2C9A665F-3F86-B716-BF2B-EE9E15E5657D}"/>
              </a:ext>
            </a:extLst>
          </p:cNvPr>
          <p:cNvSpPr/>
          <p:nvPr/>
        </p:nvSpPr>
        <p:spPr>
          <a:xfrm>
            <a:off x="6512773" y="4213176"/>
            <a:ext cx="3145067" cy="2050464"/>
          </a:xfrm>
          <a:prstGeom prst="rect">
            <a:avLst/>
          </a:prstGeom>
          <a:solidFill>
            <a:sysClr val="windowText" lastClr="000000"/>
          </a:solidFill>
          <a:ln w="28575" cap="flat" cmpd="sng" algn="ctr">
            <a:solidFill>
              <a:sysClr val="windowText" lastClr="000000"/>
            </a:solidFill>
            <a:prstDash val="solid"/>
            <a:miter lim="800000"/>
          </a:ln>
          <a:effectLst/>
        </p:spPr>
        <p:txBody>
          <a:bodyPr tIns="90000" bIns="90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rPr>
              <a:t>How we defined 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rPr>
              <a:t>We are One Breakthru. We strive for individual excellence and know that to achieve our strategic ambition, we must work for the good of the whole. Together we win!</a:t>
            </a:r>
          </a:p>
        </p:txBody>
      </p:sp>
      <p:sp>
        <p:nvSpPr>
          <p:cNvPr id="17" name="Rectangle 16">
            <a:extLst>
              <a:ext uri="{FF2B5EF4-FFF2-40B4-BE49-F238E27FC236}">
                <a16:creationId xmlns:a16="http://schemas.microsoft.com/office/drawing/2014/main" id="{B6D680E4-5936-2C83-9C47-D07B78E890D2}"/>
              </a:ext>
            </a:extLst>
          </p:cNvPr>
          <p:cNvSpPr/>
          <p:nvPr/>
        </p:nvSpPr>
        <p:spPr>
          <a:xfrm>
            <a:off x="542229" y="1018648"/>
            <a:ext cx="3137921" cy="2518065"/>
          </a:xfrm>
          <a:prstGeom prst="rect">
            <a:avLst/>
          </a:prstGeom>
          <a:solidFill>
            <a:srgbClr val="000000"/>
          </a:solidFill>
          <a:ln w="28575" cap="flat" cmpd="sng" algn="ctr">
            <a:solidFill>
              <a:srgbClr val="000000"/>
            </a:solidFill>
            <a:prstDash val="solid"/>
          </a:ln>
          <a:effectLst/>
        </p:spPr>
        <p:txBody>
          <a:bodyPr tIns="90000" bIns="90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rPr>
              <a:t>How we defined 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rPr>
              <a:t>We believe all exceptional results start with our people. We want to be deliberate and purposeful in their nurture and development so that they feel valued.</a:t>
            </a:r>
          </a:p>
        </p:txBody>
      </p:sp>
      <p:sp>
        <p:nvSpPr>
          <p:cNvPr id="28" name="Rectangle 27">
            <a:extLst>
              <a:ext uri="{FF2B5EF4-FFF2-40B4-BE49-F238E27FC236}">
                <a16:creationId xmlns:a16="http://schemas.microsoft.com/office/drawing/2014/main" id="{BDB112DC-4246-3257-D7A4-5094B4D6BB0F}"/>
              </a:ext>
            </a:extLst>
          </p:cNvPr>
          <p:cNvSpPr/>
          <p:nvPr/>
        </p:nvSpPr>
        <p:spPr>
          <a:xfrm>
            <a:off x="8357561" y="1028952"/>
            <a:ext cx="3145611" cy="2489102"/>
          </a:xfrm>
          <a:prstGeom prst="rect">
            <a:avLst/>
          </a:prstGeom>
          <a:solidFill>
            <a:srgbClr val="000000"/>
          </a:solidFill>
          <a:ln w="28575" cap="flat" cmpd="sng" algn="ctr">
            <a:solidFill>
              <a:srgbClr val="000000"/>
            </a:solidFill>
            <a:prstDash val="solid"/>
          </a:ln>
          <a:effectLst/>
        </p:spPr>
        <p:txBody>
          <a:bodyPr tIns="90000" bIns="90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rPr>
              <a:t>How we defined 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rPr>
              <a:t>Understand and execute against our suppliers’ consumer strategies while delivering best-in-class performance to our customers.</a:t>
            </a:r>
          </a:p>
        </p:txBody>
      </p:sp>
      <p:sp>
        <p:nvSpPr>
          <p:cNvPr id="31" name="Rectangle 30">
            <a:extLst>
              <a:ext uri="{FF2B5EF4-FFF2-40B4-BE49-F238E27FC236}">
                <a16:creationId xmlns:a16="http://schemas.microsoft.com/office/drawing/2014/main" id="{BFB8500F-CC8A-0E5B-7072-F10F6BFE4049}"/>
              </a:ext>
            </a:extLst>
          </p:cNvPr>
          <p:cNvSpPr/>
          <p:nvPr/>
        </p:nvSpPr>
        <p:spPr>
          <a:xfrm>
            <a:off x="4453176" y="1034832"/>
            <a:ext cx="3237696" cy="2501885"/>
          </a:xfrm>
          <a:prstGeom prst="rect">
            <a:avLst/>
          </a:prstGeom>
          <a:solidFill>
            <a:srgbClr val="000000"/>
          </a:solidFill>
          <a:ln w="28575" cap="flat" cmpd="sng" algn="ctr">
            <a:solidFill>
              <a:srgbClr val="000000"/>
            </a:solidFill>
            <a:prstDash val="solid"/>
          </a:ln>
          <a:effectLst/>
        </p:spPr>
        <p:txBody>
          <a:bodyPr tIns="90000" bIns="90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itchFamily="34" charset="0"/>
                <a:ea typeface="+mn-ea"/>
                <a:cs typeface="Arial" pitchFamily="34" charset="0"/>
              </a:rPr>
              <a:t>How we defined 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rPr>
              <a:t>Be bold. Think differently about the business and look for opportunities to do things better.</a:t>
            </a:r>
          </a:p>
        </p:txBody>
      </p:sp>
      <p:sp>
        <p:nvSpPr>
          <p:cNvPr id="2" name="Flowchart: Terminator 1">
            <a:extLst>
              <a:ext uri="{FF2B5EF4-FFF2-40B4-BE49-F238E27FC236}">
                <a16:creationId xmlns:a16="http://schemas.microsoft.com/office/drawing/2014/main" id="{A18D2A36-5962-6710-77A6-96F15CED12A4}"/>
              </a:ext>
            </a:extLst>
          </p:cNvPr>
          <p:cNvSpPr/>
          <p:nvPr/>
        </p:nvSpPr>
        <p:spPr>
          <a:xfrm>
            <a:off x="6365901" y="3643239"/>
            <a:ext cx="3438810" cy="818168"/>
          </a:xfrm>
          <a:prstGeom prst="flowChartTerminator">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803275" algn="ctr"/>
            <a:r>
              <a:rPr lang="en-US" sz="2000" b="1">
                <a:solidFill>
                  <a:schemeClr val="tx1"/>
                </a:solidFill>
                <a:latin typeface="+mj-lt"/>
                <a:cs typeface="Arial" panose="020B0604020202020204" pitchFamily="34" charset="0"/>
              </a:rPr>
              <a:t>One Team</a:t>
            </a:r>
          </a:p>
        </p:txBody>
      </p:sp>
      <p:pic>
        <p:nvPicPr>
          <p:cNvPr id="15" name="Picture 14">
            <a:extLst>
              <a:ext uri="{FF2B5EF4-FFF2-40B4-BE49-F238E27FC236}">
                <a16:creationId xmlns:a16="http://schemas.microsoft.com/office/drawing/2014/main" id="{A88C24A7-5C12-C260-B0E1-A43FA2590BAB}"/>
              </a:ext>
            </a:extLst>
          </p:cNvPr>
          <p:cNvPicPr>
            <a:picLocks noChangeAspect="1"/>
          </p:cNvPicPr>
          <p:nvPr/>
        </p:nvPicPr>
        <p:blipFill rotWithShape="1">
          <a:blip r:embed="rId3">
            <a:extLst>
              <a:ext uri="{28A0092B-C50C-407E-A947-70E740481C1C}">
                <a14:useLocalDpi xmlns:a14="http://schemas.microsoft.com/office/drawing/2010/main" val="0"/>
              </a:ext>
            </a:extLst>
          </a:blip>
          <a:srcRect l="21353" t="10525" r="54601" b="7094"/>
          <a:stretch/>
        </p:blipFill>
        <p:spPr>
          <a:xfrm>
            <a:off x="6799183" y="3680404"/>
            <a:ext cx="961777" cy="753295"/>
          </a:xfrm>
          <a:prstGeom prst="rect">
            <a:avLst/>
          </a:prstGeom>
        </p:spPr>
      </p:pic>
      <p:sp>
        <p:nvSpPr>
          <p:cNvPr id="3" name="Flowchart: Terminator 2">
            <a:extLst>
              <a:ext uri="{FF2B5EF4-FFF2-40B4-BE49-F238E27FC236}">
                <a16:creationId xmlns:a16="http://schemas.microsoft.com/office/drawing/2014/main" id="{F36208B2-D3E9-F5F5-7542-902477A47A65}"/>
              </a:ext>
            </a:extLst>
          </p:cNvPr>
          <p:cNvSpPr/>
          <p:nvPr/>
        </p:nvSpPr>
        <p:spPr>
          <a:xfrm>
            <a:off x="1636397" y="3643239"/>
            <a:ext cx="3438810" cy="818168"/>
          </a:xfrm>
          <a:prstGeom prst="flowChartTerminator">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803275" algn="ctr"/>
            <a:r>
              <a:rPr lang="en-US" sz="2000" b="1">
                <a:solidFill>
                  <a:schemeClr val="tx1"/>
                </a:solidFill>
                <a:latin typeface="+mj-lt"/>
                <a:cs typeface="Arial" panose="020B0604020202020204" pitchFamily="34" charset="0"/>
              </a:rPr>
              <a:t>Listen to     Understand</a:t>
            </a:r>
          </a:p>
        </p:txBody>
      </p:sp>
      <p:pic>
        <p:nvPicPr>
          <p:cNvPr id="9" name="Picture 8">
            <a:extLst>
              <a:ext uri="{FF2B5EF4-FFF2-40B4-BE49-F238E27FC236}">
                <a16:creationId xmlns:a16="http://schemas.microsoft.com/office/drawing/2014/main" id="{CD6A74E0-F59A-46AE-C0C5-1777D7CBEC9E}"/>
              </a:ext>
            </a:extLst>
          </p:cNvPr>
          <p:cNvPicPr>
            <a:picLocks noChangeAspect="1"/>
          </p:cNvPicPr>
          <p:nvPr/>
        </p:nvPicPr>
        <p:blipFill rotWithShape="1">
          <a:blip r:embed="rId4">
            <a:extLst>
              <a:ext uri="{28A0092B-C50C-407E-A947-70E740481C1C}">
                <a14:useLocalDpi xmlns:a14="http://schemas.microsoft.com/office/drawing/2010/main" val="0"/>
              </a:ext>
            </a:extLst>
          </a:blip>
          <a:srcRect l="7157" t="10524" r="59857" b="23300"/>
          <a:stretch/>
        </p:blipFill>
        <p:spPr>
          <a:xfrm>
            <a:off x="1879513" y="3729282"/>
            <a:ext cx="1144908" cy="605116"/>
          </a:xfrm>
          <a:prstGeom prst="rect">
            <a:avLst/>
          </a:prstGeom>
        </p:spPr>
      </p:pic>
      <p:sp>
        <p:nvSpPr>
          <p:cNvPr id="5" name="Flowchart: Terminator 4">
            <a:extLst>
              <a:ext uri="{FF2B5EF4-FFF2-40B4-BE49-F238E27FC236}">
                <a16:creationId xmlns:a16="http://schemas.microsoft.com/office/drawing/2014/main" id="{F70E338E-A9BF-F3D7-DE19-5A553E95683E}"/>
              </a:ext>
            </a:extLst>
          </p:cNvPr>
          <p:cNvSpPr/>
          <p:nvPr/>
        </p:nvSpPr>
        <p:spPr>
          <a:xfrm>
            <a:off x="8210961" y="795963"/>
            <a:ext cx="3438810" cy="818168"/>
          </a:xfrm>
          <a:prstGeom prst="flowChartTerminator">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738188" algn="ctr"/>
            <a:r>
              <a:rPr lang="en-US" sz="2000" b="1">
                <a:solidFill>
                  <a:schemeClr val="tx1"/>
                </a:solidFill>
                <a:latin typeface="+mj-lt"/>
                <a:cs typeface="Arial" panose="020B0604020202020204" pitchFamily="34" charset="0"/>
              </a:rPr>
              <a:t>Customer &amp; Supplier Focused</a:t>
            </a:r>
          </a:p>
        </p:txBody>
      </p:sp>
      <p:pic>
        <p:nvPicPr>
          <p:cNvPr id="11" name="Picture 10">
            <a:extLst>
              <a:ext uri="{FF2B5EF4-FFF2-40B4-BE49-F238E27FC236}">
                <a16:creationId xmlns:a16="http://schemas.microsoft.com/office/drawing/2014/main" id="{B24509E5-35A5-83E8-56C7-BE3AB7623E68}"/>
              </a:ext>
            </a:extLst>
          </p:cNvPr>
          <p:cNvPicPr>
            <a:picLocks noChangeAspect="1"/>
          </p:cNvPicPr>
          <p:nvPr/>
        </p:nvPicPr>
        <p:blipFill rotWithShape="1">
          <a:blip r:embed="rId5"/>
          <a:srcRect l="3435" t="4339" r="2892" b="3601"/>
          <a:stretch/>
        </p:blipFill>
        <p:spPr>
          <a:xfrm>
            <a:off x="8382000" y="936625"/>
            <a:ext cx="847725" cy="499889"/>
          </a:xfrm>
          <a:prstGeom prst="rect">
            <a:avLst/>
          </a:prstGeom>
        </p:spPr>
      </p:pic>
      <p:sp>
        <p:nvSpPr>
          <p:cNvPr id="12" name="Flowchart: Terminator 11">
            <a:extLst>
              <a:ext uri="{FF2B5EF4-FFF2-40B4-BE49-F238E27FC236}">
                <a16:creationId xmlns:a16="http://schemas.microsoft.com/office/drawing/2014/main" id="{C43F7B42-A5E0-44D1-A879-1E9A68DDB938}"/>
              </a:ext>
            </a:extLst>
          </p:cNvPr>
          <p:cNvSpPr/>
          <p:nvPr/>
        </p:nvSpPr>
        <p:spPr>
          <a:xfrm>
            <a:off x="4390134" y="795963"/>
            <a:ext cx="3438810" cy="818168"/>
          </a:xfrm>
          <a:prstGeom prst="flowChartTerminator">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738188" algn="ctr"/>
            <a:r>
              <a:rPr lang="en-US" sz="2000" b="1">
                <a:solidFill>
                  <a:schemeClr val="tx1"/>
                </a:solidFill>
                <a:latin typeface="+mj-lt"/>
                <a:cs typeface="Arial" panose="020B0604020202020204" pitchFamily="34" charset="0"/>
              </a:rPr>
              <a:t>Boldly Seek a Better Way</a:t>
            </a:r>
          </a:p>
        </p:txBody>
      </p:sp>
      <p:pic>
        <p:nvPicPr>
          <p:cNvPr id="32" name="Picture 31">
            <a:extLst>
              <a:ext uri="{FF2B5EF4-FFF2-40B4-BE49-F238E27FC236}">
                <a16:creationId xmlns:a16="http://schemas.microsoft.com/office/drawing/2014/main" id="{46DD2E65-6EA9-A472-6338-48ECF2F4F218}"/>
              </a:ext>
            </a:extLst>
          </p:cNvPr>
          <p:cNvPicPr>
            <a:picLocks noChangeAspect="1"/>
          </p:cNvPicPr>
          <p:nvPr/>
        </p:nvPicPr>
        <p:blipFill rotWithShape="1">
          <a:blip r:embed="rId6">
            <a:extLst>
              <a:ext uri="{28A0092B-C50C-407E-A947-70E740481C1C}">
                <a14:useLocalDpi xmlns:a14="http://schemas.microsoft.com/office/drawing/2010/main" val="0"/>
              </a:ext>
            </a:extLst>
          </a:blip>
          <a:srcRect l="18718" t="6807" r="59761" b="18536"/>
          <a:stretch/>
        </p:blipFill>
        <p:spPr>
          <a:xfrm>
            <a:off x="4749886" y="861298"/>
            <a:ext cx="860339" cy="682656"/>
          </a:xfrm>
          <a:prstGeom prst="rect">
            <a:avLst/>
          </a:prstGeom>
        </p:spPr>
      </p:pic>
      <p:sp>
        <p:nvSpPr>
          <p:cNvPr id="21" name="Flowchart: Terminator 20">
            <a:extLst>
              <a:ext uri="{FF2B5EF4-FFF2-40B4-BE49-F238E27FC236}">
                <a16:creationId xmlns:a16="http://schemas.microsoft.com/office/drawing/2014/main" id="{7C042184-CA51-E5F8-0777-3018F78C4A78}"/>
              </a:ext>
            </a:extLst>
          </p:cNvPr>
          <p:cNvSpPr/>
          <p:nvPr/>
        </p:nvSpPr>
        <p:spPr>
          <a:xfrm>
            <a:off x="391784" y="795963"/>
            <a:ext cx="3438810" cy="818168"/>
          </a:xfrm>
          <a:prstGeom prst="flowChartTerminator">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738188" algn="ctr"/>
            <a:r>
              <a:rPr lang="en-US" sz="2000" b="1">
                <a:solidFill>
                  <a:schemeClr val="tx1"/>
                </a:solidFill>
                <a:latin typeface="+mj-lt"/>
                <a:cs typeface="Arial" panose="020B0604020202020204" pitchFamily="34" charset="0"/>
              </a:rPr>
              <a:t>People First</a:t>
            </a:r>
          </a:p>
        </p:txBody>
      </p:sp>
      <p:pic>
        <p:nvPicPr>
          <p:cNvPr id="18" name="Picture 17">
            <a:extLst>
              <a:ext uri="{FF2B5EF4-FFF2-40B4-BE49-F238E27FC236}">
                <a16:creationId xmlns:a16="http://schemas.microsoft.com/office/drawing/2014/main" id="{4082CAC7-36AA-E070-F544-4D25E5181733}"/>
              </a:ext>
            </a:extLst>
          </p:cNvPr>
          <p:cNvPicPr>
            <a:picLocks noChangeAspect="1"/>
          </p:cNvPicPr>
          <p:nvPr/>
        </p:nvPicPr>
        <p:blipFill rotWithShape="1">
          <a:blip r:embed="rId7">
            <a:extLst>
              <a:ext uri="{28A0092B-C50C-407E-A947-70E740481C1C}">
                <a14:useLocalDpi xmlns:a14="http://schemas.microsoft.com/office/drawing/2010/main" val="0"/>
              </a:ext>
            </a:extLst>
          </a:blip>
          <a:srcRect l="19250" t="20284" r="52667" b="21682"/>
          <a:stretch/>
        </p:blipFill>
        <p:spPr>
          <a:xfrm>
            <a:off x="603249" y="949164"/>
            <a:ext cx="1120291" cy="468824"/>
          </a:xfrm>
          <a:prstGeom prst="rect">
            <a:avLst/>
          </a:prstGeom>
        </p:spPr>
      </p:pic>
    </p:spTree>
    <p:extLst>
      <p:ext uri="{BB962C8B-B14F-4D97-AF65-F5344CB8AC3E}">
        <p14:creationId xmlns:p14="http://schemas.microsoft.com/office/powerpoint/2010/main" val="1916075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ESM63zdQ565yM93Sqfle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O3KbrdDsRq6Y9iWS7nXz5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3KbrdDsRq6Y9iWS7nXz5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O3KbrdDsRq6Y9iWS7nXz5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O3KbrdDsRq6Y9iWS7nXz5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O3KbrdDsRq6Y9iWS7nXz5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O3KbrdDsRq6Y9iWS7nXz5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cU_zlVQ6SRuM_5yuIEro8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O3KbrdDsRq6Y9iWS7nXz5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isa6TdCTSnejePfTRXoH5g"/>
</p:tagLst>
</file>

<file path=ppt/theme/theme1.xml><?xml version="1.0" encoding="utf-8"?>
<a:theme xmlns:a="http://schemas.openxmlformats.org/drawingml/2006/main" name="5_Office Theme">
  <a:themeElements>
    <a:clrScheme name="BBG">
      <a:dk1>
        <a:sysClr val="windowText" lastClr="000000"/>
      </a:dk1>
      <a:lt1>
        <a:sysClr val="window" lastClr="FFFFFF"/>
      </a:lt1>
      <a:dk2>
        <a:srgbClr val="44546A"/>
      </a:dk2>
      <a:lt2>
        <a:srgbClr val="E7E6E6"/>
      </a:lt2>
      <a:accent1>
        <a:srgbClr val="EB0029"/>
      </a:accent1>
      <a:accent2>
        <a:srgbClr val="7A232E"/>
      </a:accent2>
      <a:accent3>
        <a:srgbClr val="232222"/>
      </a:accent3>
      <a:accent4>
        <a:srgbClr val="303030"/>
      </a:accent4>
      <a:accent5>
        <a:srgbClr val="CCCCCC"/>
      </a:accent5>
      <a:accent6>
        <a:srgbClr val="009900"/>
      </a:accent6>
      <a:hlink>
        <a:srgbClr val="034A90"/>
      </a:hlink>
      <a:folHlink>
        <a:srgbClr val="ED7D31"/>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spPr>
      <a:bodyPr rtlCol="0" anchor="t"/>
      <a:lstStyle>
        <a:defPPr algn="l">
          <a:defRPr sz="1200" dirty="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ark">
  <a:themeElements>
    <a:clrScheme name="BBG">
      <a:dk1>
        <a:sysClr val="windowText" lastClr="000000"/>
      </a:dk1>
      <a:lt1>
        <a:sysClr val="window" lastClr="FFFFFF"/>
      </a:lt1>
      <a:dk2>
        <a:srgbClr val="44546A"/>
      </a:dk2>
      <a:lt2>
        <a:srgbClr val="E7E6E6"/>
      </a:lt2>
      <a:accent1>
        <a:srgbClr val="EB0029"/>
      </a:accent1>
      <a:accent2>
        <a:srgbClr val="7A232E"/>
      </a:accent2>
      <a:accent3>
        <a:srgbClr val="232222"/>
      </a:accent3>
      <a:accent4>
        <a:srgbClr val="303030"/>
      </a:accent4>
      <a:accent5>
        <a:srgbClr val="CCCCCC"/>
      </a:accent5>
      <a:accent6>
        <a:srgbClr val="009900"/>
      </a:accent6>
      <a:hlink>
        <a:srgbClr val="034A90"/>
      </a:hlink>
      <a:folHlink>
        <a:srgbClr val="ED7D31"/>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spPr>
      <a:bodyPr rtlCol="0" anchor="t"/>
      <a:lstStyle>
        <a:defPPr algn="l">
          <a:defRPr sz="1200" dirty="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ark">
  <a:themeElements>
    <a:clrScheme name="BBG">
      <a:dk1>
        <a:sysClr val="windowText" lastClr="000000"/>
      </a:dk1>
      <a:lt1>
        <a:sysClr val="window" lastClr="FFFFFF"/>
      </a:lt1>
      <a:dk2>
        <a:srgbClr val="44546A"/>
      </a:dk2>
      <a:lt2>
        <a:srgbClr val="E7E6E6"/>
      </a:lt2>
      <a:accent1>
        <a:srgbClr val="EB0029"/>
      </a:accent1>
      <a:accent2>
        <a:srgbClr val="7A232E"/>
      </a:accent2>
      <a:accent3>
        <a:srgbClr val="232222"/>
      </a:accent3>
      <a:accent4>
        <a:srgbClr val="303030"/>
      </a:accent4>
      <a:accent5>
        <a:srgbClr val="CCCCCC"/>
      </a:accent5>
      <a:accent6>
        <a:srgbClr val="009900"/>
      </a:accent6>
      <a:hlink>
        <a:srgbClr val="034A90"/>
      </a:hlink>
      <a:folHlink>
        <a:srgbClr val="ED7D31"/>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spPr>
      <a:bodyPr rtlCol="0" anchor="t"/>
      <a:lstStyle>
        <a:defPPr algn="l">
          <a:defRPr sz="1200" dirty="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Dark">
  <a:themeElements>
    <a:clrScheme name="BBG">
      <a:dk1>
        <a:sysClr val="windowText" lastClr="000000"/>
      </a:dk1>
      <a:lt1>
        <a:sysClr val="window" lastClr="FFFFFF"/>
      </a:lt1>
      <a:dk2>
        <a:srgbClr val="44546A"/>
      </a:dk2>
      <a:lt2>
        <a:srgbClr val="E7E6E6"/>
      </a:lt2>
      <a:accent1>
        <a:srgbClr val="EB0029"/>
      </a:accent1>
      <a:accent2>
        <a:srgbClr val="7A232E"/>
      </a:accent2>
      <a:accent3>
        <a:srgbClr val="232222"/>
      </a:accent3>
      <a:accent4>
        <a:srgbClr val="303030"/>
      </a:accent4>
      <a:accent5>
        <a:srgbClr val="CCCCCC"/>
      </a:accent5>
      <a:accent6>
        <a:srgbClr val="009900"/>
      </a:accent6>
      <a:hlink>
        <a:srgbClr val="034A90"/>
      </a:hlink>
      <a:folHlink>
        <a:srgbClr val="ED7D31"/>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spPr>
      <a:bodyPr rtlCol="0" anchor="t"/>
      <a:lstStyle>
        <a:defPPr algn="l">
          <a:defRPr sz="1200" dirty="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Blank">
  <a:themeElements>
    <a:clrScheme name="342868-00 Breakthru">
      <a:dk1>
        <a:srgbClr val="000000"/>
      </a:dk1>
      <a:lt1>
        <a:srgbClr val="FFFFFF"/>
      </a:lt1>
      <a:dk2>
        <a:srgbClr val="EC0626"/>
      </a:dk2>
      <a:lt2>
        <a:srgbClr val="808080"/>
      </a:lt2>
      <a:accent1>
        <a:srgbClr val="E2E2E2"/>
      </a:accent1>
      <a:accent2>
        <a:srgbClr val="FAC0C8"/>
      </a:accent2>
      <a:accent3>
        <a:srgbClr val="000000"/>
      </a:accent3>
      <a:accent4>
        <a:srgbClr val="000000"/>
      </a:accent4>
      <a:accent5>
        <a:srgbClr val="C0504D"/>
      </a:accent5>
      <a:accent6>
        <a:srgbClr val="CF7B79"/>
      </a:accent6>
      <a:hlink>
        <a:srgbClr val="F0445C"/>
      </a:hlink>
      <a:folHlink>
        <a:srgbClr val="F582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effectLst/>
      </a:spPr>
      <a:bodyPr tIns="90000" bIns="90000" rtlCol="0" anchor="ctr" anchorCtr="0"/>
      <a:lstStyle>
        <a:defPPr algn="ctr">
          <a:defRPr sz="14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spAutoFit/>
      </a:bodyPr>
      <a:lstStyle>
        <a:defPPr algn="ctr">
          <a:defRPr sz="1400" dirty="0" smtClean="0">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3_Dark">
  <a:themeElements>
    <a:clrScheme name="BBG">
      <a:dk1>
        <a:sysClr val="windowText" lastClr="000000"/>
      </a:dk1>
      <a:lt1>
        <a:sysClr val="window" lastClr="FFFFFF"/>
      </a:lt1>
      <a:dk2>
        <a:srgbClr val="44546A"/>
      </a:dk2>
      <a:lt2>
        <a:srgbClr val="E7E6E6"/>
      </a:lt2>
      <a:accent1>
        <a:srgbClr val="EB0029"/>
      </a:accent1>
      <a:accent2>
        <a:srgbClr val="7A232E"/>
      </a:accent2>
      <a:accent3>
        <a:srgbClr val="232222"/>
      </a:accent3>
      <a:accent4>
        <a:srgbClr val="303030"/>
      </a:accent4>
      <a:accent5>
        <a:srgbClr val="CCCCCC"/>
      </a:accent5>
      <a:accent6>
        <a:srgbClr val="009900"/>
      </a:accent6>
      <a:hlink>
        <a:srgbClr val="034A90"/>
      </a:hlink>
      <a:folHlink>
        <a:srgbClr val="ED7D31"/>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spPr>
      <a:bodyPr rtlCol="0" anchor="t"/>
      <a:lstStyle>
        <a:defPPr algn="l">
          <a:defRPr sz="1200" dirty="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Dark">
  <a:themeElements>
    <a:clrScheme name="BBG">
      <a:dk1>
        <a:sysClr val="windowText" lastClr="000000"/>
      </a:dk1>
      <a:lt1>
        <a:sysClr val="window" lastClr="FFFFFF"/>
      </a:lt1>
      <a:dk2>
        <a:srgbClr val="44546A"/>
      </a:dk2>
      <a:lt2>
        <a:srgbClr val="E7E6E6"/>
      </a:lt2>
      <a:accent1>
        <a:srgbClr val="EB0029"/>
      </a:accent1>
      <a:accent2>
        <a:srgbClr val="7A232E"/>
      </a:accent2>
      <a:accent3>
        <a:srgbClr val="232222"/>
      </a:accent3>
      <a:accent4>
        <a:srgbClr val="303030"/>
      </a:accent4>
      <a:accent5>
        <a:srgbClr val="CCCCCC"/>
      </a:accent5>
      <a:accent6>
        <a:srgbClr val="009900"/>
      </a:accent6>
      <a:hlink>
        <a:srgbClr val="034A90"/>
      </a:hlink>
      <a:folHlink>
        <a:srgbClr val="ED7D31"/>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spPr>
      <a:bodyPr rtlCol="0" anchor="t"/>
      <a:lstStyle>
        <a:defPPr algn="l">
          <a:defRPr sz="1200" dirty="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Blank">
  <a:themeElements>
    <a:clrScheme name="342868-00 Breakthru">
      <a:dk1>
        <a:srgbClr val="000000"/>
      </a:dk1>
      <a:lt1>
        <a:srgbClr val="FFFFFF"/>
      </a:lt1>
      <a:dk2>
        <a:srgbClr val="EC0626"/>
      </a:dk2>
      <a:lt2>
        <a:srgbClr val="808080"/>
      </a:lt2>
      <a:accent1>
        <a:srgbClr val="E2E2E2"/>
      </a:accent1>
      <a:accent2>
        <a:srgbClr val="FAC0C8"/>
      </a:accent2>
      <a:accent3>
        <a:srgbClr val="000000"/>
      </a:accent3>
      <a:accent4>
        <a:srgbClr val="000000"/>
      </a:accent4>
      <a:accent5>
        <a:srgbClr val="C0504D"/>
      </a:accent5>
      <a:accent6>
        <a:srgbClr val="CF7B79"/>
      </a:accent6>
      <a:hlink>
        <a:srgbClr val="F0445C"/>
      </a:hlink>
      <a:folHlink>
        <a:srgbClr val="F582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effectLst/>
      </a:spPr>
      <a:bodyPr tIns="90000" bIns="90000" rtlCol="0" anchor="ctr" anchorCtr="0"/>
      <a:lstStyle>
        <a:defPPr algn="ctr">
          <a:defRPr sz="14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spAutoFit/>
      </a:bodyPr>
      <a:lstStyle>
        <a:defPPr algn="ctr">
          <a:defRPr sz="1400" dirty="0" smtClean="0">
            <a:latin typeface="Arial" pitchFamily="34" charset="0"/>
            <a:cs typeface="Arial" pitchFamily="34" charset="0"/>
          </a:defRPr>
        </a:defPPr>
      </a:lstStyle>
    </a:txDef>
  </a:objectDefaults>
  <a:extraClrSchemeLst/>
</a:theme>
</file>

<file path=ppt/theme/theme9.xml><?xml version="1.0" encoding="utf-8"?>
<a:theme xmlns:a="http://schemas.openxmlformats.org/drawingml/2006/main" name="4_Dark">
  <a:themeElements>
    <a:clrScheme name="BBG">
      <a:dk1>
        <a:sysClr val="windowText" lastClr="000000"/>
      </a:dk1>
      <a:lt1>
        <a:sysClr val="window" lastClr="FFFFFF"/>
      </a:lt1>
      <a:dk2>
        <a:srgbClr val="44546A"/>
      </a:dk2>
      <a:lt2>
        <a:srgbClr val="E7E6E6"/>
      </a:lt2>
      <a:accent1>
        <a:srgbClr val="EB0029"/>
      </a:accent1>
      <a:accent2>
        <a:srgbClr val="7A232E"/>
      </a:accent2>
      <a:accent3>
        <a:srgbClr val="232222"/>
      </a:accent3>
      <a:accent4>
        <a:srgbClr val="303030"/>
      </a:accent4>
      <a:accent5>
        <a:srgbClr val="CCCCCC"/>
      </a:accent5>
      <a:accent6>
        <a:srgbClr val="009900"/>
      </a:accent6>
      <a:hlink>
        <a:srgbClr val="034A90"/>
      </a:hlink>
      <a:folHlink>
        <a:srgbClr val="ED7D31"/>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spPr>
      <a:bodyPr rtlCol="0" anchor="t"/>
      <a:lstStyle>
        <a:defPPr algn="l">
          <a:defRPr sz="1200" dirty="0">
            <a:solidFill>
              <a:schemeClr val="tx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B94E602F378F41B330E1B0535B5958" ma:contentTypeVersion="15" ma:contentTypeDescription="Create a new document." ma:contentTypeScope="" ma:versionID="bbbc0b3cd4b9c8b3fe6f50986ccbffac">
  <xsd:schema xmlns:xsd="http://www.w3.org/2001/XMLSchema" xmlns:xs="http://www.w3.org/2001/XMLSchema" xmlns:p="http://schemas.microsoft.com/office/2006/metadata/properties" xmlns:ns2="54d586c2-9ce6-4471-bc93-796304352ba0" xmlns:ns3="984ada0c-cacc-4e12-806b-c4945d58613f" targetNamespace="http://schemas.microsoft.com/office/2006/metadata/properties" ma:root="true" ma:fieldsID="b79ed116b5a77fff948d135381124043" ns2:_="" ns3:_="">
    <xsd:import namespace="54d586c2-9ce6-4471-bc93-796304352ba0"/>
    <xsd:import namespace="984ada0c-cacc-4e12-806b-c4945d5861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d586c2-9ce6-4471-bc93-796304352b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6fca0f3-29e8-41ca-8c4d-68366557f85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4ada0c-cacc-4e12-806b-c4945d58613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ad88b1b-4fe2-4d74-b542-a1e401c96cb9}" ma:internalName="TaxCatchAll" ma:showField="CatchAllData" ma:web="984ada0c-cacc-4e12-806b-c4945d58613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Application xmlns="http://www.sap.com/cof/ao/powerpoint/application">
  <com.sap.ip.bi.pioneer>
    <Version>4</Version>
    <AAO_Revision>2.4.2.67253</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4.xml><?xml version="1.0" encoding="utf-8"?>
<Application xmlns="http://www.sap.com/cof/powerpoint/application">
  <Version>2</Version>
  <Revision>2.4.2.67253</Revision>
</Application>
</file>

<file path=customXml/item5.xml><?xml version="1.0" encoding="utf-8"?>
<p:properties xmlns:p="http://schemas.microsoft.com/office/2006/metadata/properties" xmlns:xsi="http://www.w3.org/2001/XMLSchema-instance" xmlns:pc="http://schemas.microsoft.com/office/infopath/2007/PartnerControls">
  <documentManagement>
    <TaxCatchAll xmlns="984ada0c-cacc-4e12-806b-c4945d58613f" xsi:nil="true"/>
    <lcf76f155ced4ddcb4097134ff3c332f xmlns="54d586c2-9ce6-4471-bc93-796304352b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AE7757-D838-4B60-8064-0A4A22EEB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d586c2-9ce6-4471-bc93-796304352ba0"/>
    <ds:schemaRef ds:uri="984ada0c-cacc-4e12-806b-c4945d586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3B2221-8BB9-46DE-9F3C-661291BCE86B}">
  <ds:schemaRefs>
    <ds:schemaRef ds:uri="http://schemas.microsoft.com/sharepoint/v3/contenttype/forms"/>
  </ds:schemaRefs>
</ds:datastoreItem>
</file>

<file path=customXml/itemProps3.xml><?xml version="1.0" encoding="utf-8"?>
<ds:datastoreItem xmlns:ds="http://schemas.openxmlformats.org/officeDocument/2006/customXml" ds:itemID="{0C07571C-D6BC-46D1-8D22-8DE6B7F855FB}">
  <ds:schemaRefs>
    <ds:schemaRef ds:uri="http://www.sap.com/cof/ao/powerpoint/application"/>
  </ds:schemaRefs>
</ds:datastoreItem>
</file>

<file path=customXml/itemProps4.xml><?xml version="1.0" encoding="utf-8"?>
<ds:datastoreItem xmlns:ds="http://schemas.openxmlformats.org/officeDocument/2006/customXml" ds:itemID="{7E7E79FC-0561-48B4-BDCC-6C668B8D5601}">
  <ds:schemaRefs>
    <ds:schemaRef ds:uri="http://www.sap.com/cof/powerpoint/application"/>
  </ds:schemaRefs>
</ds:datastoreItem>
</file>

<file path=customXml/itemProps5.xml><?xml version="1.0" encoding="utf-8"?>
<ds:datastoreItem xmlns:ds="http://schemas.openxmlformats.org/officeDocument/2006/customXml" ds:itemID="{8A6572C7-57DE-40E4-BBA7-A7300588F09E}">
  <ds:schemaRefs>
    <ds:schemaRef ds:uri="http://schemas.microsoft.com/office/2006/documentManagement/types"/>
    <ds:schemaRef ds:uri="http://purl.org/dc/terms/"/>
    <ds:schemaRef ds:uri="http://www.w3.org/XML/1998/namespace"/>
    <ds:schemaRef ds:uri="http://schemas.openxmlformats.org/package/2006/metadata/core-properties"/>
    <ds:schemaRef ds:uri="http://purl.org/dc/dcmitype/"/>
    <ds:schemaRef ds:uri="http://purl.org/dc/elements/1.1/"/>
    <ds:schemaRef ds:uri="d112a095-b753-43c5-88b2-e1cbda07401f"/>
    <ds:schemaRef ds:uri="http://schemas.microsoft.com/office/2006/metadata/properties"/>
    <ds:schemaRef ds:uri="http://schemas.microsoft.com/office/infopath/2007/PartnerControls"/>
    <ds:schemaRef ds:uri="ce8e2db8-4f02-4e19-b31e-b472e654c968"/>
    <ds:schemaRef ds:uri="984ada0c-cacc-4e12-806b-c4945d58613f"/>
    <ds:schemaRef ds:uri="54d586c2-9ce6-4471-bc93-796304352ba0"/>
  </ds:schemaRefs>
</ds:datastoreItem>
</file>

<file path=docProps/app.xml><?xml version="1.0" encoding="utf-8"?>
<Properties xmlns="http://schemas.openxmlformats.org/officeDocument/2006/extended-properties" xmlns:vt="http://schemas.openxmlformats.org/officeDocument/2006/docPropsVTypes">
  <TotalTime>24</TotalTime>
  <Words>2648</Words>
  <Application>Microsoft Office PowerPoint</Application>
  <PresentationFormat>Widescreen</PresentationFormat>
  <Paragraphs>589</Paragraphs>
  <Slides>20</Slides>
  <Notes>8</Notes>
  <HiddenSlides>0</HiddenSlides>
  <MMClips>0</MMClips>
  <ScaleCrop>false</ScaleCrop>
  <HeadingPairs>
    <vt:vector size="4" baseType="variant">
      <vt:variant>
        <vt:lpstr>Theme</vt:lpstr>
      </vt:variant>
      <vt:variant>
        <vt:i4>9</vt:i4>
      </vt:variant>
      <vt:variant>
        <vt:lpstr>Slide Titles</vt:lpstr>
      </vt:variant>
      <vt:variant>
        <vt:i4>20</vt:i4>
      </vt:variant>
    </vt:vector>
  </HeadingPairs>
  <TitlesOfParts>
    <vt:vector size="29" baseType="lpstr">
      <vt:lpstr>5_Office Theme</vt:lpstr>
      <vt:lpstr>1_Dark</vt:lpstr>
      <vt:lpstr>2_Dark</vt:lpstr>
      <vt:lpstr>6_Dark</vt:lpstr>
      <vt:lpstr>2_Blank</vt:lpstr>
      <vt:lpstr>3_Dark</vt:lpstr>
      <vt:lpstr>7_Dark</vt:lpstr>
      <vt:lpstr>1_Blank</vt:lpstr>
      <vt:lpstr>4_Dark</vt:lpstr>
      <vt:lpstr>BBG Overview Deck</vt:lpstr>
      <vt:lpstr>In 2016 the Merinoff &amp; Wirtz families came together  to form Breakthru Beverage Group</vt:lpstr>
      <vt:lpstr>Breakthru Beverage Group’s History</vt:lpstr>
      <vt:lpstr>BREAKTHRU BEVERAGE GROUP</vt:lpstr>
      <vt:lpstr>Family ownership operates across all aspects of the business, from the BBG board to in-market sales and merchandising</vt:lpstr>
      <vt:lpstr>Breakthru NextGen group – Breakthru is and will always be a family-led business</vt:lpstr>
      <vt:lpstr>Breakthru’s President &amp; CEO, Tom Bené</vt:lpstr>
      <vt:lpstr>PowerPoint Presentation</vt:lpstr>
      <vt:lpstr>PowerPoint Presentation</vt:lpstr>
      <vt:lpstr>PowerPoint Presentation</vt:lpstr>
      <vt:lpstr>We Launched Our 1st Annual Corporate Social Responsibility Report</vt:lpstr>
      <vt:lpstr>PowerPoint Presentation</vt:lpstr>
      <vt:lpstr>PowerPoint Presentation</vt:lpstr>
      <vt:lpstr>We’ve Built Incredible Momentum Over the Past Few Years, Enabling Us to LEAD GROWTH</vt:lpstr>
      <vt:lpstr>Vision: To be the leading beverage company in North America</vt:lpstr>
      <vt:lpstr>PowerPoint Presentation</vt:lpstr>
      <vt:lpstr>The Annual Company Objectives Tie to the Longer-Term Strategy</vt:lpstr>
      <vt:lpstr>Leveraging the Customer First Model to Win</vt:lpstr>
      <vt:lpstr>Evolving our value proposition in support of growth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Stines, Elyse</dc:creator>
  <cp:lastModifiedBy>Kristopher, Robb</cp:lastModifiedBy>
  <cp:revision>4</cp:revision>
  <dcterms:created xsi:type="dcterms:W3CDTF">2022-12-08T20:22:26Z</dcterms:created>
  <dcterms:modified xsi:type="dcterms:W3CDTF">2024-06-17T14:33:46Z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0x0101001CA738A6AA2E134A9446B5B9105FC0B3</vt:lpwstr>
  </property>
  <property fmtid="{D5CDD505-2E9C-101B-9397-08002B2CF9AE}" pid="3" name="MediaServiceImageTags">
    <vt:lpwstr/>
  </property>
</Properties>
</file>